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63" r:id="rId4"/>
    <p:sldId id="258" r:id="rId5"/>
    <p:sldId id="267" r:id="rId6"/>
    <p:sldId id="269" r:id="rId7"/>
    <p:sldId id="259" r:id="rId8"/>
    <p:sldId id="264" r:id="rId9"/>
    <p:sldId id="265" r:id="rId10"/>
    <p:sldId id="266" r:id="rId11"/>
    <p:sldId id="260"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21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C35924-8580-7445-BBCC-EC51B73401A4}" type="datetimeFigureOut">
              <a:rPr lang="en-US" smtClean="0"/>
              <a:t>1/15/16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A6AC4F-C2D6-5442-A533-8CFBF3B56527}" type="slidenum">
              <a:rPr lang="en-US" smtClean="0"/>
              <a:t>‹#›</a:t>
            </a:fld>
            <a:endParaRPr lang="en-US" dirty="0"/>
          </a:p>
        </p:txBody>
      </p:sp>
    </p:spTree>
    <p:extLst>
      <p:ext uri="{BB962C8B-B14F-4D97-AF65-F5344CB8AC3E}">
        <p14:creationId xmlns:p14="http://schemas.microsoft.com/office/powerpoint/2010/main" val="1555734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1F380-C9AC-DA45-8756-4546B1F655E3}" type="datetimeFigureOut">
              <a:rPr lang="en-US" smtClean="0"/>
              <a:t>1/15/16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39D79-19E2-2547-9128-59B26D976F66}" type="slidenum">
              <a:rPr lang="en-US" smtClean="0"/>
              <a:t>‹#›</a:t>
            </a:fld>
            <a:endParaRPr lang="en-US" dirty="0"/>
          </a:p>
        </p:txBody>
      </p:sp>
    </p:spTree>
    <p:extLst>
      <p:ext uri="{BB962C8B-B14F-4D97-AF65-F5344CB8AC3E}">
        <p14:creationId xmlns:p14="http://schemas.microsoft.com/office/powerpoint/2010/main" val="25465575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1</a:t>
            </a:fld>
            <a:endParaRPr lang="en-US" dirty="0"/>
          </a:p>
        </p:txBody>
      </p:sp>
    </p:spTree>
    <p:extLst>
      <p:ext uri="{BB962C8B-B14F-4D97-AF65-F5344CB8AC3E}">
        <p14:creationId xmlns:p14="http://schemas.microsoft.com/office/powerpoint/2010/main" val="442288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10</a:t>
            </a:fld>
            <a:endParaRPr lang="en-US" dirty="0"/>
          </a:p>
        </p:txBody>
      </p:sp>
    </p:spTree>
    <p:extLst>
      <p:ext uri="{BB962C8B-B14F-4D97-AF65-F5344CB8AC3E}">
        <p14:creationId xmlns:p14="http://schemas.microsoft.com/office/powerpoint/2010/main" val="4004062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11</a:t>
            </a:fld>
            <a:endParaRPr lang="en-US" dirty="0"/>
          </a:p>
        </p:txBody>
      </p:sp>
    </p:spTree>
    <p:extLst>
      <p:ext uri="{BB962C8B-B14F-4D97-AF65-F5344CB8AC3E}">
        <p14:creationId xmlns:p14="http://schemas.microsoft.com/office/powerpoint/2010/main" val="3382461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12</a:t>
            </a:fld>
            <a:endParaRPr lang="en-US" dirty="0"/>
          </a:p>
        </p:txBody>
      </p:sp>
    </p:spTree>
    <p:extLst>
      <p:ext uri="{BB962C8B-B14F-4D97-AF65-F5344CB8AC3E}">
        <p14:creationId xmlns:p14="http://schemas.microsoft.com/office/powerpoint/2010/main" val="1293808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13</a:t>
            </a:fld>
            <a:endParaRPr lang="en-US" dirty="0"/>
          </a:p>
        </p:txBody>
      </p:sp>
    </p:spTree>
    <p:extLst>
      <p:ext uri="{BB962C8B-B14F-4D97-AF65-F5344CB8AC3E}">
        <p14:creationId xmlns:p14="http://schemas.microsoft.com/office/powerpoint/2010/main" val="136107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Harassing or bullying is not quite the same as teasing. Teasing may be a part of harassing, but harassing goes beyond just teasing. Harassing or bullying is a PATTERN of</a:t>
            </a:r>
            <a:r>
              <a:rPr lang="en-US" baseline="0" dirty="0" smtClean="0"/>
              <a:t> behavior that is meant to hurt, embarrass, and frighten another person… the following are examples:</a:t>
            </a:r>
          </a:p>
          <a:p>
            <a:endParaRPr lang="en-US" baseline="0" dirty="0" smtClean="0"/>
          </a:p>
          <a:p>
            <a:r>
              <a:rPr lang="en-US" baseline="0" dirty="0" smtClean="0"/>
              <a:t>Harassment often takes place in areas where there are few teachers or other adults around-places like the school grounds, cafeterias, locker rooms, hallways, restrooms, buses, bus stops, and even on computers. Bullies do this because they know it will be harder for the kids they are harassing to do anything about it. </a:t>
            </a:r>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2</a:t>
            </a:fld>
            <a:endParaRPr lang="en-US" dirty="0"/>
          </a:p>
        </p:txBody>
      </p:sp>
    </p:spTree>
    <p:extLst>
      <p:ext uri="{BB962C8B-B14F-4D97-AF65-F5344CB8AC3E}">
        <p14:creationId xmlns:p14="http://schemas.microsoft.com/office/powerpoint/2010/main" val="2223501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3</a:t>
            </a:fld>
            <a:endParaRPr lang="en-US" dirty="0"/>
          </a:p>
        </p:txBody>
      </p:sp>
    </p:spTree>
    <p:extLst>
      <p:ext uri="{BB962C8B-B14F-4D97-AF65-F5344CB8AC3E}">
        <p14:creationId xmlns:p14="http://schemas.microsoft.com/office/powerpoint/2010/main" val="2408190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one study, 60%</a:t>
            </a:r>
            <a:r>
              <a:rPr lang="en-US" baseline="0" dirty="0" smtClean="0"/>
              <a:t> of children who were described as bullies in grades six through nine had at least one criminal conviction by the time they were 24 years old. </a:t>
            </a:r>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4</a:t>
            </a:fld>
            <a:endParaRPr lang="en-US" dirty="0"/>
          </a:p>
        </p:txBody>
      </p:sp>
    </p:spTree>
    <p:extLst>
      <p:ext uri="{BB962C8B-B14F-4D97-AF65-F5344CB8AC3E}">
        <p14:creationId xmlns:p14="http://schemas.microsoft.com/office/powerpoint/2010/main" val="107919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5</a:t>
            </a:fld>
            <a:endParaRPr lang="en-US" dirty="0"/>
          </a:p>
        </p:txBody>
      </p:sp>
    </p:spTree>
    <p:extLst>
      <p:ext uri="{BB962C8B-B14F-4D97-AF65-F5344CB8AC3E}">
        <p14:creationId xmlns:p14="http://schemas.microsoft.com/office/powerpoint/2010/main" val="1811273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6</a:t>
            </a:fld>
            <a:endParaRPr lang="en-US" dirty="0"/>
          </a:p>
        </p:txBody>
      </p:sp>
    </p:spTree>
    <p:extLst>
      <p:ext uri="{BB962C8B-B14F-4D97-AF65-F5344CB8AC3E}">
        <p14:creationId xmlns:p14="http://schemas.microsoft.com/office/powerpoint/2010/main" val="1167607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If you dismiss name-calling or put downs as unimportant your child may not come to you for support if the behavior becomes more dangerous.</a:t>
            </a:r>
          </a:p>
          <a:p>
            <a:pPr marL="228600" indent="-228600">
              <a:buAutoNum type="arabicPeriod"/>
            </a:pPr>
            <a:r>
              <a:rPr lang="en-US" dirty="0" smtClean="0"/>
              <a:t>If you or</a:t>
            </a:r>
            <a:r>
              <a:rPr lang="en-US" baseline="0" dirty="0" smtClean="0"/>
              <a:t> your child believe that the situation is unsafe, call your child’s teacher or the principal and ask for a meeting to discuss the problem DEMAND A PLAN OF ACTION</a:t>
            </a:r>
          </a:p>
          <a:p>
            <a:pPr marL="228600" indent="-228600">
              <a:buAutoNum type="arabicPeriod"/>
            </a:pPr>
            <a:r>
              <a:rPr lang="en-US" baseline="0" dirty="0" smtClean="0"/>
              <a:t>If is often good advice to tell your child to share his feelings with others, but in the case of harassment, that advice might not be helpful. Bullies WANT to hurt your child’s feelings. If he tells the bully that he feels bad, it just lets the bully know that he/she accomplished her goal.</a:t>
            </a:r>
          </a:p>
          <a:p>
            <a:pPr marL="228600" indent="-228600">
              <a:buAutoNum type="arabicPeriod"/>
            </a:pPr>
            <a:r>
              <a:rPr lang="en-US" baseline="0" dirty="0" smtClean="0"/>
              <a:t>Even if the person is being cruel, tell your child to try to pretend that she’s not bothered. It’s not much fun to bully someone who doesn’t react. Instead, assure your child that she can talk to you about his/her feelings. </a:t>
            </a:r>
          </a:p>
          <a:p>
            <a:pPr marL="228600" indent="-228600">
              <a:buAutoNum type="arabicPeriod"/>
            </a:pPr>
            <a:r>
              <a:rPr lang="en-US" baseline="0" dirty="0" smtClean="0"/>
              <a:t>Friends can show support for one another, and they can also be witnesses to the harasser’s behavior</a:t>
            </a:r>
          </a:p>
          <a:p>
            <a:pPr marL="228600" indent="-228600">
              <a:buAutoNum type="arabicPeriod"/>
            </a:pPr>
            <a:r>
              <a:rPr lang="en-US" baseline="0" dirty="0" smtClean="0"/>
              <a:t>Often, bullies get away with their behavior because it is one child’s word against another. It’s easier for the school to do something about </a:t>
            </a:r>
            <a:r>
              <a:rPr lang="en-US" baseline="0" dirty="0" smtClean="0"/>
              <a:t>harassment </a:t>
            </a:r>
            <a:r>
              <a:rPr lang="en-US" baseline="0" dirty="0" smtClean="0"/>
              <a:t>if other students report what is gong on. Tell your child to report bullying behavior to a teacher, counselor or principal.</a:t>
            </a:r>
          </a:p>
          <a:p>
            <a:pPr marL="228600" indent="-228600">
              <a:buAutoNum type="arabicPeriod"/>
            </a:pPr>
            <a:r>
              <a:rPr lang="en-US" baseline="0" dirty="0" smtClean="0"/>
              <a:t>Remind them that they are not the one with the problem, the bully is. Do what you can to </a:t>
            </a:r>
            <a:r>
              <a:rPr lang="en-US" baseline="0" dirty="0" smtClean="0"/>
              <a:t>bold </a:t>
            </a:r>
            <a:r>
              <a:rPr lang="en-US" baseline="0" dirty="0" smtClean="0"/>
              <a:t>your child’s self-esteem and self</a:t>
            </a:r>
            <a:r>
              <a:rPr lang="en-US" baseline="0" dirty="0" smtClean="0"/>
              <a:t>-confidence. </a:t>
            </a:r>
            <a:r>
              <a:rPr lang="en-US" baseline="0" dirty="0" smtClean="0"/>
              <a:t>This will not only help him to deal with </a:t>
            </a:r>
            <a:r>
              <a:rPr lang="en-US" baseline="0" dirty="0" smtClean="0"/>
              <a:t>harassment, </a:t>
            </a:r>
            <a:r>
              <a:rPr lang="en-US" baseline="0" dirty="0" smtClean="0"/>
              <a:t>but it may also make him a less attractive target. </a:t>
            </a:r>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7</a:t>
            </a:fld>
            <a:endParaRPr lang="en-US" dirty="0"/>
          </a:p>
        </p:txBody>
      </p:sp>
    </p:spTree>
    <p:extLst>
      <p:ext uri="{BB962C8B-B14F-4D97-AF65-F5344CB8AC3E}">
        <p14:creationId xmlns:p14="http://schemas.microsoft.com/office/powerpoint/2010/main" val="3109690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8</a:t>
            </a:fld>
            <a:endParaRPr lang="en-US" dirty="0"/>
          </a:p>
        </p:txBody>
      </p:sp>
    </p:spTree>
    <p:extLst>
      <p:ext uri="{BB962C8B-B14F-4D97-AF65-F5344CB8AC3E}">
        <p14:creationId xmlns:p14="http://schemas.microsoft.com/office/powerpoint/2010/main" val="2728675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439D79-19E2-2547-9128-59B26D976F66}" type="slidenum">
              <a:rPr lang="en-US" smtClean="0"/>
              <a:t>9</a:t>
            </a:fld>
            <a:endParaRPr lang="en-US" dirty="0"/>
          </a:p>
        </p:txBody>
      </p:sp>
    </p:spTree>
    <p:extLst>
      <p:ext uri="{BB962C8B-B14F-4D97-AF65-F5344CB8AC3E}">
        <p14:creationId xmlns:p14="http://schemas.microsoft.com/office/powerpoint/2010/main" val="351970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dirty="0"/>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1/15/16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t>1/15/16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t>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BE1EF4-31ED-45C2-AC47-F2718A41336B}" type="datetimeFigureOut">
              <a:rPr lang="en-US" smtClean="0"/>
              <a:t>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dirty="0"/>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en-US" smtClean="0"/>
              <a:t>Click to edit Master title style</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en-US" dirty="0"/>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B51EACD6-A525-4B49-8009-7F09B4461B46}" type="slidenum">
              <a:rPr lang="en-US" smtClean="0"/>
              <a:t>‹#›</a:t>
            </a:fld>
            <a:endParaRPr lang="en-US" dirty="0"/>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en-US" smtClean="0"/>
              <a:t>Click to edit Master title style</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A6BE1EF4-31ED-45C2-AC47-F2718A41336B}" type="datetimeFigureOut">
              <a:rPr lang="en-US" smtClean="0"/>
              <a:t>1/15/16</a:t>
            </a:fld>
            <a:endParaRPr lang="en-US" dirty="0"/>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en-US" dirty="0"/>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B51EACD6-A525-4B49-8009-7F09B4461B4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A6BE1EF4-31ED-45C2-AC47-F2718A41336B}" type="datetimeFigureOut">
              <a:rPr lang="en-US" smtClean="0"/>
              <a:t>1/15/16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1EACD6-A525-4B49-8009-7F09B4461B4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dirty="0"/>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6BE1EF4-31ED-45C2-AC47-F2718A41336B}" type="datetimeFigureOut">
              <a:rPr lang="en-US" smtClean="0"/>
              <a:t>1/15/16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1EACD6-A525-4B49-8009-7F09B4461B46}" type="slidenum">
              <a:rPr lang="en-US" smtClean="0"/>
              <a:t>‹#›</a:t>
            </a:fld>
            <a:endParaRPr lang="en-US" dirty="0"/>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BE1EF4-31ED-45C2-AC47-F2718A41336B}" type="datetimeFigureOut">
              <a:rPr lang="en-US" smtClean="0"/>
              <a:t>1/15/16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1EACD6-A525-4B49-8009-7F09B4461B46}" type="slidenum">
              <a:rPr lang="en-US" smtClean="0"/>
              <a:t>‹#›</a:t>
            </a:fld>
            <a:endParaRPr lang="en-US" dirty="0"/>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r>
              <a:rPr lang="en-US" dirty="0" smtClean="0"/>
              <a:t>Fifth level</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A6BE1EF4-31ED-45C2-AC47-F2718A41336B}" type="datetimeFigureOut">
              <a:rPr lang="en-US" smtClean="0"/>
              <a:t>1/15/16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B51EACD6-A525-4B49-8009-7F09B4461B4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mailto:ggiusti@valdezcityschools.org" TargetMode="External"/><Relationship Id="rId4" Type="http://schemas.openxmlformats.org/officeDocument/2006/relationships/hyperlink" Target="mailto:Kmeyer@valdezcityschools.org"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stompoutbullying.org/index.php/information-and-resources/parents-page/" TargetMode="External"/><Relationship Id="rId4" Type="http://schemas.openxmlformats.org/officeDocument/2006/relationships/hyperlink" Target="http://www.crisisprevention.com"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569" y="1143000"/>
            <a:ext cx="5724862" cy="2488364"/>
          </a:xfrm>
        </p:spPr>
        <p:txBody>
          <a:bodyPr/>
          <a:lstStyle/>
          <a:p>
            <a:r>
              <a:rPr lang="en-US" sz="3600" dirty="0" smtClean="0"/>
              <a:t>Bullying and Harassment at School</a:t>
            </a:r>
            <a:br>
              <a:rPr lang="en-US" sz="3600" dirty="0" smtClean="0"/>
            </a:br>
            <a:r>
              <a:rPr lang="en-US" sz="3600" dirty="0" smtClean="0"/>
              <a:t/>
            </a:r>
            <a:br>
              <a:rPr lang="en-US" sz="3600" dirty="0" smtClean="0"/>
            </a:br>
            <a:endParaRPr lang="en-US" sz="3600" dirty="0"/>
          </a:p>
        </p:txBody>
      </p:sp>
      <p:sp>
        <p:nvSpPr>
          <p:cNvPr id="3" name="Subtitle 2"/>
          <p:cNvSpPr>
            <a:spLocks noGrp="1"/>
          </p:cNvSpPr>
          <p:nvPr>
            <p:ph type="subTitle" idx="1"/>
          </p:nvPr>
        </p:nvSpPr>
        <p:spPr/>
        <p:txBody>
          <a:bodyPr>
            <a:normAutofit fontScale="85000" lnSpcReduction="20000"/>
          </a:bodyPr>
          <a:lstStyle/>
          <a:p>
            <a:r>
              <a:rPr lang="en-US" dirty="0" smtClean="0"/>
              <a:t>What Can Parent’s Do?</a:t>
            </a:r>
          </a:p>
          <a:p>
            <a:endParaRPr lang="en-US" dirty="0"/>
          </a:p>
          <a:p>
            <a:r>
              <a:rPr lang="en-US" dirty="0" smtClean="0"/>
              <a:t>Coffee with the Counselors</a:t>
            </a:r>
            <a:r>
              <a:rPr lang="en-US" dirty="0" smtClean="0"/>
              <a:t>-January</a:t>
            </a:r>
            <a:endParaRPr lang="en-US" dirty="0" smtClean="0"/>
          </a:p>
          <a:p>
            <a:r>
              <a:rPr lang="en-US" dirty="0" smtClean="0"/>
              <a:t>Ms. Meyer, Ms. Giusti and Mr. Williams</a:t>
            </a:r>
            <a:endParaRPr lang="en-US" dirty="0"/>
          </a:p>
        </p:txBody>
      </p:sp>
    </p:spTree>
    <p:extLst>
      <p:ext uri="{BB962C8B-B14F-4D97-AF65-F5344CB8AC3E}">
        <p14:creationId xmlns:p14="http://schemas.microsoft.com/office/powerpoint/2010/main" val="20200151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UP</a:t>
            </a:r>
            <a:endParaRPr lang="en-US" dirty="0"/>
          </a:p>
        </p:txBody>
      </p:sp>
      <p:sp>
        <p:nvSpPr>
          <p:cNvPr id="3" name="Content Placeholder 2"/>
          <p:cNvSpPr>
            <a:spLocks noGrp="1"/>
          </p:cNvSpPr>
          <p:nvPr>
            <p:ph idx="1"/>
          </p:nvPr>
        </p:nvSpPr>
        <p:spPr/>
        <p:txBody>
          <a:bodyPr>
            <a:normAutofit/>
          </a:bodyPr>
          <a:lstStyle/>
          <a:p>
            <a:r>
              <a:rPr lang="en-US" dirty="0"/>
              <a:t>Help the victim in any way you can</a:t>
            </a:r>
          </a:p>
          <a:p>
            <a:r>
              <a:rPr lang="en-US" dirty="0"/>
              <a:t>Support the victim in private</a:t>
            </a:r>
          </a:p>
          <a:p>
            <a:r>
              <a:rPr lang="en-US" dirty="0"/>
              <a:t>If you notice someone being isolated from others, invite them to join you</a:t>
            </a:r>
          </a:p>
          <a:p>
            <a:r>
              <a:rPr lang="en-US" dirty="0"/>
              <a:t>Include the victim in some of your activities</a:t>
            </a:r>
          </a:p>
          <a:p>
            <a:r>
              <a:rPr lang="en-US" dirty="0"/>
              <a:t>Tell an </a:t>
            </a:r>
            <a:r>
              <a:rPr lang="en-US" dirty="0" smtClean="0"/>
              <a:t>adult</a:t>
            </a:r>
            <a:endParaRPr lang="en-US" dirty="0"/>
          </a:p>
          <a:p>
            <a:r>
              <a:rPr lang="en-US" dirty="0" smtClean="0"/>
              <a:t>There </a:t>
            </a:r>
            <a:r>
              <a:rPr lang="en-US" dirty="0"/>
              <a:t>is strength in numbers.  Every school and every community has more caring kids than bullies.</a:t>
            </a:r>
          </a:p>
          <a:p>
            <a:endParaRPr lang="en-US" dirty="0"/>
          </a:p>
        </p:txBody>
      </p:sp>
    </p:spTree>
    <p:extLst>
      <p:ext uri="{BB962C8B-B14F-4D97-AF65-F5344CB8AC3E}">
        <p14:creationId xmlns:p14="http://schemas.microsoft.com/office/powerpoint/2010/main" val="25461412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According to the National Association of School Psychologists, about 15% of youth are either bullies or victims. </a:t>
            </a:r>
          </a:p>
          <a:p>
            <a:r>
              <a:rPr lang="en-US" dirty="0" smtClean="0"/>
              <a:t>It is estimated that 160,000 children in the United States skip school each day due to their fear of bullies.</a:t>
            </a:r>
          </a:p>
          <a:p>
            <a:r>
              <a:rPr lang="en-US" dirty="0" smtClean="0"/>
              <a:t>This is not just a problem in the US-serious concerns about bullying have been reported in Japan, Australia, England, and other countries</a:t>
            </a:r>
          </a:p>
          <a:p>
            <a:endParaRPr lang="en-US" dirty="0"/>
          </a:p>
          <a:p>
            <a:pPr marL="0" indent="0">
              <a:buNone/>
            </a:pPr>
            <a:r>
              <a:rPr lang="en-US" dirty="0" smtClean="0"/>
              <a:t>(</a:t>
            </a:r>
            <a:r>
              <a:rPr lang="en-US" dirty="0" smtClean="0"/>
              <a:t>www.crisisprevention.com</a:t>
            </a:r>
            <a:r>
              <a:rPr lang="en-US" dirty="0" smtClean="0"/>
              <a:t>) </a:t>
            </a:r>
            <a:endParaRPr lang="en-US" dirty="0"/>
          </a:p>
        </p:txBody>
      </p:sp>
    </p:spTree>
    <p:extLst>
      <p:ext uri="{BB962C8B-B14F-4D97-AF65-F5344CB8AC3E}">
        <p14:creationId xmlns:p14="http://schemas.microsoft.com/office/powerpoint/2010/main" val="35531191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a:t>
            </a:r>
            <a:endParaRPr lang="en-US" dirty="0"/>
          </a:p>
        </p:txBody>
      </p:sp>
      <p:sp>
        <p:nvSpPr>
          <p:cNvPr id="3" name="Content Placeholder 2"/>
          <p:cNvSpPr>
            <a:spLocks noGrp="1"/>
          </p:cNvSpPr>
          <p:nvPr>
            <p:ph idx="1"/>
          </p:nvPr>
        </p:nvSpPr>
        <p:spPr/>
        <p:txBody>
          <a:bodyPr>
            <a:normAutofit lnSpcReduction="10000"/>
          </a:bodyPr>
          <a:lstStyle/>
          <a:p>
            <a:r>
              <a:rPr lang="en-US" dirty="0" smtClean="0"/>
              <a:t>Questions</a:t>
            </a:r>
          </a:p>
          <a:p>
            <a:r>
              <a:rPr lang="en-US" dirty="0" smtClean="0"/>
              <a:t>Concerns</a:t>
            </a:r>
          </a:p>
          <a:p>
            <a:r>
              <a:rPr lang="en-US" dirty="0" smtClean="0"/>
              <a:t>Ideas… IF YOU HAVE AN IDEA FOR A TOPIC PLEASE LET US KNOW!</a:t>
            </a:r>
          </a:p>
          <a:p>
            <a:endParaRPr lang="en-US" dirty="0"/>
          </a:p>
          <a:p>
            <a:pPr marL="0" indent="0">
              <a:buNone/>
            </a:pPr>
            <a:r>
              <a:rPr lang="en-US" dirty="0" smtClean="0"/>
              <a:t>Contact Mrs. Giusti or Ms. Meyer!</a:t>
            </a:r>
          </a:p>
          <a:p>
            <a:pPr marL="0" indent="0">
              <a:buNone/>
            </a:pPr>
            <a:r>
              <a:rPr lang="en-US" dirty="0" smtClean="0">
                <a:hlinkClick r:id="rId3"/>
              </a:rPr>
              <a:t>ggiusti@valdezcityschools.org</a:t>
            </a:r>
            <a:r>
              <a:rPr lang="en-US" dirty="0" smtClean="0"/>
              <a:t>	</a:t>
            </a:r>
          </a:p>
          <a:p>
            <a:pPr marL="0" indent="0">
              <a:buNone/>
            </a:pPr>
            <a:r>
              <a:rPr lang="en-US" dirty="0" smtClean="0">
                <a:hlinkClick r:id="rId4"/>
              </a:rPr>
              <a:t>Kmeyer@valdezcityschools.org</a:t>
            </a:r>
            <a:r>
              <a:rPr lang="en-US" dirty="0" smtClean="0"/>
              <a:t> </a:t>
            </a:r>
          </a:p>
        </p:txBody>
      </p:sp>
    </p:spTree>
    <p:extLst>
      <p:ext uri="{BB962C8B-B14F-4D97-AF65-F5344CB8AC3E}">
        <p14:creationId xmlns:p14="http://schemas.microsoft.com/office/powerpoint/2010/main" val="6353898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a:t>
            </a:r>
            <a:endParaRPr lang="en-US" dirty="0"/>
          </a:p>
        </p:txBody>
      </p:sp>
      <p:sp>
        <p:nvSpPr>
          <p:cNvPr id="3" name="Content Placeholder 2"/>
          <p:cNvSpPr>
            <a:spLocks noGrp="1"/>
          </p:cNvSpPr>
          <p:nvPr>
            <p:ph idx="1"/>
          </p:nvPr>
        </p:nvSpPr>
        <p:spPr/>
        <p:txBody>
          <a:bodyPr/>
          <a:lstStyle/>
          <a:p>
            <a:pPr marL="0" indent="0">
              <a:buNone/>
            </a:pPr>
            <a:r>
              <a:rPr lang="en-US" dirty="0" smtClean="0"/>
              <a:t>Stomp Out Bullying-Parent’s Page- </a:t>
            </a:r>
            <a:r>
              <a:rPr lang="en-US" dirty="0" smtClean="0">
                <a:hlinkClick r:id="rId3"/>
              </a:rPr>
              <a:t>http</a:t>
            </a:r>
            <a:r>
              <a:rPr lang="en-US" dirty="0">
                <a:hlinkClick r:id="rId3"/>
              </a:rPr>
              <a:t>://www.stompoutbullying.org/index.php/information-and-resources/parents-page</a:t>
            </a:r>
            <a:r>
              <a:rPr lang="en-US" dirty="0" smtClean="0">
                <a:hlinkClick r:id="rId3"/>
              </a:rPr>
              <a:t>/</a:t>
            </a:r>
            <a:endParaRPr lang="en-US" dirty="0" smtClean="0"/>
          </a:p>
          <a:p>
            <a:pPr marL="0" indent="0">
              <a:buNone/>
            </a:pPr>
            <a:r>
              <a:rPr lang="en-US" dirty="0" smtClean="0"/>
              <a:t>Crisis Prevention Institute</a:t>
            </a:r>
          </a:p>
          <a:p>
            <a:pPr marL="0" indent="0">
              <a:buNone/>
            </a:pPr>
            <a:r>
              <a:rPr lang="en-US" dirty="0" smtClean="0">
                <a:hlinkClick r:id="rId4"/>
              </a:rPr>
              <a:t>www.crisisprevention.com</a:t>
            </a:r>
            <a:r>
              <a:rPr lang="en-US" dirty="0" smtClean="0"/>
              <a:t> </a:t>
            </a:r>
          </a:p>
          <a:p>
            <a:pPr marL="0" indent="0">
              <a:buNone/>
            </a:pPr>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41347143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Bullying?</a:t>
            </a:r>
            <a:endParaRPr lang="en-US" dirty="0"/>
          </a:p>
        </p:txBody>
      </p:sp>
      <p:sp>
        <p:nvSpPr>
          <p:cNvPr id="3" name="Content Placeholder 2"/>
          <p:cNvSpPr>
            <a:spLocks noGrp="1"/>
          </p:cNvSpPr>
          <p:nvPr>
            <p:ph idx="1"/>
          </p:nvPr>
        </p:nvSpPr>
        <p:spPr/>
        <p:txBody>
          <a:bodyPr/>
          <a:lstStyle/>
          <a:p>
            <a:r>
              <a:rPr lang="en-US" dirty="0" smtClean="0"/>
              <a:t>Spreading nasty rumors about a person</a:t>
            </a:r>
          </a:p>
          <a:p>
            <a:r>
              <a:rPr lang="en-US" dirty="0" smtClean="0"/>
              <a:t>Name-calling</a:t>
            </a:r>
          </a:p>
          <a:p>
            <a:r>
              <a:rPr lang="en-US" dirty="0" smtClean="0"/>
              <a:t>Putting people down</a:t>
            </a:r>
          </a:p>
          <a:p>
            <a:r>
              <a:rPr lang="en-US" dirty="0" smtClean="0"/>
              <a:t>Excluding someone from a group</a:t>
            </a:r>
          </a:p>
          <a:p>
            <a:r>
              <a:rPr lang="en-US" dirty="0" smtClean="0"/>
              <a:t>Making threats</a:t>
            </a:r>
          </a:p>
          <a:p>
            <a:r>
              <a:rPr lang="en-US" dirty="0" smtClean="0"/>
              <a:t>Physical assaults</a:t>
            </a:r>
          </a:p>
          <a:p>
            <a:r>
              <a:rPr lang="en-US" dirty="0" smtClean="0"/>
              <a:t>Unwanted sexual comments, gestures or contact.</a:t>
            </a:r>
            <a:endParaRPr lang="en-US" dirty="0"/>
          </a:p>
        </p:txBody>
      </p:sp>
    </p:spTree>
    <p:extLst>
      <p:ext uri="{BB962C8B-B14F-4D97-AF65-F5344CB8AC3E}">
        <p14:creationId xmlns:p14="http://schemas.microsoft.com/office/powerpoint/2010/main" val="39902255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Aggression	</a:t>
            </a:r>
            <a:endParaRPr lang="en-US" dirty="0"/>
          </a:p>
        </p:txBody>
      </p:sp>
      <p:sp>
        <p:nvSpPr>
          <p:cNvPr id="3" name="Content Placeholder 2"/>
          <p:cNvSpPr>
            <a:spLocks noGrp="1"/>
          </p:cNvSpPr>
          <p:nvPr>
            <p:ph idx="1"/>
          </p:nvPr>
        </p:nvSpPr>
        <p:spPr/>
        <p:txBody>
          <a:bodyPr/>
          <a:lstStyle/>
          <a:p>
            <a:r>
              <a:rPr lang="en-US" dirty="0" smtClean="0"/>
              <a:t>Physical</a:t>
            </a:r>
          </a:p>
          <a:p>
            <a:endParaRPr lang="en-US" dirty="0"/>
          </a:p>
          <a:p>
            <a:r>
              <a:rPr lang="en-US" dirty="0" smtClean="0"/>
              <a:t>Verbal</a:t>
            </a:r>
          </a:p>
          <a:p>
            <a:endParaRPr lang="en-US" dirty="0"/>
          </a:p>
          <a:p>
            <a:r>
              <a:rPr lang="en-US" dirty="0" smtClean="0"/>
              <a:t>Relational</a:t>
            </a:r>
            <a:endParaRPr lang="en-US" dirty="0"/>
          </a:p>
        </p:txBody>
      </p:sp>
    </p:spTree>
    <p:extLst>
      <p:ext uri="{BB962C8B-B14F-4D97-AF65-F5344CB8AC3E}">
        <p14:creationId xmlns:p14="http://schemas.microsoft.com/office/powerpoint/2010/main" val="20729095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Bullies?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Bullies are individuals who need to show that they are stronger and more powerful than others. Bullying is a way for them to get this need met. </a:t>
            </a:r>
            <a:endParaRPr lang="en-US" dirty="0"/>
          </a:p>
          <a:p>
            <a:pPr marL="0" indent="0">
              <a:buNone/>
            </a:pPr>
            <a:r>
              <a:rPr lang="en-US" dirty="0" smtClean="0"/>
              <a:t>Bullies tend to be less empathetic toward others; they have less concern for other people’s points of view. </a:t>
            </a:r>
          </a:p>
          <a:p>
            <a:pPr marL="0" indent="0">
              <a:buNone/>
            </a:pPr>
            <a:r>
              <a:rPr lang="en-US" dirty="0" smtClean="0"/>
              <a:t>Bullies can be male or female. Bullying behavior peaks in middle school years. In high school, it may take the form of sexual harassment. </a:t>
            </a:r>
          </a:p>
          <a:p>
            <a:pPr marL="0" indent="0">
              <a:buNone/>
            </a:pPr>
            <a:r>
              <a:rPr lang="en-US" dirty="0" smtClean="0"/>
              <a:t>Could be a person who IS also bullied… taking it out on others, experiencing </a:t>
            </a:r>
            <a:r>
              <a:rPr lang="en-US" dirty="0" smtClean="0"/>
              <a:t>precipitating </a:t>
            </a:r>
            <a:r>
              <a:rPr lang="en-US" dirty="0" smtClean="0"/>
              <a:t>factors in their environment. </a:t>
            </a:r>
            <a:endParaRPr lang="en-US" dirty="0"/>
          </a:p>
        </p:txBody>
      </p:sp>
    </p:spTree>
    <p:extLst>
      <p:ext uri="{BB962C8B-B14F-4D97-AF65-F5344CB8AC3E}">
        <p14:creationId xmlns:p14="http://schemas.microsoft.com/office/powerpoint/2010/main" val="39362621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Bullying</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dirty="0" smtClean="0"/>
              <a:t>Kids </a:t>
            </a:r>
            <a:r>
              <a:rPr lang="en-US" dirty="0"/>
              <a:t>and teens are hesitant to talk about being bullied. Parents should watch for sudden changes in your child’s behavior.</a:t>
            </a:r>
          </a:p>
          <a:p>
            <a:r>
              <a:rPr lang="en-US" dirty="0" smtClean="0"/>
              <a:t>Withdrawal</a:t>
            </a:r>
            <a:endParaRPr lang="en-US" dirty="0"/>
          </a:p>
          <a:p>
            <a:r>
              <a:rPr lang="en-US" dirty="0" smtClean="0"/>
              <a:t>Depression</a:t>
            </a:r>
          </a:p>
          <a:p>
            <a:r>
              <a:rPr lang="en-US" dirty="0"/>
              <a:t>Negative Self-Talk</a:t>
            </a:r>
          </a:p>
          <a:p>
            <a:r>
              <a:rPr lang="en-US" dirty="0"/>
              <a:t>Staying away from friends</a:t>
            </a:r>
          </a:p>
          <a:p>
            <a:r>
              <a:rPr lang="en-US" dirty="0"/>
              <a:t>Crying Episodes</a:t>
            </a:r>
          </a:p>
          <a:p>
            <a:r>
              <a:rPr lang="en-US" dirty="0"/>
              <a:t>Frequent complaints of headaches and/or stomach aches</a:t>
            </a:r>
          </a:p>
          <a:p>
            <a:r>
              <a:rPr lang="en-US" dirty="0"/>
              <a:t>Unexplained bruises</a:t>
            </a:r>
          </a:p>
          <a:p>
            <a:endParaRPr lang="en-US" dirty="0" smtClean="0"/>
          </a:p>
          <a:p>
            <a:endParaRPr lang="en-US" dirty="0"/>
          </a:p>
        </p:txBody>
      </p:sp>
    </p:spTree>
    <p:extLst>
      <p:ext uri="{BB962C8B-B14F-4D97-AF65-F5344CB8AC3E}">
        <p14:creationId xmlns:p14="http://schemas.microsoft.com/office/powerpoint/2010/main" val="41495019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Long-Term Effects of Bullying</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a:t>Bullies create a constant fear in their victims. </a:t>
            </a:r>
            <a:endParaRPr lang="en-US" dirty="0" smtClean="0"/>
          </a:p>
          <a:p>
            <a:r>
              <a:rPr lang="en-US" dirty="0" smtClean="0"/>
              <a:t>Some </a:t>
            </a:r>
            <a:r>
              <a:rPr lang="en-US" dirty="0"/>
              <a:t>kids lose all self-esteem, suffer from severe depression and turn to drug and alcohol use. Some kids are so tormented that they use suicide as an alternative.  </a:t>
            </a:r>
            <a:r>
              <a:rPr lang="en-US" b="1" dirty="0"/>
              <a:t>Kids and teens look to their parents for protection and advice. </a:t>
            </a:r>
            <a:endParaRPr lang="en-US" b="1" dirty="0" smtClean="0"/>
          </a:p>
          <a:p>
            <a:r>
              <a:rPr lang="en-US" dirty="0" smtClean="0"/>
              <a:t>Many </a:t>
            </a:r>
            <a:r>
              <a:rPr lang="en-US" dirty="0"/>
              <a:t>think bullying will toughen kids up or that it’s a right of passage. It used to be like that. Not anymore! Our kids are subjected to more than we ever were. It’s a different world today!</a:t>
            </a:r>
            <a:r>
              <a:rPr lang="en-US" dirty="0" smtClean="0"/>
              <a:t> </a:t>
            </a:r>
          </a:p>
          <a:p>
            <a:r>
              <a:rPr lang="en-US" dirty="0" smtClean="0"/>
              <a:t>We </a:t>
            </a:r>
            <a:r>
              <a:rPr lang="en-US" dirty="0"/>
              <a:t>cannot allow our children to hurt from these senseless acts of empowerment from other kids who have learned this behavior.   And remember – what is learned can be unlearned</a:t>
            </a:r>
            <a:r>
              <a:rPr lang="en-US" dirty="0" smtClean="0"/>
              <a:t>.</a:t>
            </a:r>
          </a:p>
          <a:p>
            <a:pPr marL="0" indent="0">
              <a:buNone/>
            </a:pPr>
            <a:r>
              <a:rPr lang="en-US" dirty="0" smtClean="0"/>
              <a:t>(</a:t>
            </a:r>
            <a:r>
              <a:rPr lang="en-US" dirty="0" smtClean="0"/>
              <a:t>www.stompoutbullying.org</a:t>
            </a:r>
            <a:r>
              <a:rPr lang="en-US" dirty="0" smtClean="0"/>
              <a:t>)</a:t>
            </a:r>
            <a:endParaRPr lang="en-US" dirty="0"/>
          </a:p>
        </p:txBody>
      </p:sp>
    </p:spTree>
    <p:extLst>
      <p:ext uri="{BB962C8B-B14F-4D97-AF65-F5344CB8AC3E}">
        <p14:creationId xmlns:p14="http://schemas.microsoft.com/office/powerpoint/2010/main" val="24576156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Parents Do?</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LISTEN!</a:t>
            </a:r>
            <a:endParaRPr lang="en-US" dirty="0"/>
          </a:p>
          <a:p>
            <a:r>
              <a:rPr lang="en-US" dirty="0" smtClean="0"/>
              <a:t>Find out exactly what behavior your child has experienced</a:t>
            </a:r>
          </a:p>
          <a:p>
            <a:r>
              <a:rPr lang="en-US" dirty="0" smtClean="0"/>
              <a:t>Encourage your child to walk away rather than fight with a bully.	</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Encourage your child to avoid the bully and stay with a group of friends. </a:t>
            </a:r>
          </a:p>
          <a:p>
            <a:r>
              <a:rPr lang="en-US" dirty="0" smtClean="0"/>
              <a:t>Tell your child to report any incidents in which other students are being harassed. </a:t>
            </a:r>
          </a:p>
          <a:p>
            <a:r>
              <a:rPr lang="en-US" dirty="0" smtClean="0"/>
              <a:t>The most important message to give your children is to believe in themselves. </a:t>
            </a:r>
            <a:endParaRPr lang="en-US" dirty="0"/>
          </a:p>
        </p:txBody>
      </p:sp>
    </p:spTree>
    <p:extLst>
      <p:ext uri="{BB962C8B-B14F-4D97-AF65-F5344CB8AC3E}">
        <p14:creationId xmlns:p14="http://schemas.microsoft.com/office/powerpoint/2010/main" val="32423833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Be a BYSTANDER</a:t>
            </a:r>
            <a:endParaRPr lang="en-US" dirty="0"/>
          </a:p>
        </p:txBody>
      </p:sp>
      <p:sp>
        <p:nvSpPr>
          <p:cNvPr id="5" name="Content Placeholder 4"/>
          <p:cNvSpPr>
            <a:spLocks noGrp="1"/>
          </p:cNvSpPr>
          <p:nvPr>
            <p:ph idx="1"/>
          </p:nvPr>
        </p:nvSpPr>
        <p:spPr/>
        <p:txBody>
          <a:bodyPr/>
          <a:lstStyle/>
          <a:p>
            <a:pPr marL="0" indent="0" algn="ctr">
              <a:buNone/>
            </a:pPr>
            <a:r>
              <a:rPr lang="en-US" dirty="0" smtClean="0"/>
              <a:t>What’s a bystander?</a:t>
            </a:r>
          </a:p>
          <a:p>
            <a:pPr marL="0" indent="0" algn="ctr">
              <a:buNone/>
            </a:pPr>
            <a:endParaRPr lang="en-US" dirty="0" smtClean="0"/>
          </a:p>
          <a:p>
            <a:pPr marL="457200" lvl="1" indent="0">
              <a:buNone/>
            </a:pPr>
            <a:r>
              <a:rPr lang="en-US" b="1" dirty="0"/>
              <a:t>Bystanders are kids and teens who witness bullying and </a:t>
            </a:r>
            <a:r>
              <a:rPr lang="en-US" b="1" dirty="0" smtClean="0"/>
              <a:t>cyber-bullying </a:t>
            </a:r>
            <a:r>
              <a:rPr lang="en-US" b="1" dirty="0"/>
              <a:t>in action, who stand by and watch, who videotape it and make it viral ... and WHO DO AND SAY NOTHING</a:t>
            </a:r>
            <a:r>
              <a:rPr lang="en-US" b="1" dirty="0" smtClean="0"/>
              <a:t>.</a:t>
            </a:r>
          </a:p>
        </p:txBody>
      </p:sp>
    </p:spTree>
    <p:extLst>
      <p:ext uri="{BB962C8B-B14F-4D97-AF65-F5344CB8AC3E}">
        <p14:creationId xmlns:p14="http://schemas.microsoft.com/office/powerpoint/2010/main" val="40132660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UP!</a:t>
            </a:r>
            <a:endParaRPr lang="en-US" dirty="0"/>
          </a:p>
        </p:txBody>
      </p:sp>
      <p:sp>
        <p:nvSpPr>
          <p:cNvPr id="3" name="Content Placeholder 2"/>
          <p:cNvSpPr>
            <a:spLocks noGrp="1"/>
          </p:cNvSpPr>
          <p:nvPr>
            <p:ph idx="1"/>
          </p:nvPr>
        </p:nvSpPr>
        <p:spPr/>
        <p:txBody>
          <a:bodyPr>
            <a:noAutofit/>
          </a:bodyPr>
          <a:lstStyle/>
          <a:p>
            <a:pPr marL="0" indent="0" algn="ctr">
              <a:buNone/>
            </a:pPr>
            <a:r>
              <a:rPr lang="en-US" sz="2000" dirty="0" smtClean="0"/>
              <a:t>Whether </a:t>
            </a:r>
            <a:r>
              <a:rPr lang="en-US" sz="2000" dirty="0"/>
              <a:t>you know the victim or not, there are things that you as a bystander can safely do to support the </a:t>
            </a:r>
            <a:r>
              <a:rPr lang="en-US" sz="2000" dirty="0" smtClean="0"/>
              <a:t>victim:</a:t>
            </a:r>
          </a:p>
          <a:p>
            <a:pPr marL="0" indent="0" algn="ctr">
              <a:buNone/>
            </a:pPr>
            <a:r>
              <a:rPr lang="en-US" sz="2000" b="1" dirty="0"/>
              <a:t>If you are NOT part of the solution, you ARE part of the problem!</a:t>
            </a:r>
            <a:endParaRPr lang="en-US" sz="2000" dirty="0" smtClean="0"/>
          </a:p>
          <a:p>
            <a:r>
              <a:rPr lang="en-US" sz="2000" dirty="0" smtClean="0"/>
              <a:t>Don't </a:t>
            </a:r>
            <a:r>
              <a:rPr lang="en-US" sz="2000" dirty="0"/>
              <a:t>laugh </a:t>
            </a:r>
          </a:p>
          <a:p>
            <a:r>
              <a:rPr lang="en-US" sz="2000" dirty="0"/>
              <a:t>Don't encourage the bully in any way</a:t>
            </a:r>
          </a:p>
          <a:p>
            <a:r>
              <a:rPr lang="en-US" sz="2000" dirty="0"/>
              <a:t>Stay at a safe distance and help the target get away</a:t>
            </a:r>
          </a:p>
          <a:p>
            <a:r>
              <a:rPr lang="en-US" sz="2000" dirty="0"/>
              <a:t>Don’t become an "audience" for the bully</a:t>
            </a:r>
          </a:p>
          <a:p>
            <a:r>
              <a:rPr lang="en-US" sz="2000" dirty="0"/>
              <a:t>Reach out in </a:t>
            </a:r>
            <a:r>
              <a:rPr lang="en-US" sz="2000" dirty="0" smtClean="0"/>
              <a:t>friendship</a:t>
            </a:r>
            <a:endParaRPr lang="en-US" sz="2000" dirty="0"/>
          </a:p>
        </p:txBody>
      </p:sp>
    </p:spTree>
    <p:extLst>
      <p:ext uri="{BB962C8B-B14F-4D97-AF65-F5344CB8AC3E}">
        <p14:creationId xmlns:p14="http://schemas.microsoft.com/office/powerpoint/2010/main" val="142936439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entur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Venture">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Venture">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Venture.thmx</Template>
  <TotalTime>161</TotalTime>
  <Words>1163</Words>
  <Application>Microsoft Macintosh PowerPoint</Application>
  <PresentationFormat>On-screen Show (4:3)</PresentationFormat>
  <Paragraphs>108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Venture</vt:lpstr>
      <vt:lpstr>Bullying and Harassment at School  </vt:lpstr>
      <vt:lpstr>What is Bullying?</vt:lpstr>
      <vt:lpstr>Types of Aggression </vt:lpstr>
      <vt:lpstr>Who are the Bullies?</vt:lpstr>
      <vt:lpstr>Effects of Bullying</vt:lpstr>
      <vt:lpstr>Long-Term Effects of Bullying</vt:lpstr>
      <vt:lpstr>What can Parents Do?</vt:lpstr>
      <vt:lpstr>Don’t Be a BYSTANDER</vt:lpstr>
      <vt:lpstr>STAND UP!</vt:lpstr>
      <vt:lpstr>STAND UP</vt:lpstr>
      <vt:lpstr>Did you know…</vt:lpstr>
      <vt:lpstr>What do you think?</vt:lpstr>
      <vt:lpstr>Resource</vt:lpstr>
    </vt:vector>
  </TitlesOfParts>
  <Company>HHES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and Harassment at School </dc:title>
  <dc:creator>Gianna McCune</dc:creator>
  <cp:lastModifiedBy>Gianna McCune</cp:lastModifiedBy>
  <cp:revision>16</cp:revision>
  <cp:lastPrinted>2016-01-15T21:00:52Z</cp:lastPrinted>
  <dcterms:created xsi:type="dcterms:W3CDTF">2014-11-10T20:00:26Z</dcterms:created>
  <dcterms:modified xsi:type="dcterms:W3CDTF">2016-01-15T21:01:40Z</dcterms:modified>
</cp:coreProperties>
</file>