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59" r:id="rId6"/>
    <p:sldId id="260" r:id="rId7"/>
    <p:sldId id="257" r:id="rId8"/>
    <p:sldId id="261" r:id="rId9"/>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2754"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a Obermite" userId="S::christa.obermite@summitmediacorp.com::4eaa23d4-23ba-413e-8eaa-12313a086932" providerId="AD" clId="Web-{6E500390-E825-E424-7D7D-B23A45BE19B9}"/>
    <pc:docChg chg="modSld">
      <pc:chgData name="Christa Obermite" userId="S::christa.obermite@summitmediacorp.com::4eaa23d4-23ba-413e-8eaa-12313a086932" providerId="AD" clId="Web-{6E500390-E825-E424-7D7D-B23A45BE19B9}" dt="2019-05-08T15:25:14.085" v="107" actId="1076"/>
      <pc:docMkLst>
        <pc:docMk/>
      </pc:docMkLst>
      <pc:sldChg chg="modSp">
        <pc:chgData name="Christa Obermite" userId="S::christa.obermite@summitmediacorp.com::4eaa23d4-23ba-413e-8eaa-12313a086932" providerId="AD" clId="Web-{6E500390-E825-E424-7D7D-B23A45BE19B9}" dt="2019-05-08T15:25:14.085" v="107" actId="1076"/>
        <pc:sldMkLst>
          <pc:docMk/>
          <pc:sldMk cId="0" sldId="261"/>
        </pc:sldMkLst>
        <pc:spChg chg="mod">
          <ac:chgData name="Christa Obermite" userId="S::christa.obermite@summitmediacorp.com::4eaa23d4-23ba-413e-8eaa-12313a086932" providerId="AD" clId="Web-{6E500390-E825-E424-7D7D-B23A45BE19B9}" dt="2019-05-08T15:24:16.521" v="10" actId="20577"/>
          <ac:spMkLst>
            <pc:docMk/>
            <pc:sldMk cId="0" sldId="261"/>
            <ac:spMk id="14" creationId="{00000000-0000-0000-0000-000000000000}"/>
          </ac:spMkLst>
        </pc:spChg>
        <pc:spChg chg="mod">
          <ac:chgData name="Christa Obermite" userId="S::christa.obermite@summitmediacorp.com::4eaa23d4-23ba-413e-8eaa-12313a086932" providerId="AD" clId="Web-{6E500390-E825-E424-7D7D-B23A45BE19B9}" dt="2019-05-08T15:24:40.131" v="98" actId="20577"/>
          <ac:spMkLst>
            <pc:docMk/>
            <pc:sldMk cId="0" sldId="261"/>
            <ac:spMk id="15" creationId="{00000000-0000-0000-0000-000000000000}"/>
          </ac:spMkLst>
        </pc:spChg>
        <pc:picChg chg="mod">
          <ac:chgData name="Christa Obermite" userId="S::christa.obermite@summitmediacorp.com::4eaa23d4-23ba-413e-8eaa-12313a086932" providerId="AD" clId="Web-{6E500390-E825-E424-7D7D-B23A45BE19B9}" dt="2019-05-08T15:25:14.085" v="107" actId="1076"/>
          <ac:picMkLst>
            <pc:docMk/>
            <pc:sldMk cId="0" sldId="261"/>
            <ac:picMk id="1026"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1D1F7A-4379-414F-9A71-9D3BAF3FFF68}"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EC1DA-3581-4EA0-9C9E-EF732D0041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1D1F7A-4379-414F-9A71-9D3BAF3FFF68}"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EC1DA-3581-4EA0-9C9E-EF732D0041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1D1F7A-4379-414F-9A71-9D3BAF3FFF68}"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EC1DA-3581-4EA0-9C9E-EF732D0041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1D1F7A-4379-414F-9A71-9D3BAF3FFF68}"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EC1DA-3581-4EA0-9C9E-EF732D0041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1D1F7A-4379-414F-9A71-9D3BAF3FFF68}"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EC1DA-3581-4EA0-9C9E-EF732D0041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1D1F7A-4379-414F-9A71-9D3BAF3FFF68}"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EC1DA-3581-4EA0-9C9E-EF732D0041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1D1F7A-4379-414F-9A71-9D3BAF3FFF68}" type="datetimeFigureOut">
              <a:rPr lang="en-US" smtClean="0"/>
              <a:pPr/>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1EC1DA-3581-4EA0-9C9E-EF732D0041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1D1F7A-4379-414F-9A71-9D3BAF3FFF68}" type="datetimeFigureOut">
              <a:rPr lang="en-US" smtClean="0"/>
              <a:pPr/>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1EC1DA-3581-4EA0-9C9E-EF732D0041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D1F7A-4379-414F-9A71-9D3BAF3FFF68}" type="datetimeFigureOut">
              <a:rPr lang="en-US" smtClean="0"/>
              <a:pPr/>
              <a:t>5/8/2019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1EC1DA-3581-4EA0-9C9E-EF732D0041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1D1F7A-4379-414F-9A71-9D3BAF3FFF68}"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EC1DA-3581-4EA0-9C9E-EF732D0041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1D1F7A-4379-414F-9A71-9D3BAF3FFF68}"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EC1DA-3581-4EA0-9C9E-EF732D0041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7000"/>
            <a:lum/>
          </a:blip>
          <a:srcRect/>
          <a:stretch>
            <a:fillRect l="-50000" r="-5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41D1F7A-4379-414F-9A71-9D3BAF3FFF68}" type="datetimeFigureOut">
              <a:rPr lang="en-US" smtClean="0"/>
              <a:pPr/>
              <a:t>5/8/2019</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61EC1DA-3581-4EA0-9C9E-EF732D0041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57350" y="8610600"/>
            <a:ext cx="3543300" cy="400110"/>
          </a:xfrm>
          <a:prstGeom prst="rect">
            <a:avLst/>
          </a:prstGeom>
          <a:noFill/>
        </p:spPr>
        <p:txBody>
          <a:bodyPr wrap="square" rtlCol="0">
            <a:spAutoFit/>
          </a:bodyPr>
          <a:lstStyle/>
          <a:p>
            <a:pPr algn="ctr"/>
            <a:r>
              <a:rPr lang="en-US" sz="2000" b="1" dirty="0">
                <a:latin typeface="Albertus Extra Bold" pitchFamily="34" charset="0"/>
              </a:rPr>
              <a:t>radiolobo1065.com</a:t>
            </a:r>
          </a:p>
        </p:txBody>
      </p:sp>
      <p:pic>
        <p:nvPicPr>
          <p:cNvPr id="26" name="Picture 25" descr="Copy of Q1065-LOG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828800" y="914400"/>
            <a:ext cx="2881889" cy="1828799"/>
          </a:xfrm>
          <a:prstGeom prst="rect">
            <a:avLst/>
          </a:prstGeom>
        </p:spPr>
      </p:pic>
      <p:sp>
        <p:nvSpPr>
          <p:cNvPr id="8" name="TextBox 7"/>
          <p:cNvSpPr txBox="1"/>
          <p:nvPr/>
        </p:nvSpPr>
        <p:spPr>
          <a:xfrm>
            <a:off x="762000" y="7162800"/>
            <a:ext cx="5334000" cy="784086"/>
          </a:xfrm>
          <a:prstGeom prst="rect">
            <a:avLst/>
          </a:prstGeom>
          <a:noFill/>
        </p:spPr>
        <p:txBody>
          <a:bodyPr wrap="square" rtlCol="0">
            <a:prstTxWarp prst="textPlain">
              <a:avLst>
                <a:gd name="adj" fmla="val 49821"/>
              </a:avLst>
            </a:prstTxWarp>
            <a:spAutoFit/>
          </a:bodyPr>
          <a:lstStyle/>
          <a:p>
            <a:pPr algn="ctr"/>
            <a:r>
              <a:rPr lang="en-US" sz="4000" b="1" cap="all" dirty="0">
                <a:ln w="9000" cmpd="sng">
                  <a:solidFill>
                    <a:schemeClr val="tx1">
                      <a:lumMod val="85000"/>
                      <a:lumOff val="15000"/>
                    </a:schemeClr>
                  </a:solidFill>
                  <a:prstDash val="solid"/>
                </a:ln>
                <a:solidFill>
                  <a:srgbClr val="C00000"/>
                </a:solidFill>
                <a:effectLst>
                  <a:reflection blurRad="12700" stA="28000" endPos="45000" dist="1000" dir="5400000" sy="-100000" algn="bl" rotWithShape="0"/>
                </a:effectLst>
                <a:latin typeface="Clarendon Extended" pitchFamily="18" charset="0"/>
                <a:cs typeface="Adobe Arabic" pitchFamily="18" charset="-78"/>
              </a:rPr>
              <a:t>MEDIA  KIT</a:t>
            </a:r>
          </a:p>
        </p:txBody>
      </p:sp>
      <p:pic>
        <p:nvPicPr>
          <p:cNvPr id="6152" name="Picture 8" descr="Marco Antonio Solís – Free listening, videos, concerts, stats ..."/>
          <p:cNvPicPr>
            <a:picLocks noChangeAspect="1" noChangeArrowheads="1"/>
          </p:cNvPicPr>
          <p:nvPr/>
        </p:nvPicPr>
        <p:blipFill>
          <a:blip r:embed="rId3" cstate="print"/>
          <a:stretch>
            <a:fillRect/>
          </a:stretch>
        </p:blipFill>
        <p:spPr bwMode="auto">
          <a:xfrm>
            <a:off x="1143000" y="2895600"/>
            <a:ext cx="2667000" cy="1635241"/>
          </a:xfrm>
          <a:prstGeom prst="rect">
            <a:avLst/>
          </a:prstGeom>
          <a:ln>
            <a:noFill/>
          </a:ln>
          <a:effectLst>
            <a:softEdge rad="112500"/>
          </a:effectLst>
        </p:spPr>
      </p:pic>
      <p:cxnSp>
        <p:nvCxnSpPr>
          <p:cNvPr id="42" name="Straight Connector 41"/>
          <p:cNvCxnSpPr/>
          <p:nvPr/>
        </p:nvCxnSpPr>
        <p:spPr>
          <a:xfrm flipH="1">
            <a:off x="762000" y="2895600"/>
            <a:ext cx="5334000" cy="0"/>
          </a:xfrm>
          <a:prstGeom prst="line">
            <a:avLst/>
          </a:prstGeom>
          <a:ln w="76200"/>
        </p:spPr>
        <p:style>
          <a:lnRef idx="3">
            <a:schemeClr val="dk1"/>
          </a:lnRef>
          <a:fillRef idx="0">
            <a:schemeClr val="dk1"/>
          </a:fillRef>
          <a:effectRef idx="2">
            <a:schemeClr val="dk1"/>
          </a:effectRef>
          <a:fontRef idx="minor">
            <a:schemeClr val="tx1"/>
          </a:fontRef>
        </p:style>
      </p:cxnSp>
      <p:pic>
        <p:nvPicPr>
          <p:cNvPr id="6162" name="Picture 18" descr="http://www.supergfm.com/wp-content/uploads/2011/03/01105045.jpg"/>
          <p:cNvPicPr>
            <a:picLocks noChangeAspect="1" noChangeArrowheads="1"/>
          </p:cNvPicPr>
          <p:nvPr/>
        </p:nvPicPr>
        <p:blipFill>
          <a:blip r:embed="rId4" cstate="print"/>
          <a:stretch>
            <a:fillRect/>
          </a:stretch>
        </p:blipFill>
        <p:spPr bwMode="auto">
          <a:xfrm>
            <a:off x="3048000" y="5486400"/>
            <a:ext cx="2819400" cy="1566333"/>
          </a:xfrm>
          <a:prstGeom prst="rect">
            <a:avLst/>
          </a:prstGeom>
          <a:ln>
            <a:noFill/>
          </a:ln>
          <a:effectLst>
            <a:softEdge rad="112500"/>
          </a:effectLst>
        </p:spPr>
      </p:pic>
      <p:cxnSp>
        <p:nvCxnSpPr>
          <p:cNvPr id="39" name="Straight Connector 38"/>
          <p:cNvCxnSpPr/>
          <p:nvPr/>
        </p:nvCxnSpPr>
        <p:spPr>
          <a:xfrm flipH="1">
            <a:off x="762000" y="7010400"/>
            <a:ext cx="5334000" cy="0"/>
          </a:xfrm>
          <a:prstGeom prst="line">
            <a:avLst/>
          </a:prstGeom>
          <a:ln w="76200"/>
        </p:spPr>
        <p:style>
          <a:lnRef idx="3">
            <a:schemeClr val="dk1"/>
          </a:lnRef>
          <a:fillRef idx="0">
            <a:schemeClr val="dk1"/>
          </a:fillRef>
          <a:effectRef idx="2">
            <a:schemeClr val="dk1"/>
          </a:effectRef>
          <a:fontRef idx="minor">
            <a:schemeClr val="tx1"/>
          </a:fontRef>
        </p:style>
      </p:cxnSp>
      <p:pic>
        <p:nvPicPr>
          <p:cNvPr id="6156" name="Picture 12" descr="http://blog.chron.com/juanofwords/files/2011/10/Jenni-Rivera-600x397.jpg"/>
          <p:cNvPicPr>
            <a:picLocks noChangeAspect="1" noChangeArrowheads="1"/>
          </p:cNvPicPr>
          <p:nvPr/>
        </p:nvPicPr>
        <p:blipFill>
          <a:blip r:embed="rId5" cstate="print"/>
          <a:stretch>
            <a:fillRect/>
          </a:stretch>
        </p:blipFill>
        <p:spPr bwMode="auto">
          <a:xfrm>
            <a:off x="4147203" y="2895600"/>
            <a:ext cx="2015231" cy="2743200"/>
          </a:xfrm>
          <a:prstGeom prst="rect">
            <a:avLst/>
          </a:prstGeom>
          <a:ln>
            <a:noFill/>
          </a:ln>
          <a:effectLst>
            <a:softEdge rad="112500"/>
          </a:effectLst>
        </p:spPr>
      </p:pic>
      <p:cxnSp>
        <p:nvCxnSpPr>
          <p:cNvPr id="44" name="Straight Connector 43"/>
          <p:cNvCxnSpPr/>
          <p:nvPr/>
        </p:nvCxnSpPr>
        <p:spPr>
          <a:xfrm flipH="1">
            <a:off x="685800" y="4495800"/>
            <a:ext cx="3657600"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47" name="Straight Connector 46"/>
          <p:cNvCxnSpPr/>
          <p:nvPr/>
        </p:nvCxnSpPr>
        <p:spPr>
          <a:xfrm flipH="1">
            <a:off x="2667000" y="5562600"/>
            <a:ext cx="3429000" cy="0"/>
          </a:xfrm>
          <a:prstGeom prst="line">
            <a:avLst/>
          </a:prstGeom>
          <a:ln w="76200"/>
        </p:spPr>
        <p:style>
          <a:lnRef idx="3">
            <a:schemeClr val="dk1"/>
          </a:lnRef>
          <a:fillRef idx="0">
            <a:schemeClr val="dk1"/>
          </a:fillRef>
          <a:effectRef idx="2">
            <a:schemeClr val="dk1"/>
          </a:effectRef>
          <a:fontRef idx="minor">
            <a:schemeClr val="tx1"/>
          </a:fontRef>
        </p:style>
      </p:cxnSp>
      <p:pic>
        <p:nvPicPr>
          <p:cNvPr id="6160" name="Picture 16" descr="http://www.aeglive.com/marketing_console/uploads/files/media/000/070/Client-11840-8-02032012-0.jpg"/>
          <p:cNvPicPr>
            <a:picLocks noChangeAspect="1" noChangeArrowheads="1"/>
          </p:cNvPicPr>
          <p:nvPr/>
        </p:nvPicPr>
        <p:blipFill>
          <a:blip r:embed="rId6" cstate="print"/>
          <a:stretch>
            <a:fillRect/>
          </a:stretch>
        </p:blipFill>
        <p:spPr bwMode="auto">
          <a:xfrm>
            <a:off x="762000" y="4583545"/>
            <a:ext cx="2133600" cy="2262909"/>
          </a:xfrm>
          <a:prstGeom prst="rect">
            <a:avLst/>
          </a:prstGeom>
          <a:ln>
            <a:noFill/>
          </a:ln>
          <a:effectLst>
            <a:softEdge rad="112500"/>
          </a:effectLst>
        </p:spPr>
      </p:pic>
      <p:pic>
        <p:nvPicPr>
          <p:cNvPr id="6154" name="Picture 10" descr="http://cache.boston.com/bonzai-fba/Third_Party_Photo/2008/02/11/1202736284_5088.gif"/>
          <p:cNvPicPr>
            <a:picLocks noChangeAspect="1" noChangeArrowheads="1"/>
          </p:cNvPicPr>
          <p:nvPr/>
        </p:nvPicPr>
        <p:blipFill>
          <a:blip r:embed="rId7" cstate="print"/>
          <a:stretch>
            <a:fillRect/>
          </a:stretch>
        </p:blipFill>
        <p:spPr bwMode="auto">
          <a:xfrm>
            <a:off x="2438400" y="4500143"/>
            <a:ext cx="1905000" cy="1078230"/>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228600" y="2133600"/>
            <a:ext cx="6324600" cy="21336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www.wichita-homes.com/Keeper%20of%20the%20Plains.jpg"/>
          <p:cNvPicPr>
            <a:picLocks noChangeAspect="1" noChangeArrowheads="1"/>
          </p:cNvPicPr>
          <p:nvPr/>
        </p:nvPicPr>
        <p:blipFill>
          <a:blip r:embed="rId2" cstate="print"/>
          <a:srcRect b="5000"/>
          <a:stretch>
            <a:fillRect/>
          </a:stretch>
        </p:blipFill>
        <p:spPr bwMode="auto">
          <a:xfrm>
            <a:off x="304800" y="7315200"/>
            <a:ext cx="1828799" cy="11735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http://www.wichita-homes.com/ourwic3.jpg"/>
          <p:cNvPicPr>
            <a:picLocks noChangeAspect="1" noChangeArrowheads="1"/>
          </p:cNvPicPr>
          <p:nvPr/>
        </p:nvPicPr>
        <p:blipFill>
          <a:blip r:embed="rId3" cstate="print"/>
          <a:srcRect/>
          <a:stretch>
            <a:fillRect/>
          </a:stretch>
        </p:blipFill>
        <p:spPr bwMode="auto">
          <a:xfrm>
            <a:off x="228600" y="4495800"/>
            <a:ext cx="2209800" cy="1143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http://www.wichita-homes.com/ourwic1.jpg"/>
          <p:cNvPicPr>
            <a:picLocks noChangeAspect="1" noChangeArrowheads="1"/>
          </p:cNvPicPr>
          <p:nvPr/>
        </p:nvPicPr>
        <p:blipFill>
          <a:blip r:embed="rId4" cstate="print"/>
          <a:srcRect/>
          <a:stretch>
            <a:fillRect/>
          </a:stretch>
        </p:blipFill>
        <p:spPr bwMode="auto">
          <a:xfrm>
            <a:off x="304800" y="5943600"/>
            <a:ext cx="1905000" cy="1106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3124200" y="4572000"/>
            <a:ext cx="3352800" cy="3970318"/>
          </a:xfrm>
          <a:prstGeom prst="rect">
            <a:avLst/>
          </a:prstGeom>
          <a:noFill/>
        </p:spPr>
        <p:txBody>
          <a:bodyPr wrap="square" rtlCol="0">
            <a:spAutoFit/>
          </a:bodyPr>
          <a:lstStyle/>
          <a:p>
            <a:pPr>
              <a:buFont typeface="Wingdings" pitchFamily="2" charset="2"/>
              <a:buChar char="§"/>
            </a:pPr>
            <a:r>
              <a:rPr lang="en-US" b="1" dirty="0">
                <a:solidFill>
                  <a:sysClr val="windowText" lastClr="000000"/>
                </a:solidFill>
              </a:rPr>
              <a:t>Call Letters/Dial Position</a:t>
            </a:r>
          </a:p>
          <a:p>
            <a:r>
              <a:rPr lang="en-US" b="1" dirty="0">
                <a:solidFill>
                  <a:sysClr val="windowText" lastClr="000000"/>
                </a:solidFill>
              </a:rPr>
              <a:t>  KYQQ</a:t>
            </a:r>
            <a:r>
              <a:rPr lang="en-US" dirty="0">
                <a:solidFill>
                  <a:sysClr val="windowText" lastClr="000000"/>
                </a:solidFill>
              </a:rPr>
              <a:t>/ 106.5- FM</a:t>
            </a:r>
          </a:p>
          <a:p>
            <a:endParaRPr lang="en-US" dirty="0">
              <a:solidFill>
                <a:sysClr val="windowText" lastClr="000000"/>
              </a:solidFill>
            </a:endParaRPr>
          </a:p>
          <a:p>
            <a:pPr>
              <a:buFont typeface="Wingdings" pitchFamily="2" charset="2"/>
              <a:buChar char="§"/>
            </a:pPr>
            <a:r>
              <a:rPr lang="en-US" b="1" dirty="0">
                <a:solidFill>
                  <a:sysClr val="windowText" lastClr="000000"/>
                </a:solidFill>
              </a:rPr>
              <a:t>Station Brand</a:t>
            </a:r>
          </a:p>
          <a:p>
            <a:r>
              <a:rPr lang="en-US" b="1" dirty="0">
                <a:solidFill>
                  <a:sysClr val="windowText" lastClr="000000"/>
                </a:solidFill>
              </a:rPr>
              <a:t>   </a:t>
            </a:r>
            <a:r>
              <a:rPr lang="en-US" dirty="0">
                <a:solidFill>
                  <a:sysClr val="windowText" lastClr="000000"/>
                </a:solidFill>
              </a:rPr>
              <a:t>Regional Mexican</a:t>
            </a:r>
          </a:p>
          <a:p>
            <a:endParaRPr lang="en-US" dirty="0">
              <a:solidFill>
                <a:sysClr val="windowText" lastClr="000000"/>
              </a:solidFill>
            </a:endParaRPr>
          </a:p>
          <a:p>
            <a:pPr>
              <a:buFont typeface="Wingdings" pitchFamily="2" charset="2"/>
              <a:buChar char="§"/>
            </a:pPr>
            <a:r>
              <a:rPr lang="en-US" b="1" dirty="0">
                <a:solidFill>
                  <a:sysClr val="windowText" lastClr="000000"/>
                </a:solidFill>
              </a:rPr>
              <a:t>Website</a:t>
            </a:r>
          </a:p>
          <a:p>
            <a:r>
              <a:rPr lang="en-US" dirty="0">
                <a:solidFill>
                  <a:sysClr val="windowText" lastClr="000000"/>
                </a:solidFill>
              </a:rPr>
              <a:t>   www.radiolobo1065.com</a:t>
            </a:r>
          </a:p>
          <a:p>
            <a:endParaRPr lang="en-US" dirty="0">
              <a:solidFill>
                <a:sysClr val="windowText" lastClr="000000"/>
              </a:solidFill>
            </a:endParaRPr>
          </a:p>
          <a:p>
            <a:pPr>
              <a:buFont typeface="Wingdings" pitchFamily="2" charset="2"/>
              <a:buChar char="§"/>
            </a:pPr>
            <a:r>
              <a:rPr lang="en-US" b="1" dirty="0">
                <a:solidFill>
                  <a:sysClr val="windowText" lastClr="000000"/>
                </a:solidFill>
              </a:rPr>
              <a:t>Target Audience</a:t>
            </a:r>
          </a:p>
          <a:p>
            <a:r>
              <a:rPr lang="en-US" b="1" dirty="0">
                <a:solidFill>
                  <a:sysClr val="windowText" lastClr="000000"/>
                </a:solidFill>
              </a:rPr>
              <a:t>   </a:t>
            </a:r>
            <a:r>
              <a:rPr lang="en-US" dirty="0">
                <a:solidFill>
                  <a:sysClr val="windowText" lastClr="000000"/>
                </a:solidFill>
              </a:rPr>
              <a:t>Adults 18-49</a:t>
            </a:r>
          </a:p>
          <a:p>
            <a:endParaRPr lang="en-US" dirty="0">
              <a:solidFill>
                <a:sysClr val="windowText" lastClr="000000"/>
              </a:solidFill>
            </a:endParaRPr>
          </a:p>
          <a:p>
            <a:pPr>
              <a:buFont typeface="Wingdings" pitchFamily="2" charset="2"/>
              <a:buChar char="§"/>
            </a:pPr>
            <a:r>
              <a:rPr lang="en-US" b="1" dirty="0">
                <a:solidFill>
                  <a:sysClr val="windowText" lastClr="000000"/>
                </a:solidFill>
              </a:rPr>
              <a:t>Company Name</a:t>
            </a:r>
          </a:p>
          <a:p>
            <a:r>
              <a:rPr lang="en-US" dirty="0">
                <a:solidFill>
                  <a:sysClr val="windowText" lastClr="000000"/>
                </a:solidFill>
              </a:rPr>
              <a:t>   E.W. Scripps Company</a:t>
            </a:r>
          </a:p>
        </p:txBody>
      </p:sp>
      <p:sp>
        <p:nvSpPr>
          <p:cNvPr id="12" name="Rectangle 11"/>
          <p:cNvSpPr/>
          <p:nvPr/>
        </p:nvSpPr>
        <p:spPr>
          <a:xfrm>
            <a:off x="228600" y="2209800"/>
            <a:ext cx="6324600" cy="2031325"/>
          </a:xfrm>
          <a:prstGeom prst="rect">
            <a:avLst/>
          </a:prstGeom>
        </p:spPr>
        <p:txBody>
          <a:bodyPr wrap="square">
            <a:spAutoFit/>
          </a:bodyPr>
          <a:lstStyle/>
          <a:p>
            <a:r>
              <a:rPr lang="en-US" dirty="0"/>
              <a:t>Radio Lobo is the heritage Spanish language radio station for Wichita and the surrounding areas. Radio Lobo plays the best Regional Mexican music, including </a:t>
            </a:r>
            <a:r>
              <a:rPr lang="en-US" dirty="0" err="1"/>
              <a:t>Norteña</a:t>
            </a:r>
            <a:r>
              <a:rPr lang="en-US" dirty="0"/>
              <a:t>, Banda, Ranchero, </a:t>
            </a:r>
            <a:r>
              <a:rPr lang="en-US" dirty="0" err="1"/>
              <a:t>Cumbia</a:t>
            </a:r>
            <a:r>
              <a:rPr lang="en-US" dirty="0"/>
              <a:t>, </a:t>
            </a:r>
            <a:r>
              <a:rPr lang="en-US" dirty="0" err="1"/>
              <a:t>Grupera</a:t>
            </a:r>
            <a:r>
              <a:rPr lang="en-US" dirty="0"/>
              <a:t>, </a:t>
            </a:r>
            <a:r>
              <a:rPr lang="en-US" dirty="0" err="1"/>
              <a:t>Corridos</a:t>
            </a:r>
            <a:r>
              <a:rPr lang="en-US" dirty="0"/>
              <a:t>, and Spanish Oldies. </a:t>
            </a:r>
            <a:r>
              <a:rPr lang="en-US" dirty="0" err="1"/>
              <a:t>Arnoldo</a:t>
            </a:r>
            <a:r>
              <a:rPr lang="en-US" dirty="0"/>
              <a:t> “El Tigre” Gonzalez starts your morning off right, followed by </a:t>
            </a:r>
            <a:r>
              <a:rPr lang="en-US" dirty="0" err="1"/>
              <a:t>Valentin</a:t>
            </a:r>
            <a:r>
              <a:rPr lang="en-US" dirty="0"/>
              <a:t> “El </a:t>
            </a:r>
            <a:r>
              <a:rPr lang="en-US" dirty="0" err="1"/>
              <a:t>Tlaxcalteca</a:t>
            </a:r>
            <a:r>
              <a:rPr lang="en-US" dirty="0"/>
              <a:t>” Maldonado. </a:t>
            </a:r>
            <a:r>
              <a:rPr lang="en-US" dirty="0" err="1"/>
              <a:t>Erazno</a:t>
            </a:r>
            <a:r>
              <a:rPr lang="en-US" dirty="0"/>
              <a:t> y La </a:t>
            </a:r>
            <a:r>
              <a:rPr lang="en-US" dirty="0" err="1"/>
              <a:t>Chokolata</a:t>
            </a:r>
            <a:r>
              <a:rPr lang="en-US" dirty="0"/>
              <a:t> close out your day.</a:t>
            </a:r>
          </a:p>
        </p:txBody>
      </p:sp>
      <p:sp>
        <p:nvSpPr>
          <p:cNvPr id="15" name="TextBox 14"/>
          <p:cNvSpPr txBox="1"/>
          <p:nvPr/>
        </p:nvSpPr>
        <p:spPr>
          <a:xfrm>
            <a:off x="1657350" y="8610600"/>
            <a:ext cx="3543300" cy="400110"/>
          </a:xfrm>
          <a:prstGeom prst="rect">
            <a:avLst/>
          </a:prstGeom>
          <a:noFill/>
        </p:spPr>
        <p:txBody>
          <a:bodyPr wrap="square" rtlCol="0">
            <a:spAutoFit/>
          </a:bodyPr>
          <a:lstStyle/>
          <a:p>
            <a:pPr algn="ctr"/>
            <a:r>
              <a:rPr lang="en-US" sz="2000" b="1" dirty="0">
                <a:latin typeface="Albertus Extra Bold" pitchFamily="34" charset="0"/>
              </a:rPr>
              <a:t>radiolobo1065.com</a:t>
            </a:r>
          </a:p>
        </p:txBody>
      </p:sp>
      <p:pic>
        <p:nvPicPr>
          <p:cNvPr id="14" name="Picture 13" descr="Copy of Q1065-LOGO.jpg"/>
          <p:cNvPicPr>
            <a:picLocks noChangeAspect="1"/>
          </p:cNvPicPr>
          <p:nvPr/>
        </p:nvPicPr>
        <p:blipFill>
          <a:blip r:embed="rId5" cstate="print">
            <a:clrChange>
              <a:clrFrom>
                <a:srgbClr val="FFFFFF"/>
              </a:clrFrom>
              <a:clrTo>
                <a:srgbClr val="FFFFFF">
                  <a:alpha val="0"/>
                </a:srgbClr>
              </a:clrTo>
            </a:clrChange>
          </a:blip>
          <a:stretch>
            <a:fillRect/>
          </a:stretch>
        </p:blipFill>
        <p:spPr>
          <a:xfrm>
            <a:off x="228600" y="533400"/>
            <a:ext cx="2521654" cy="1600200"/>
          </a:xfrm>
          <a:prstGeom prst="rect">
            <a:avLst/>
          </a:prstGeom>
        </p:spPr>
      </p:pic>
      <p:sp>
        <p:nvSpPr>
          <p:cNvPr id="17" name="TextBox 16"/>
          <p:cNvSpPr txBox="1"/>
          <p:nvPr/>
        </p:nvSpPr>
        <p:spPr>
          <a:xfrm>
            <a:off x="2743200" y="990600"/>
            <a:ext cx="3821880" cy="830997"/>
          </a:xfrm>
          <a:prstGeom prst="rect">
            <a:avLst/>
          </a:prstGeom>
          <a:noFill/>
        </p:spPr>
        <p:txBody>
          <a:bodyPr wrap="none" rtlCol="0">
            <a:spAutoFit/>
          </a:bodyPr>
          <a:lstStyle/>
          <a:p>
            <a:r>
              <a:rPr lang="en-US" sz="4800" b="1" dirty="0"/>
              <a:t>Station Profile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2438400" y="3886200"/>
            <a:ext cx="4191000" cy="40386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438400" y="1905000"/>
            <a:ext cx="4191000" cy="18288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media.journalinteractive.com/images/Arnoldogood01.jpg"/>
          <p:cNvPicPr>
            <a:picLocks noChangeAspect="1" noChangeArrowheads="1"/>
          </p:cNvPicPr>
          <p:nvPr/>
        </p:nvPicPr>
        <p:blipFill>
          <a:blip r:embed="rId2" cstate="print"/>
          <a:srcRect/>
          <a:stretch>
            <a:fillRect/>
          </a:stretch>
        </p:blipFill>
        <p:spPr bwMode="auto">
          <a:xfrm>
            <a:off x="381000" y="2133600"/>
            <a:ext cx="1905000" cy="144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2438400" y="1905000"/>
            <a:ext cx="4191000" cy="523220"/>
          </a:xfrm>
          <a:prstGeom prst="rect">
            <a:avLst/>
          </a:prstGeom>
          <a:noFill/>
        </p:spPr>
        <p:txBody>
          <a:bodyPr wrap="square" rtlCol="0">
            <a:spAutoFit/>
          </a:bodyPr>
          <a:lstStyle/>
          <a:p>
            <a:r>
              <a:rPr lang="en-US" sz="1600" b="1" u="sng" dirty="0"/>
              <a:t>ARNOLDO “EL TIGRE” GONZALEZ </a:t>
            </a:r>
          </a:p>
          <a:p>
            <a:r>
              <a:rPr lang="en-US" sz="1200" dirty="0"/>
              <a:t>Weekdays: 6:00 AM- 11:00 AM </a:t>
            </a:r>
            <a:r>
              <a:rPr lang="en-US" sz="1200" dirty="0">
                <a:latin typeface="Times New Roman"/>
                <a:cs typeface="Times New Roman"/>
              </a:rPr>
              <a:t>| Saturday </a:t>
            </a:r>
            <a:r>
              <a:rPr lang="en-US" sz="1200" dirty="0">
                <a:cs typeface="Times New Roman"/>
              </a:rPr>
              <a:t>7:00 AM- 11:00AM</a:t>
            </a:r>
            <a:endParaRPr lang="en-US" sz="1200" dirty="0"/>
          </a:p>
        </p:txBody>
      </p:sp>
      <p:sp>
        <p:nvSpPr>
          <p:cNvPr id="14" name="Rectangle 13"/>
          <p:cNvSpPr/>
          <p:nvPr/>
        </p:nvSpPr>
        <p:spPr>
          <a:xfrm>
            <a:off x="2438400" y="2438400"/>
            <a:ext cx="4191000" cy="1092607"/>
          </a:xfrm>
          <a:prstGeom prst="rect">
            <a:avLst/>
          </a:prstGeom>
        </p:spPr>
        <p:txBody>
          <a:bodyPr wrap="square">
            <a:spAutoFit/>
          </a:bodyPr>
          <a:lstStyle/>
          <a:p>
            <a:r>
              <a:rPr lang="en-US" sz="1300" dirty="0"/>
              <a:t>Program Director and On-Air Personality, </a:t>
            </a:r>
            <a:r>
              <a:rPr lang="en-US" sz="1300" dirty="0" err="1"/>
              <a:t>Arnoldo</a:t>
            </a:r>
            <a:r>
              <a:rPr lang="en-US" sz="1300" dirty="0"/>
              <a:t> Gonzalez brings the best Regional Mexican Music to Wichita and South Central Kansas.  Every weekday morning tune in to Radio Lobo to hear their funny stories, sports updates, entertainment, jokes and Crime Stopper reports.</a:t>
            </a:r>
          </a:p>
        </p:txBody>
      </p:sp>
      <p:sp>
        <p:nvSpPr>
          <p:cNvPr id="19" name="TextBox 18"/>
          <p:cNvSpPr txBox="1"/>
          <p:nvPr/>
        </p:nvSpPr>
        <p:spPr>
          <a:xfrm>
            <a:off x="1657350" y="8610600"/>
            <a:ext cx="3543300" cy="400110"/>
          </a:xfrm>
          <a:prstGeom prst="rect">
            <a:avLst/>
          </a:prstGeom>
          <a:noFill/>
        </p:spPr>
        <p:txBody>
          <a:bodyPr wrap="square" rtlCol="0">
            <a:spAutoFit/>
          </a:bodyPr>
          <a:lstStyle/>
          <a:p>
            <a:pPr algn="ctr"/>
            <a:r>
              <a:rPr lang="en-US" sz="2000" b="1" dirty="0">
                <a:latin typeface="Albertus Extra Bold" pitchFamily="34" charset="0"/>
              </a:rPr>
              <a:t>radiolobo1065.com</a:t>
            </a:r>
          </a:p>
        </p:txBody>
      </p:sp>
      <p:sp>
        <p:nvSpPr>
          <p:cNvPr id="20" name="TextBox 19"/>
          <p:cNvSpPr txBox="1"/>
          <p:nvPr/>
        </p:nvSpPr>
        <p:spPr>
          <a:xfrm>
            <a:off x="2590800" y="4124980"/>
            <a:ext cx="4038600" cy="523220"/>
          </a:xfrm>
          <a:prstGeom prst="rect">
            <a:avLst/>
          </a:prstGeom>
          <a:noFill/>
        </p:spPr>
        <p:txBody>
          <a:bodyPr wrap="square" rtlCol="0">
            <a:spAutoFit/>
          </a:bodyPr>
          <a:lstStyle/>
          <a:p>
            <a:r>
              <a:rPr lang="en-US" sz="1600" b="1" u="sng" dirty="0" err="1"/>
              <a:t>Valentin</a:t>
            </a:r>
            <a:r>
              <a:rPr lang="en-US" sz="1600" b="1" u="sng" dirty="0"/>
              <a:t> “El </a:t>
            </a:r>
            <a:r>
              <a:rPr lang="en-US" sz="1600" b="1" u="sng" dirty="0" err="1"/>
              <a:t>Tlaxcalteca</a:t>
            </a:r>
            <a:r>
              <a:rPr lang="en-US" sz="1600" b="1" u="sng" dirty="0"/>
              <a:t>”</a:t>
            </a:r>
          </a:p>
          <a:p>
            <a:r>
              <a:rPr lang="en-US" sz="1200" dirty="0"/>
              <a:t>Weekdays: 11:00 AM- 4:00 PM</a:t>
            </a:r>
          </a:p>
        </p:txBody>
      </p:sp>
      <p:sp>
        <p:nvSpPr>
          <p:cNvPr id="21" name="TextBox 20"/>
          <p:cNvSpPr txBox="1"/>
          <p:nvPr/>
        </p:nvSpPr>
        <p:spPr>
          <a:xfrm>
            <a:off x="2590800" y="4648200"/>
            <a:ext cx="3962400" cy="3139321"/>
          </a:xfrm>
          <a:prstGeom prst="rect">
            <a:avLst/>
          </a:prstGeom>
          <a:noFill/>
        </p:spPr>
        <p:txBody>
          <a:bodyPr wrap="square" rtlCol="0">
            <a:spAutoFit/>
          </a:bodyPr>
          <a:lstStyle/>
          <a:p>
            <a:r>
              <a:rPr lang="en-US" sz="1100" dirty="0" err="1"/>
              <a:t>Valentin</a:t>
            </a:r>
            <a:r>
              <a:rPr lang="en-US" sz="1100" dirty="0"/>
              <a:t> "The </a:t>
            </a:r>
            <a:r>
              <a:rPr lang="en-US" sz="1100" dirty="0" err="1"/>
              <a:t>Tlaxcalteca</a:t>
            </a:r>
            <a:r>
              <a:rPr lang="en-US" sz="1100" dirty="0"/>
              <a:t>" is very happy to be working at Radio Lobo 106.5 and to share their experience with the radio audience from 11 am - 4 pm every weekday.</a:t>
            </a:r>
          </a:p>
          <a:p>
            <a:r>
              <a:rPr lang="en-US" sz="1100" dirty="0"/>
              <a:t>There are many ways to have a great time listening to “El </a:t>
            </a:r>
            <a:r>
              <a:rPr lang="en-US" sz="1100" dirty="0" err="1"/>
              <a:t>Tlaxcalteca</a:t>
            </a:r>
            <a:r>
              <a:rPr lang="en-US" sz="1100" dirty="0"/>
              <a:t>”, if you like old music, if you want to request your favorite song, receive the traffic report, or find out what's happening around the world. If you're working, driving, cooking or just bored, “El </a:t>
            </a:r>
            <a:r>
              <a:rPr lang="en-US" sz="1100" dirty="0" err="1"/>
              <a:t>Tlaxcalteca</a:t>
            </a:r>
            <a:r>
              <a:rPr lang="en-US" sz="1100" dirty="0"/>
              <a:t> will be there for company.</a:t>
            </a:r>
          </a:p>
          <a:p>
            <a:r>
              <a:rPr lang="en-US" sz="1100" dirty="0"/>
              <a:t>Want to know more about </a:t>
            </a:r>
            <a:r>
              <a:rPr lang="en-US" sz="1100" dirty="0" err="1"/>
              <a:t>Valentin</a:t>
            </a:r>
            <a:r>
              <a:rPr lang="en-US" sz="1100" dirty="0"/>
              <a:t>?</a:t>
            </a:r>
          </a:p>
          <a:p>
            <a:r>
              <a:rPr lang="en-US" sz="1100" dirty="0"/>
              <a:t>Here are some surprises:</a:t>
            </a:r>
          </a:p>
          <a:p>
            <a:r>
              <a:rPr lang="en-US" sz="1100" dirty="0" err="1"/>
              <a:t>Valentin</a:t>
            </a:r>
            <a:r>
              <a:rPr lang="en-US" sz="1100" dirty="0"/>
              <a:t> is a lover of pop music, rock, classic rock, and country.</a:t>
            </a:r>
          </a:p>
          <a:p>
            <a:r>
              <a:rPr lang="en-US" sz="1100" dirty="0"/>
              <a:t>He likes to read articles from newspapers and the internet rather than a book.</a:t>
            </a:r>
          </a:p>
          <a:p>
            <a:r>
              <a:rPr lang="en-US" sz="1100" dirty="0"/>
              <a:t>He has a cat named Comet.</a:t>
            </a:r>
          </a:p>
          <a:p>
            <a:r>
              <a:rPr lang="en-US" sz="1100" dirty="0"/>
              <a:t>Pirates of the Caribbean is his favorite film. </a:t>
            </a:r>
          </a:p>
          <a:p>
            <a:r>
              <a:rPr lang="en-US" sz="1100" dirty="0"/>
              <a:t>Pink is his favorite color.</a:t>
            </a:r>
          </a:p>
          <a:p>
            <a:r>
              <a:rPr lang="en-US" sz="1100" dirty="0"/>
              <a:t>Tune in Monday-Friday 11 pm - 4 pm to learn more about </a:t>
            </a:r>
            <a:r>
              <a:rPr lang="en-US" sz="1100" dirty="0" err="1"/>
              <a:t>Valentin</a:t>
            </a:r>
            <a:r>
              <a:rPr lang="en-US" sz="1100" dirty="0"/>
              <a:t>!</a:t>
            </a:r>
          </a:p>
        </p:txBody>
      </p:sp>
      <p:sp>
        <p:nvSpPr>
          <p:cNvPr id="5122" name="AutoShape 2" descr="https://mail.google.com/mail/ca/u/0/?ui=2&amp;ik=ba3f6bce4b&amp;view=att&amp;th=1471c8f77e76c923&amp;attid=0.3&amp;disp=emb&amp;realattid=17367a41d1f95b20_0.3&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https://mail.google.com/mail/ca/u/0/?ui=2&amp;ik=ba3f6bce4b&amp;view=att&amp;th=1471c8f77e76c923&amp;attid=0.3&amp;disp=emb&amp;realattid=17367a41d1f95b20_0.3&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https://mail.google.com/mail/ca/u/0/?ui=2&amp;ik=ba3f6bce4b&amp;view=att&amp;th=1471c8f77e76c923&amp;attid=0.3&amp;disp=emb&amp;realattid=17367a41d1f95b20_0.3&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 name="Picture 21" descr="Copy of Q1065-LOGO.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28600" y="381000"/>
            <a:ext cx="2521654" cy="1600200"/>
          </a:xfrm>
          <a:prstGeom prst="rect">
            <a:avLst/>
          </a:prstGeom>
        </p:spPr>
      </p:pic>
      <p:sp>
        <p:nvSpPr>
          <p:cNvPr id="23" name="TextBox 22"/>
          <p:cNvSpPr txBox="1"/>
          <p:nvPr/>
        </p:nvSpPr>
        <p:spPr>
          <a:xfrm>
            <a:off x="2895600" y="304800"/>
            <a:ext cx="3039807" cy="1569660"/>
          </a:xfrm>
          <a:prstGeom prst="rect">
            <a:avLst/>
          </a:prstGeom>
          <a:noFill/>
        </p:spPr>
        <p:txBody>
          <a:bodyPr wrap="none" rtlCol="0">
            <a:spAutoFit/>
          </a:bodyPr>
          <a:lstStyle/>
          <a:p>
            <a:r>
              <a:rPr lang="en-US" sz="4800" b="1" dirty="0"/>
              <a:t>Personality</a:t>
            </a:r>
          </a:p>
          <a:p>
            <a:r>
              <a:rPr lang="en-US" sz="4800" b="1" dirty="0"/>
              <a:t> Lineup</a:t>
            </a:r>
          </a:p>
        </p:txBody>
      </p:sp>
      <p:pic>
        <p:nvPicPr>
          <p:cNvPr id="17" name="Picture 16"/>
          <p:cNvPicPr/>
          <p:nvPr/>
        </p:nvPicPr>
        <p:blipFill>
          <a:blip r:embed="rId4" cstate="print">
            <a:extLst>
              <a:ext uri="{28A0092B-C50C-407E-A947-70E740481C1C}">
                <a14:useLocalDpi xmlns:a14="http://schemas.microsoft.com/office/drawing/2010/main" val="0"/>
              </a:ext>
            </a:extLst>
          </a:blip>
          <a:stretch>
            <a:fillRect/>
          </a:stretch>
        </p:blipFill>
        <p:spPr>
          <a:xfrm>
            <a:off x="228600" y="4038600"/>
            <a:ext cx="1905000" cy="1143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152400" y="1828800"/>
            <a:ext cx="6400800" cy="67818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57350" y="8610600"/>
            <a:ext cx="3543300" cy="400110"/>
          </a:xfrm>
          <a:prstGeom prst="rect">
            <a:avLst/>
          </a:prstGeom>
          <a:noFill/>
        </p:spPr>
        <p:txBody>
          <a:bodyPr wrap="square" rtlCol="0">
            <a:spAutoFit/>
          </a:bodyPr>
          <a:lstStyle/>
          <a:p>
            <a:pPr algn="ctr"/>
            <a:r>
              <a:rPr lang="en-US" sz="2000" b="1" dirty="0">
                <a:latin typeface="Albertus Extra Bold" pitchFamily="34" charset="0"/>
              </a:rPr>
              <a:t>radiolobo1065.com</a:t>
            </a:r>
          </a:p>
        </p:txBody>
      </p:sp>
      <p:sp>
        <p:nvSpPr>
          <p:cNvPr id="5122" name="AutoShape 2" descr="https://mail.google.com/mail/ca/u/0/?ui=2&amp;ik=ba3f6bce4b&amp;view=att&amp;th=1471c8f77e76c923&amp;attid=0.3&amp;disp=emb&amp;realattid=17367a41d1f95b20_0.3&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https://mail.google.com/mail/ca/u/0/?ui=2&amp;ik=ba3f6bce4b&amp;view=att&amp;th=1471c8f77e76c923&amp;attid=0.3&amp;disp=emb&amp;realattid=17367a41d1f95b20_0.3&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https://mail.google.com/mail/ca/u/0/?ui=2&amp;ik=ba3f6bce4b&amp;view=att&amp;th=1471c8f77e76c923&amp;attid=0.3&amp;disp=emb&amp;realattid=17367a41d1f95b20_0.3&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 name="Picture 21" descr="Copy of Q1065-LOG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28600" y="381000"/>
            <a:ext cx="2521654" cy="1600200"/>
          </a:xfrm>
          <a:prstGeom prst="rect">
            <a:avLst/>
          </a:prstGeom>
        </p:spPr>
      </p:pic>
      <p:sp>
        <p:nvSpPr>
          <p:cNvPr id="23" name="TextBox 22"/>
          <p:cNvSpPr txBox="1"/>
          <p:nvPr/>
        </p:nvSpPr>
        <p:spPr>
          <a:xfrm>
            <a:off x="2895600" y="304800"/>
            <a:ext cx="3039807" cy="1569660"/>
          </a:xfrm>
          <a:prstGeom prst="rect">
            <a:avLst/>
          </a:prstGeom>
          <a:noFill/>
        </p:spPr>
        <p:txBody>
          <a:bodyPr wrap="none" rtlCol="0">
            <a:spAutoFit/>
          </a:bodyPr>
          <a:lstStyle/>
          <a:p>
            <a:r>
              <a:rPr lang="en-US" sz="4800" b="1" dirty="0"/>
              <a:t>Personality</a:t>
            </a:r>
          </a:p>
          <a:p>
            <a:r>
              <a:rPr lang="en-US" sz="4800" b="1" dirty="0"/>
              <a:t> Lineup</a:t>
            </a:r>
          </a:p>
        </p:txBody>
      </p:sp>
      <p:pic>
        <p:nvPicPr>
          <p:cNvPr id="16" name="Picture 2"/>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895600" y="2209800"/>
            <a:ext cx="2544981" cy="1295400"/>
          </a:xfrm>
          <a:prstGeom prst="rect">
            <a:avLst/>
          </a:prstGeom>
          <a:noFill/>
          <a:ln w="9525">
            <a:noFill/>
            <a:miter lim="800000"/>
            <a:headEnd/>
            <a:tailEnd/>
          </a:ln>
        </p:spPr>
      </p:pic>
      <p:pic>
        <p:nvPicPr>
          <p:cNvPr id="18" name="Picture 3"/>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1905000" y="1905000"/>
            <a:ext cx="685800" cy="1877626"/>
          </a:xfrm>
          <a:prstGeom prst="rect">
            <a:avLst/>
          </a:prstGeom>
          <a:noFill/>
          <a:ln w="9525">
            <a:noFill/>
            <a:miter lim="800000"/>
            <a:headEnd/>
            <a:tailEnd/>
          </a:ln>
        </p:spPr>
      </p:pic>
      <p:pic>
        <p:nvPicPr>
          <p:cNvPr id="24" name="Picture 4"/>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685800" y="1861947"/>
            <a:ext cx="1219200" cy="2024253"/>
          </a:xfrm>
          <a:prstGeom prst="rect">
            <a:avLst/>
          </a:prstGeom>
          <a:noFill/>
          <a:ln w="9525">
            <a:noFill/>
            <a:miter lim="800000"/>
            <a:headEnd/>
            <a:tailEnd/>
          </a:ln>
        </p:spPr>
      </p:pic>
      <p:sp>
        <p:nvSpPr>
          <p:cNvPr id="25" name="TextBox 24"/>
          <p:cNvSpPr txBox="1"/>
          <p:nvPr/>
        </p:nvSpPr>
        <p:spPr>
          <a:xfrm>
            <a:off x="152400" y="3352800"/>
            <a:ext cx="6400800" cy="5386090"/>
          </a:xfrm>
          <a:prstGeom prst="rect">
            <a:avLst/>
          </a:prstGeom>
          <a:noFill/>
        </p:spPr>
        <p:txBody>
          <a:bodyPr wrap="square" rtlCol="0">
            <a:spAutoFit/>
          </a:bodyPr>
          <a:lstStyle/>
          <a:p>
            <a:endParaRPr lang="en-US" b="1" dirty="0"/>
          </a:p>
          <a:p>
            <a:endParaRPr lang="en-US" b="1" dirty="0"/>
          </a:p>
          <a:p>
            <a:r>
              <a:rPr lang="en-US" b="1" dirty="0" err="1"/>
              <a:t>Erazno</a:t>
            </a:r>
            <a:r>
              <a:rPr lang="en-US" b="1" dirty="0"/>
              <a:t> y La </a:t>
            </a:r>
            <a:r>
              <a:rPr lang="en-US" b="1" dirty="0" err="1"/>
              <a:t>Chokolata</a:t>
            </a:r>
            <a:r>
              <a:rPr lang="en-US" b="1" dirty="0"/>
              <a:t>, is the afternoon version of Saturday Night Live, it’s a variety show for listeners of all ages and you can join Radio Lobo in bringing the fun to our listeners.</a:t>
            </a:r>
          </a:p>
          <a:p>
            <a:endParaRPr lang="en-US" b="1" dirty="0"/>
          </a:p>
          <a:p>
            <a:r>
              <a:rPr lang="en-US" b="1" dirty="0"/>
              <a:t>A little more about the show:</a:t>
            </a:r>
          </a:p>
          <a:p>
            <a:endParaRPr lang="en-US" sz="1400" b="1" dirty="0"/>
          </a:p>
          <a:p>
            <a:pPr lvl="1">
              <a:buFont typeface="Arial" pitchFamily="34" charset="0"/>
              <a:buChar char="•"/>
            </a:pPr>
            <a:r>
              <a:rPr lang="en-US" sz="1200" b="1" dirty="0"/>
              <a:t>La </a:t>
            </a:r>
            <a:r>
              <a:rPr lang="en-US" sz="1200" b="1" dirty="0" err="1"/>
              <a:t>Chokolata</a:t>
            </a:r>
            <a:r>
              <a:rPr lang="en-US" sz="1200" b="1" dirty="0"/>
              <a:t> runs the show and is a self-proclaimed “diva” who is always maintaining that she’s not “</a:t>
            </a:r>
            <a:r>
              <a:rPr lang="en-US" sz="1200" b="1" dirty="0" err="1"/>
              <a:t>Naca</a:t>
            </a:r>
            <a:r>
              <a:rPr lang="en-US" sz="1200" b="1" dirty="0"/>
              <a:t>” and loves to put </a:t>
            </a:r>
            <a:r>
              <a:rPr lang="en-US" sz="1200" b="1" dirty="0" err="1"/>
              <a:t>Erazno</a:t>
            </a:r>
            <a:r>
              <a:rPr lang="en-US" sz="1200" b="1" dirty="0"/>
              <a:t> in his place.</a:t>
            </a:r>
          </a:p>
          <a:p>
            <a:pPr lvl="1">
              <a:buFont typeface="Arial" pitchFamily="34" charset="0"/>
              <a:buChar char="•"/>
            </a:pPr>
            <a:endParaRPr lang="en-US" sz="1200" b="1" dirty="0"/>
          </a:p>
          <a:p>
            <a:pPr lvl="1">
              <a:buFont typeface="Arial" pitchFamily="34" charset="0"/>
              <a:buChar char="•"/>
            </a:pPr>
            <a:r>
              <a:rPr lang="en-US" sz="1200" b="1" dirty="0" err="1"/>
              <a:t>Erazno</a:t>
            </a:r>
            <a:r>
              <a:rPr lang="en-US" sz="1200" b="1" dirty="0"/>
              <a:t> is a wannabe “</a:t>
            </a:r>
            <a:r>
              <a:rPr lang="en-US" sz="1200" b="1" dirty="0" err="1"/>
              <a:t>Luchador</a:t>
            </a:r>
            <a:r>
              <a:rPr lang="en-US" sz="1200" b="1" dirty="0"/>
              <a:t> (Mexican Wrestler) who leads the rest of the crew in outrageous skits, parodies and news delivered like never before.</a:t>
            </a:r>
          </a:p>
          <a:p>
            <a:pPr lvl="1">
              <a:buFont typeface="Arial" pitchFamily="34" charset="0"/>
              <a:buChar char="•"/>
            </a:pPr>
            <a:endParaRPr lang="en-US" sz="1200" b="1" dirty="0"/>
          </a:p>
          <a:p>
            <a:pPr lvl="1">
              <a:buFont typeface="Arial" pitchFamily="34" charset="0"/>
              <a:buChar char="•"/>
            </a:pPr>
            <a:r>
              <a:rPr lang="en-US" sz="1200" b="1" dirty="0"/>
              <a:t>The show features many daily segments, including “El </a:t>
            </a:r>
            <a:r>
              <a:rPr lang="en-US" sz="1200" b="1" dirty="0" err="1"/>
              <a:t>Chokolatazo</a:t>
            </a:r>
            <a:r>
              <a:rPr lang="en-US" sz="1200" b="1" dirty="0"/>
              <a:t>” during which </a:t>
            </a:r>
            <a:r>
              <a:rPr lang="en-US" sz="1200" b="1" dirty="0" err="1"/>
              <a:t>Choko</a:t>
            </a:r>
            <a:r>
              <a:rPr lang="en-US" sz="1200" b="1" dirty="0"/>
              <a:t> intervenes in a relationship to find out if cheating is involved, “La </a:t>
            </a:r>
            <a:r>
              <a:rPr lang="en-US" sz="1200" b="1" dirty="0" err="1"/>
              <a:t>Doctorcita</a:t>
            </a:r>
            <a:r>
              <a:rPr lang="en-US" sz="1200" b="1" dirty="0"/>
              <a:t>” which answers health and love questions from the audience, and “Los 5 del </a:t>
            </a:r>
            <a:r>
              <a:rPr lang="en-US" sz="1200" b="1" dirty="0" err="1"/>
              <a:t>Doggie”in</a:t>
            </a:r>
            <a:r>
              <a:rPr lang="en-US" sz="1200" b="1" dirty="0"/>
              <a:t> which El Doggie (a man’s man) gives opinions of what’s happening in pop culture and debates with the audience.</a:t>
            </a:r>
          </a:p>
          <a:p>
            <a:pPr lvl="1">
              <a:buFont typeface="Arial" pitchFamily="34" charset="0"/>
              <a:buChar char="•"/>
            </a:pPr>
            <a:endParaRPr lang="en-US" sz="1200" b="1" dirty="0"/>
          </a:p>
          <a:p>
            <a:pPr lvl="1">
              <a:buFont typeface="Arial" pitchFamily="34" charset="0"/>
              <a:buChar char="•"/>
            </a:pPr>
            <a:r>
              <a:rPr lang="en-US" sz="1200" b="1" dirty="0"/>
              <a:t>The show incorporates all levels of social media to interact with their fans. Elerazno.com, Twitter, </a:t>
            </a:r>
            <a:r>
              <a:rPr lang="en-US" sz="1200" b="1" dirty="0" err="1"/>
              <a:t>Facebook</a:t>
            </a:r>
            <a:r>
              <a:rPr lang="en-US" sz="1200" b="1" dirty="0"/>
              <a:t> and their You Tube channel feature the funniest segments of what you can’t see live. Check out their ninja episodes on You Tube, they’re classic fun!</a:t>
            </a:r>
          </a:p>
          <a:p>
            <a:pPr lvl="1">
              <a:buFont typeface="Arial" pitchFamily="34" charset="0"/>
              <a:buChar char="•"/>
            </a:pPr>
            <a:endParaRPr lang="en-US" sz="1200" b="1" dirty="0"/>
          </a:p>
          <a:p>
            <a:pPr lvl="1">
              <a:buFont typeface="Arial" pitchFamily="34" charset="0"/>
              <a:buChar char="•"/>
            </a:pPr>
            <a:endParaRPr lang="en-US" sz="12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52400" y="1828800"/>
            <a:ext cx="2667000" cy="69342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1928872"/>
            <a:ext cx="2895600" cy="6986528"/>
          </a:xfrm>
          <a:prstGeom prst="rect">
            <a:avLst/>
          </a:prstGeom>
        </p:spPr>
        <p:txBody>
          <a:bodyPr wrap="square">
            <a:spAutoFit/>
          </a:bodyPr>
          <a:lstStyle/>
          <a:p>
            <a:r>
              <a:rPr lang="en-US" sz="1600" dirty="0"/>
              <a:t>Los </a:t>
            </a:r>
            <a:r>
              <a:rPr lang="en-US" sz="1600" dirty="0" err="1"/>
              <a:t>Tigres</a:t>
            </a:r>
            <a:r>
              <a:rPr lang="en-US" sz="1600" dirty="0"/>
              <a:t> Del Norte</a:t>
            </a:r>
          </a:p>
          <a:p>
            <a:r>
              <a:rPr lang="en-US" sz="1600" dirty="0"/>
              <a:t>Los </a:t>
            </a:r>
            <a:r>
              <a:rPr lang="en-US" sz="1600" dirty="0" err="1"/>
              <a:t>Huracanes</a:t>
            </a:r>
            <a:r>
              <a:rPr lang="en-US" sz="1600" dirty="0"/>
              <a:t> Del Norte</a:t>
            </a:r>
          </a:p>
          <a:p>
            <a:r>
              <a:rPr lang="en-US" sz="1600" dirty="0"/>
              <a:t>Marco Antonio Solis</a:t>
            </a:r>
          </a:p>
          <a:p>
            <a:r>
              <a:rPr lang="en-US" sz="1600" dirty="0"/>
              <a:t>Los </a:t>
            </a:r>
            <a:r>
              <a:rPr lang="en-US" sz="1600" dirty="0" err="1"/>
              <a:t>Temerarios</a:t>
            </a:r>
            <a:r>
              <a:rPr lang="en-US" sz="1600" dirty="0"/>
              <a:t>	</a:t>
            </a:r>
          </a:p>
          <a:p>
            <a:r>
              <a:rPr lang="en-US" sz="1600" dirty="0" err="1"/>
              <a:t>Conjunto</a:t>
            </a:r>
            <a:r>
              <a:rPr lang="en-US" sz="1600" dirty="0"/>
              <a:t> Primavera</a:t>
            </a:r>
          </a:p>
          <a:p>
            <a:r>
              <a:rPr lang="en-US" sz="1600" dirty="0"/>
              <a:t>Los </a:t>
            </a:r>
            <a:r>
              <a:rPr lang="en-US" sz="1600" dirty="0" err="1"/>
              <a:t>Rieleros</a:t>
            </a:r>
            <a:r>
              <a:rPr lang="en-US" sz="1600" dirty="0"/>
              <a:t> Del Norte</a:t>
            </a:r>
          </a:p>
          <a:p>
            <a:r>
              <a:rPr lang="en-US" sz="1600" dirty="0"/>
              <a:t>La </a:t>
            </a:r>
            <a:r>
              <a:rPr lang="en-US" sz="1600" dirty="0" err="1"/>
              <a:t>Arrolladora</a:t>
            </a:r>
            <a:r>
              <a:rPr lang="en-US" sz="1600" dirty="0"/>
              <a:t> Banda El Limon</a:t>
            </a:r>
          </a:p>
          <a:p>
            <a:r>
              <a:rPr lang="en-US" sz="1600" dirty="0"/>
              <a:t>Gerardo Ortiz</a:t>
            </a:r>
          </a:p>
          <a:p>
            <a:r>
              <a:rPr lang="en-US" sz="1600" dirty="0" err="1"/>
              <a:t>Calibre</a:t>
            </a:r>
            <a:r>
              <a:rPr lang="en-US" sz="1600" dirty="0"/>
              <a:t> 50</a:t>
            </a:r>
          </a:p>
          <a:p>
            <a:r>
              <a:rPr lang="en-US" sz="1600" dirty="0"/>
              <a:t>Espinoza Paz</a:t>
            </a:r>
          </a:p>
          <a:p>
            <a:r>
              <a:rPr lang="en-US" sz="1600" dirty="0" err="1"/>
              <a:t>Julion</a:t>
            </a:r>
            <a:r>
              <a:rPr lang="en-US" sz="1600" dirty="0"/>
              <a:t> Alvarez</a:t>
            </a:r>
          </a:p>
          <a:p>
            <a:r>
              <a:rPr lang="en-US" sz="1600" dirty="0"/>
              <a:t>El </a:t>
            </a:r>
            <a:r>
              <a:rPr lang="en-US" sz="1600" dirty="0" err="1"/>
              <a:t>Trono</a:t>
            </a:r>
            <a:r>
              <a:rPr lang="en-US" sz="1600" dirty="0"/>
              <a:t> De Mexico </a:t>
            </a:r>
          </a:p>
          <a:p>
            <a:r>
              <a:rPr lang="en-US" sz="1600" dirty="0"/>
              <a:t>Montez De Durango</a:t>
            </a:r>
          </a:p>
          <a:p>
            <a:r>
              <a:rPr lang="en-US" sz="1600" dirty="0"/>
              <a:t>La Original Banda El Limon</a:t>
            </a:r>
          </a:p>
          <a:p>
            <a:r>
              <a:rPr lang="en-US" sz="1600" dirty="0"/>
              <a:t>Joan Sebastian</a:t>
            </a:r>
          </a:p>
          <a:p>
            <a:r>
              <a:rPr lang="en-US" sz="1600" dirty="0"/>
              <a:t>Juan Gabriel</a:t>
            </a:r>
          </a:p>
          <a:p>
            <a:r>
              <a:rPr lang="en-US" sz="1600" dirty="0"/>
              <a:t>Ramon Ayala</a:t>
            </a:r>
          </a:p>
          <a:p>
            <a:r>
              <a:rPr lang="en-US" sz="1600" dirty="0"/>
              <a:t>Jenny Rivera</a:t>
            </a:r>
          </a:p>
          <a:p>
            <a:r>
              <a:rPr lang="en-US" sz="1600" dirty="0"/>
              <a:t>Vicente Fernandez</a:t>
            </a:r>
          </a:p>
          <a:p>
            <a:r>
              <a:rPr lang="en-US" sz="1600" dirty="0"/>
              <a:t>La Banda El </a:t>
            </a:r>
            <a:r>
              <a:rPr lang="en-US" sz="1600" dirty="0" err="1"/>
              <a:t>Recodo</a:t>
            </a:r>
            <a:endParaRPr lang="en-US" sz="1600" dirty="0"/>
          </a:p>
          <a:p>
            <a:r>
              <a:rPr lang="en-US" sz="1600" dirty="0" err="1"/>
              <a:t>Intocable</a:t>
            </a:r>
            <a:endParaRPr lang="en-US" sz="1600" dirty="0"/>
          </a:p>
          <a:p>
            <a:r>
              <a:rPr lang="en-US" sz="1600" dirty="0" err="1"/>
              <a:t>Duelo</a:t>
            </a:r>
            <a:endParaRPr lang="en-US" sz="1600" dirty="0"/>
          </a:p>
          <a:p>
            <a:r>
              <a:rPr lang="en-US" sz="1600" dirty="0" err="1"/>
              <a:t>Shaila</a:t>
            </a:r>
            <a:r>
              <a:rPr lang="en-US" sz="1600" dirty="0"/>
              <a:t> </a:t>
            </a:r>
            <a:r>
              <a:rPr lang="en-US" sz="1600" dirty="0" err="1"/>
              <a:t>Durcal</a:t>
            </a:r>
            <a:endParaRPr lang="en-US" sz="1600" dirty="0"/>
          </a:p>
          <a:p>
            <a:r>
              <a:rPr lang="en-US" sz="1600" dirty="0"/>
              <a:t>Larry Hernandez</a:t>
            </a:r>
          </a:p>
          <a:p>
            <a:r>
              <a:rPr lang="en-US" sz="1600" dirty="0"/>
              <a:t>Los </a:t>
            </a:r>
            <a:r>
              <a:rPr lang="en-US" sz="1600" dirty="0" err="1"/>
              <a:t>Tucanes</a:t>
            </a:r>
            <a:r>
              <a:rPr lang="en-US" sz="1600" dirty="0"/>
              <a:t> De Tijuana</a:t>
            </a:r>
          </a:p>
          <a:p>
            <a:r>
              <a:rPr lang="en-US" sz="1600" dirty="0" err="1"/>
              <a:t>Regulo</a:t>
            </a:r>
            <a:r>
              <a:rPr lang="en-US" sz="1600" dirty="0"/>
              <a:t> Caro</a:t>
            </a:r>
          </a:p>
          <a:p>
            <a:r>
              <a:rPr lang="en-US" sz="1600" dirty="0" err="1"/>
              <a:t>Remmy</a:t>
            </a:r>
            <a:r>
              <a:rPr lang="en-US" sz="1600" dirty="0"/>
              <a:t> Valenzuela</a:t>
            </a:r>
          </a:p>
        </p:txBody>
      </p:sp>
      <p:sp>
        <p:nvSpPr>
          <p:cNvPr id="11" name="TextBox 10"/>
          <p:cNvSpPr txBox="1"/>
          <p:nvPr/>
        </p:nvSpPr>
        <p:spPr>
          <a:xfrm>
            <a:off x="1657350" y="8610600"/>
            <a:ext cx="3543300" cy="400110"/>
          </a:xfrm>
          <a:prstGeom prst="rect">
            <a:avLst/>
          </a:prstGeom>
          <a:noFill/>
        </p:spPr>
        <p:txBody>
          <a:bodyPr wrap="square" rtlCol="0">
            <a:spAutoFit/>
          </a:bodyPr>
          <a:lstStyle/>
          <a:p>
            <a:pPr algn="ctr"/>
            <a:r>
              <a:rPr lang="en-US" sz="2000" b="1" dirty="0">
                <a:latin typeface="Albertus Extra Bold" pitchFamily="34" charset="0"/>
              </a:rPr>
              <a:t>radiolobo1065.com</a:t>
            </a:r>
          </a:p>
        </p:txBody>
      </p:sp>
      <p:pic>
        <p:nvPicPr>
          <p:cNvPr id="3076" name="Picture 4" descr="http://entretenimiento.starmedia.com/imagenes/2012/01/Espinoza-Paz.jpg"/>
          <p:cNvPicPr>
            <a:picLocks noChangeAspect="1" noChangeArrowheads="1"/>
          </p:cNvPicPr>
          <p:nvPr/>
        </p:nvPicPr>
        <p:blipFill>
          <a:blip r:embed="rId2" cstate="print"/>
          <a:stretch>
            <a:fillRect/>
          </a:stretch>
        </p:blipFill>
        <p:spPr bwMode="auto">
          <a:xfrm>
            <a:off x="5029200" y="6096000"/>
            <a:ext cx="1676400" cy="14230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82" name="Picture 10" descr="http://www.kazaa.com/system/img/content/images/1414/front_carousel/jenni_rivera.jpg?1322959111"/>
          <p:cNvPicPr>
            <a:picLocks noChangeAspect="1" noChangeArrowheads="1"/>
          </p:cNvPicPr>
          <p:nvPr/>
        </p:nvPicPr>
        <p:blipFill>
          <a:blip r:embed="rId3" cstate="print"/>
          <a:stretch>
            <a:fillRect/>
          </a:stretch>
        </p:blipFill>
        <p:spPr bwMode="auto">
          <a:xfrm>
            <a:off x="3657600" y="7010400"/>
            <a:ext cx="1472184" cy="14721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84" name="Picture 12" descr="http://www.cachecreek.com/uploads/press-releases/110923-110111-thumb-LosTucanes.jpg"/>
          <p:cNvPicPr>
            <a:picLocks noChangeAspect="1" noChangeArrowheads="1"/>
          </p:cNvPicPr>
          <p:nvPr/>
        </p:nvPicPr>
        <p:blipFill>
          <a:blip r:embed="rId4" cstate="print"/>
          <a:stretch>
            <a:fillRect/>
          </a:stretch>
        </p:blipFill>
        <p:spPr bwMode="auto">
          <a:xfrm>
            <a:off x="4876800" y="3962400"/>
            <a:ext cx="1828800"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88" name="Picture 16" descr="http://mamadasymas.files.wordpress.com/2011/03/gerardo-ortiz.jpg"/>
          <p:cNvPicPr>
            <a:picLocks noChangeAspect="1" noChangeArrowheads="1"/>
          </p:cNvPicPr>
          <p:nvPr/>
        </p:nvPicPr>
        <p:blipFill>
          <a:blip r:embed="rId5" cstate="print"/>
          <a:stretch>
            <a:fillRect/>
          </a:stretch>
        </p:blipFill>
        <p:spPr bwMode="auto">
          <a:xfrm>
            <a:off x="5181600" y="1981200"/>
            <a:ext cx="1523999" cy="1523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descr="Copy of Q1065-LOGO.jpg"/>
          <p:cNvPicPr>
            <a:picLocks noChangeAspect="1"/>
          </p:cNvPicPr>
          <p:nvPr/>
        </p:nvPicPr>
        <p:blipFill>
          <a:blip r:embed="rId6" cstate="print">
            <a:clrChange>
              <a:clrFrom>
                <a:srgbClr val="FFFFFF"/>
              </a:clrFrom>
              <a:clrTo>
                <a:srgbClr val="FFFFFF">
                  <a:alpha val="0"/>
                </a:srgbClr>
              </a:clrTo>
            </a:clrChange>
          </a:blip>
          <a:stretch>
            <a:fillRect/>
          </a:stretch>
        </p:blipFill>
        <p:spPr>
          <a:xfrm>
            <a:off x="228600" y="228600"/>
            <a:ext cx="2521654" cy="1600200"/>
          </a:xfrm>
          <a:prstGeom prst="rect">
            <a:avLst/>
          </a:prstGeom>
        </p:spPr>
      </p:pic>
      <p:sp>
        <p:nvSpPr>
          <p:cNvPr id="18" name="TextBox 17"/>
          <p:cNvSpPr txBox="1"/>
          <p:nvPr/>
        </p:nvSpPr>
        <p:spPr>
          <a:xfrm>
            <a:off x="2895600" y="304800"/>
            <a:ext cx="2000484" cy="830997"/>
          </a:xfrm>
          <a:prstGeom prst="rect">
            <a:avLst/>
          </a:prstGeom>
          <a:noFill/>
        </p:spPr>
        <p:txBody>
          <a:bodyPr wrap="none" rtlCol="0">
            <a:spAutoFit/>
          </a:bodyPr>
          <a:lstStyle/>
          <a:p>
            <a:r>
              <a:rPr lang="en-US" sz="4800" b="1" dirty="0"/>
              <a:t>Playlist</a:t>
            </a:r>
          </a:p>
        </p:txBody>
      </p:sp>
      <p:pic>
        <p:nvPicPr>
          <p:cNvPr id="3074" name="Picture 2" descr="http://degrees720.files.wordpress.com/2011/09/juan-gabriel-asi-fue-e1316806868554.jpg?w=500"/>
          <p:cNvPicPr>
            <a:picLocks noChangeAspect="1" noChangeArrowheads="1"/>
          </p:cNvPicPr>
          <p:nvPr/>
        </p:nvPicPr>
        <p:blipFill>
          <a:blip r:embed="rId7" cstate="print"/>
          <a:stretch>
            <a:fillRect/>
          </a:stretch>
        </p:blipFill>
        <p:spPr bwMode="auto">
          <a:xfrm>
            <a:off x="3581400" y="2667000"/>
            <a:ext cx="1737360" cy="1356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86" name="Picture 14" descr="http://cdnenbreve.batanga.bz/wp-content/uploads/2011/01/calibre50.jpg"/>
          <p:cNvPicPr>
            <a:picLocks noChangeAspect="1" noChangeArrowheads="1"/>
          </p:cNvPicPr>
          <p:nvPr/>
        </p:nvPicPr>
        <p:blipFill>
          <a:blip r:embed="rId8" cstate="print"/>
          <a:stretch>
            <a:fillRect/>
          </a:stretch>
        </p:blipFill>
        <p:spPr bwMode="auto">
          <a:xfrm>
            <a:off x="3581400" y="4876800"/>
            <a:ext cx="1494722" cy="16977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457200" y="1905000"/>
            <a:ext cx="5715000" cy="762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srcRect/>
          <a:stretch>
            <a:fillRect/>
          </a:stretch>
        </p:blipFill>
        <p:spPr bwMode="auto">
          <a:xfrm>
            <a:off x="1371600" y="3048000"/>
            <a:ext cx="38100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1657350" y="8610600"/>
            <a:ext cx="3543300" cy="400110"/>
          </a:xfrm>
          <a:prstGeom prst="rect">
            <a:avLst/>
          </a:prstGeom>
          <a:noFill/>
        </p:spPr>
        <p:txBody>
          <a:bodyPr wrap="square" rtlCol="0">
            <a:spAutoFit/>
          </a:bodyPr>
          <a:lstStyle/>
          <a:p>
            <a:pPr algn="ctr"/>
            <a:r>
              <a:rPr lang="en-US" sz="2000" b="1" dirty="0">
                <a:latin typeface="Albertus Extra Bold" pitchFamily="34" charset="0"/>
              </a:rPr>
              <a:t>radiolobo1065.com</a:t>
            </a:r>
          </a:p>
        </p:txBody>
      </p:sp>
      <p:sp>
        <p:nvSpPr>
          <p:cNvPr id="11" name="Rectangle 10"/>
          <p:cNvSpPr/>
          <p:nvPr/>
        </p:nvSpPr>
        <p:spPr>
          <a:xfrm>
            <a:off x="152400" y="1905000"/>
            <a:ext cx="6400800" cy="5478423"/>
          </a:xfrm>
          <a:prstGeom prst="rect">
            <a:avLst/>
          </a:prstGeom>
        </p:spPr>
        <p:txBody>
          <a:bodyPr wrap="square">
            <a:spAutoFit/>
          </a:bodyPr>
          <a:lstStyle/>
          <a:p>
            <a:pPr marL="342900" indent="-342900"/>
            <a:r>
              <a:rPr lang="en-US" sz="1400" dirty="0"/>
              <a:t>	Covering Mid-Kansas primary markets : Wichita, Hutchinson, Arkansas City, Newton, El Dorado and Ponca City in Oklahoma  (represents 14.5% or approximately 82,584 Hispanic persons*)</a:t>
            </a:r>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r>
              <a:rPr lang="en-US" sz="1400" dirty="0"/>
              <a:t>	*Source U.S. Census Bureau: 2010</a:t>
            </a:r>
          </a:p>
        </p:txBody>
      </p:sp>
      <p:sp>
        <p:nvSpPr>
          <p:cNvPr id="12" name="TextBox 11"/>
          <p:cNvSpPr txBox="1"/>
          <p:nvPr/>
        </p:nvSpPr>
        <p:spPr>
          <a:xfrm>
            <a:off x="2895600" y="304800"/>
            <a:ext cx="3851952" cy="830997"/>
          </a:xfrm>
          <a:prstGeom prst="rect">
            <a:avLst/>
          </a:prstGeom>
          <a:noFill/>
        </p:spPr>
        <p:txBody>
          <a:bodyPr wrap="none" rtlCol="0">
            <a:spAutoFit/>
          </a:bodyPr>
          <a:lstStyle/>
          <a:p>
            <a:r>
              <a:rPr lang="en-US" sz="4800" b="1" dirty="0"/>
              <a:t>Coverage Map</a:t>
            </a:r>
          </a:p>
        </p:txBody>
      </p:sp>
      <p:pic>
        <p:nvPicPr>
          <p:cNvPr id="13" name="Picture 12" descr="Copy of Q1065-LOGO.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28600" y="228600"/>
            <a:ext cx="2521654" cy="1600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23345" y="3657600"/>
            <a:ext cx="6248400" cy="303758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28600" y="1752600"/>
            <a:ext cx="6324600" cy="10668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76400" y="8774668"/>
            <a:ext cx="3543300" cy="369332"/>
          </a:xfrm>
          <a:prstGeom prst="rect">
            <a:avLst/>
          </a:prstGeom>
          <a:noFill/>
        </p:spPr>
        <p:txBody>
          <a:bodyPr wrap="square" rtlCol="0">
            <a:spAutoFit/>
          </a:bodyPr>
          <a:lstStyle/>
          <a:p>
            <a:pPr algn="ctr"/>
            <a:r>
              <a:rPr lang="en-US" b="1" dirty="0">
                <a:latin typeface="Albertus Extra Bold" pitchFamily="34" charset="0"/>
              </a:rPr>
              <a:t>radiolobo1065.com</a:t>
            </a:r>
          </a:p>
        </p:txBody>
      </p:sp>
      <p:sp>
        <p:nvSpPr>
          <p:cNvPr id="17" name="TextBox 16"/>
          <p:cNvSpPr txBox="1"/>
          <p:nvPr/>
        </p:nvSpPr>
        <p:spPr>
          <a:xfrm>
            <a:off x="228600" y="1752600"/>
            <a:ext cx="6324600" cy="1077218"/>
          </a:xfrm>
          <a:prstGeom prst="rect">
            <a:avLst/>
          </a:prstGeom>
          <a:noFill/>
        </p:spPr>
        <p:txBody>
          <a:bodyPr wrap="square" rtlCol="0">
            <a:spAutoFit/>
          </a:bodyPr>
          <a:lstStyle/>
          <a:p>
            <a:r>
              <a:rPr lang="en-US" sz="1600" b="1" dirty="0"/>
              <a:t>Radio Lobo is an active participant in the Hispanic community. Between involvement with St. Jude, the American Cancer Society, and Christmas Crusade, Radio Lobo helps bring awareness to the issues that concern the community.</a:t>
            </a:r>
            <a:endParaRPr lang="en-US" sz="1600" dirty="0">
              <a:solidFill>
                <a:sysClr val="windowText" lastClr="000000"/>
              </a:solidFill>
            </a:endParaRPr>
          </a:p>
        </p:txBody>
      </p:sp>
      <p:pic>
        <p:nvPicPr>
          <p:cNvPr id="11" name="Picture 10" descr="Copy of Q1065-LOG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28600" y="228600"/>
            <a:ext cx="2521654" cy="1600200"/>
          </a:xfrm>
          <a:prstGeom prst="rect">
            <a:avLst/>
          </a:prstGeom>
        </p:spPr>
      </p:pic>
      <p:sp>
        <p:nvSpPr>
          <p:cNvPr id="12" name="TextBox 11"/>
          <p:cNvSpPr txBox="1"/>
          <p:nvPr/>
        </p:nvSpPr>
        <p:spPr>
          <a:xfrm>
            <a:off x="2895600" y="304800"/>
            <a:ext cx="3156633" cy="830997"/>
          </a:xfrm>
          <a:prstGeom prst="rect">
            <a:avLst/>
          </a:prstGeom>
          <a:noFill/>
        </p:spPr>
        <p:txBody>
          <a:bodyPr wrap="none" rtlCol="0">
            <a:spAutoFit/>
          </a:bodyPr>
          <a:lstStyle/>
          <a:p>
            <a:r>
              <a:rPr lang="en-US" sz="4800" b="1" dirty="0"/>
              <a:t>Community</a:t>
            </a:r>
          </a:p>
        </p:txBody>
      </p:sp>
      <p:sp>
        <p:nvSpPr>
          <p:cNvPr id="7" name="TextBox 6"/>
          <p:cNvSpPr txBox="1"/>
          <p:nvPr/>
        </p:nvSpPr>
        <p:spPr>
          <a:xfrm>
            <a:off x="375745" y="3802082"/>
            <a:ext cx="6096000" cy="2893100"/>
          </a:xfrm>
          <a:prstGeom prst="rect">
            <a:avLst/>
          </a:prstGeom>
          <a:noFill/>
        </p:spPr>
        <p:txBody>
          <a:bodyPr wrap="square" rtlCol="0">
            <a:spAutoFit/>
          </a:bodyPr>
          <a:lstStyle/>
          <a:p>
            <a:r>
              <a:rPr lang="en-US" sz="1400" b="1" dirty="0"/>
              <a:t>Throughout the year Radio Lobo is involved in:</a:t>
            </a:r>
          </a:p>
          <a:p>
            <a:endParaRPr lang="en-US" sz="1400" b="1" dirty="0"/>
          </a:p>
          <a:p>
            <a:pPr>
              <a:buFont typeface="Wingdings" pitchFamily="2" charset="2"/>
              <a:buChar char="§"/>
            </a:pPr>
            <a:r>
              <a:rPr lang="en-US" sz="1400" b="1" dirty="0"/>
              <a:t>St. Jude – Every year Radio Lobo joins forces with St. Jude’s Children’s Hospital for a Radio-Thon to raise money for the organization</a:t>
            </a:r>
          </a:p>
          <a:p>
            <a:r>
              <a:rPr lang="en-US" sz="1400" b="1" dirty="0"/>
              <a:t> </a:t>
            </a:r>
          </a:p>
          <a:p>
            <a:pPr>
              <a:buFont typeface="Wingdings" pitchFamily="2" charset="2"/>
              <a:buChar char="§"/>
            </a:pPr>
            <a:r>
              <a:rPr lang="en-US" sz="1400" b="1" dirty="0"/>
              <a:t>Café Con </a:t>
            </a:r>
            <a:r>
              <a:rPr lang="en-US" sz="1400" b="1" dirty="0" err="1"/>
              <a:t>Leche</a:t>
            </a:r>
            <a:r>
              <a:rPr lang="en-US" sz="1400" b="1" dirty="0"/>
              <a:t> – Radio Lobo sponsors this Health and Wellness Fair put on by the American Cancer Society, which provides free mammograms to the Hispanic community.</a:t>
            </a:r>
          </a:p>
          <a:p>
            <a:pPr>
              <a:buFont typeface="Wingdings" pitchFamily="2" charset="2"/>
              <a:buChar char="§"/>
            </a:pPr>
            <a:endParaRPr lang="en-US" sz="1400" b="1" dirty="0"/>
          </a:p>
          <a:p>
            <a:pPr>
              <a:buFont typeface="Wingdings" pitchFamily="2" charset="2"/>
              <a:buChar char="§"/>
            </a:pPr>
            <a:r>
              <a:rPr lang="en-US" sz="1400" b="1" dirty="0"/>
              <a:t>Christmas Crusade – Partnering with the Salvation Army and Wichita Police Department, Christmas Crusade helps to find sponsors for children whose families can not afford gifts for Christmas.</a:t>
            </a:r>
          </a:p>
          <a:p>
            <a:endParaRPr lang="en-US" sz="1400" b="1" dirty="0"/>
          </a:p>
        </p:txBody>
      </p:sp>
      <p:pic>
        <p:nvPicPr>
          <p:cNvPr id="10" name="Picture 9" descr="2012 Radio Lobo KYQQ Cinco de Mayo Celebration 037.jpg"/>
          <p:cNvPicPr>
            <a:picLocks noChangeAspect="1"/>
          </p:cNvPicPr>
          <p:nvPr/>
        </p:nvPicPr>
        <p:blipFill>
          <a:blip r:embed="rId3" cstate="print"/>
          <a:stretch>
            <a:fillRect/>
          </a:stretch>
        </p:blipFill>
        <p:spPr>
          <a:xfrm>
            <a:off x="914400" y="7086600"/>
            <a:ext cx="2142417" cy="1600200"/>
          </a:xfrm>
          <a:prstGeom prst="rect">
            <a:avLst/>
          </a:prstGeom>
        </p:spPr>
      </p:pic>
      <p:pic>
        <p:nvPicPr>
          <p:cNvPr id="13" name="Picture 12" descr="2012 Radio Lobo KYQQ Cinco de Mayo Celebration 039.jpg"/>
          <p:cNvPicPr>
            <a:picLocks noChangeAspect="1"/>
          </p:cNvPicPr>
          <p:nvPr/>
        </p:nvPicPr>
        <p:blipFill>
          <a:blip r:embed="rId4" cstate="print"/>
          <a:stretch>
            <a:fillRect/>
          </a:stretch>
        </p:blipFill>
        <p:spPr>
          <a:xfrm>
            <a:off x="3505200" y="7086600"/>
            <a:ext cx="2102743" cy="157056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52400" y="1981200"/>
            <a:ext cx="6553200" cy="4343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57350" y="8610600"/>
            <a:ext cx="3543300" cy="400110"/>
          </a:xfrm>
          <a:prstGeom prst="rect">
            <a:avLst/>
          </a:prstGeom>
          <a:noFill/>
        </p:spPr>
        <p:txBody>
          <a:bodyPr wrap="square" rtlCol="0">
            <a:spAutoFit/>
          </a:bodyPr>
          <a:lstStyle/>
          <a:p>
            <a:pPr algn="ctr"/>
            <a:r>
              <a:rPr lang="en-US" sz="2000" b="1" dirty="0">
                <a:latin typeface="Albertus Extra Bold" pitchFamily="34" charset="0"/>
              </a:rPr>
              <a:t>radiolobo1065.com</a:t>
            </a:r>
          </a:p>
        </p:txBody>
      </p:sp>
      <p:pic>
        <p:nvPicPr>
          <p:cNvPr id="1026" name="Picture 2" descr="A close up of a logo&#10;&#10;Description generated with very high confidence"/>
          <p:cNvPicPr>
            <a:picLocks noChangeAspect="1" noChangeArrowheads="1"/>
          </p:cNvPicPr>
          <p:nvPr/>
        </p:nvPicPr>
        <p:blipFill>
          <a:blip r:embed="rId2"/>
          <a:stretch>
            <a:fillRect/>
          </a:stretch>
        </p:blipFill>
        <p:spPr bwMode="auto">
          <a:xfrm>
            <a:off x="2668340" y="7097545"/>
            <a:ext cx="1508187" cy="983150"/>
          </a:xfrm>
          <a:prstGeom prst="rect">
            <a:avLst/>
          </a:prstGeom>
          <a:noFill/>
        </p:spPr>
      </p:pic>
      <p:sp>
        <p:nvSpPr>
          <p:cNvPr id="14" name="TextBox 16"/>
          <p:cNvSpPr txBox="1"/>
          <p:nvPr/>
        </p:nvSpPr>
        <p:spPr>
          <a:xfrm>
            <a:off x="1371600" y="2057400"/>
            <a:ext cx="4114800" cy="1077218"/>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err="1"/>
              <a:t>SummitMedia</a:t>
            </a:r>
            <a:r>
              <a:rPr lang="en-US" sz="1600" b="1" dirty="0"/>
              <a:t> Corp</a:t>
            </a:r>
          </a:p>
          <a:p>
            <a:pPr algn="ctr"/>
            <a:r>
              <a:rPr lang="en-US" sz="1200" dirty="0"/>
              <a:t>4200 N. Old Lawrence Rd.</a:t>
            </a:r>
          </a:p>
          <a:p>
            <a:pPr algn="ctr"/>
            <a:r>
              <a:rPr lang="en-US" sz="1200" dirty="0"/>
              <a:t>Wichita, KS 67218</a:t>
            </a:r>
          </a:p>
          <a:p>
            <a:pPr algn="ctr"/>
            <a:r>
              <a:rPr lang="en-US" sz="1200" dirty="0"/>
              <a:t>316.838.9141 (Phone)</a:t>
            </a:r>
          </a:p>
          <a:p>
            <a:pPr algn="ctr"/>
            <a:r>
              <a:rPr lang="en-US" sz="1200" dirty="0"/>
              <a:t>316.838.3607 (Fax)</a:t>
            </a:r>
          </a:p>
        </p:txBody>
      </p:sp>
      <p:sp>
        <p:nvSpPr>
          <p:cNvPr id="15" name="TextBox 17"/>
          <p:cNvSpPr txBox="1"/>
          <p:nvPr/>
        </p:nvSpPr>
        <p:spPr>
          <a:xfrm>
            <a:off x="304800" y="3429000"/>
            <a:ext cx="6248400" cy="2677656"/>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Beverlee Brannigan, General Manager…………………………….……………….…316.821.2053</a:t>
            </a:r>
          </a:p>
          <a:p>
            <a:pPr algn="ctr"/>
            <a:r>
              <a:rPr lang="en-US" sz="1400" dirty="0"/>
              <a:t> beverlee.brannigan@summitmediacorp.com</a:t>
            </a:r>
            <a:endParaRPr lang="en-US" sz="1400" dirty="0">
              <a:cs typeface="Calibri"/>
            </a:endParaRPr>
          </a:p>
          <a:p>
            <a:pPr algn="ctr"/>
            <a:endParaRPr lang="en-US" sz="1400" dirty="0"/>
          </a:p>
          <a:p>
            <a:pPr algn="ctr"/>
            <a:r>
              <a:rPr lang="en-US" sz="1400" dirty="0"/>
              <a:t>Todd Johnson, General Sales Manager………………………….………………….…316.821.2015</a:t>
            </a:r>
            <a:br>
              <a:rPr lang="en-US" sz="1400" dirty="0"/>
            </a:br>
            <a:r>
              <a:rPr lang="en-US" sz="1400" dirty="0"/>
              <a:t>todd.johnson@summitmediacorp.com</a:t>
            </a:r>
          </a:p>
          <a:p>
            <a:pPr algn="ctr"/>
            <a:endParaRPr lang="en-US" sz="1400" dirty="0"/>
          </a:p>
          <a:p>
            <a:pPr algn="ctr"/>
            <a:r>
              <a:rPr lang="en-US" sz="1400" dirty="0"/>
              <a:t>Justin Case, Operations Manager……………………………………..…….…………..316.821.2002</a:t>
            </a:r>
          </a:p>
          <a:p>
            <a:pPr algn="ctr"/>
            <a:r>
              <a:rPr lang="en-US" sz="1400" dirty="0"/>
              <a:t>justin.case@summitmediacorp.com</a:t>
            </a:r>
            <a:endParaRPr lang="en-US" sz="1400" dirty="0">
              <a:cs typeface="Calibri"/>
            </a:endParaRPr>
          </a:p>
          <a:p>
            <a:endParaRPr lang="en-US" sz="1400" dirty="0"/>
          </a:p>
          <a:p>
            <a:r>
              <a:rPr lang="en-US" sz="1400" dirty="0"/>
              <a:t>Jenny Goertzen, Promotions Coordinator…………………………….…….……….316.821.2004</a:t>
            </a:r>
          </a:p>
          <a:p>
            <a:pPr algn="ctr"/>
            <a:r>
              <a:rPr lang="en-US" sz="1400" dirty="0"/>
              <a:t>jenny.goertzen@summitmediacorp.com</a:t>
            </a:r>
            <a:endParaRPr lang="en-US" sz="1400" dirty="0">
              <a:cs typeface="Calibri"/>
            </a:endParaRPr>
          </a:p>
          <a:p>
            <a:pPr algn="ctr"/>
            <a:endParaRPr lang="en-US" sz="1400" dirty="0"/>
          </a:p>
        </p:txBody>
      </p:sp>
      <p:pic>
        <p:nvPicPr>
          <p:cNvPr id="16" name="Picture 15" descr="Copy of Q1065-LOGO.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28600" y="228600"/>
            <a:ext cx="2521654" cy="1600200"/>
          </a:xfrm>
          <a:prstGeom prst="rect">
            <a:avLst/>
          </a:prstGeom>
        </p:spPr>
      </p:pic>
      <p:sp>
        <p:nvSpPr>
          <p:cNvPr id="17" name="TextBox 16"/>
          <p:cNvSpPr txBox="1"/>
          <p:nvPr/>
        </p:nvSpPr>
        <p:spPr>
          <a:xfrm>
            <a:off x="2895600" y="304800"/>
            <a:ext cx="2934906" cy="830997"/>
          </a:xfrm>
          <a:prstGeom prst="rect">
            <a:avLst/>
          </a:prstGeom>
          <a:noFill/>
        </p:spPr>
        <p:txBody>
          <a:bodyPr wrap="none" rtlCol="0">
            <a:spAutoFit/>
          </a:bodyPr>
          <a:lstStyle/>
          <a:p>
            <a:r>
              <a:rPr lang="en-US" sz="4800" b="1" dirty="0"/>
              <a:t>Contact Us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1307</TotalTime>
  <Words>758</Words>
  <Application>Microsoft Office PowerPoint</Application>
  <PresentationFormat>On-screen Show (4:3)</PresentationFormat>
  <Paragraphs>134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Journal Broadcast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kpalmer</dc:creator>
  <cp:lastModifiedBy>Obermite, Christa</cp:lastModifiedBy>
  <cp:revision>180</cp:revision>
  <dcterms:created xsi:type="dcterms:W3CDTF">2012-06-05T14:35:58Z</dcterms:created>
  <dcterms:modified xsi:type="dcterms:W3CDTF">2019-05-08T15:25:15Z</dcterms:modified>
</cp:coreProperties>
</file>