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0" r:id="rId7"/>
    <p:sldId id="262" r:id="rId8"/>
    <p:sldId id="261" r:id="rId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3078"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Obermite" userId="S::christa.obermite@summitmediacorp.com::4eaa23d4-23ba-413e-8eaa-12313a086932" providerId="AD" clId="Web-{C0F99BD3-27E7-BA7C-9D69-845CD8170190}"/>
    <pc:docChg chg="modSld">
      <pc:chgData name="Christa Obermite" userId="S::christa.obermite@summitmediacorp.com::4eaa23d4-23ba-413e-8eaa-12313a086932" providerId="AD" clId="Web-{C0F99BD3-27E7-BA7C-9D69-845CD8170190}" dt="2019-05-08T15:02:30.971" v="74" actId="20577"/>
      <pc:docMkLst>
        <pc:docMk/>
      </pc:docMkLst>
      <pc:sldChg chg="delSp modSp">
        <pc:chgData name="Christa Obermite" userId="S::christa.obermite@summitmediacorp.com::4eaa23d4-23ba-413e-8eaa-12313a086932" providerId="AD" clId="Web-{C0F99BD3-27E7-BA7C-9D69-845CD8170190}" dt="2019-05-08T15:02:30.971" v="73" actId="20577"/>
        <pc:sldMkLst>
          <pc:docMk/>
          <pc:sldMk cId="0" sldId="261"/>
        </pc:sldMkLst>
        <pc:spChg chg="mod">
          <ac:chgData name="Christa Obermite" userId="S::christa.obermite@summitmediacorp.com::4eaa23d4-23ba-413e-8eaa-12313a086932" providerId="AD" clId="Web-{C0F99BD3-27E7-BA7C-9D69-845CD8170190}" dt="2019-05-08T15:02:30.971" v="73" actId="20577"/>
          <ac:spMkLst>
            <pc:docMk/>
            <pc:sldMk cId="0" sldId="261"/>
            <ac:spMk id="11" creationId="{00000000-0000-0000-0000-000000000000}"/>
          </ac:spMkLst>
        </pc:spChg>
        <pc:spChg chg="mod">
          <ac:chgData name="Christa Obermite" userId="S::christa.obermite@summitmediacorp.com::4eaa23d4-23ba-413e-8eaa-12313a086932" providerId="AD" clId="Web-{C0F99BD3-27E7-BA7C-9D69-845CD8170190}" dt="2019-05-08T15:01:50.814" v="52" actId="20577"/>
          <ac:spMkLst>
            <pc:docMk/>
            <pc:sldMk cId="0" sldId="261"/>
            <ac:spMk id="12" creationId="{00000000-0000-0000-0000-000000000000}"/>
          </ac:spMkLst>
        </pc:spChg>
        <pc:spChg chg="del">
          <ac:chgData name="Christa Obermite" userId="S::christa.obermite@summitmediacorp.com::4eaa23d4-23ba-413e-8eaa-12313a086932" providerId="AD" clId="Web-{C0F99BD3-27E7-BA7C-9D69-845CD8170190}" dt="2019-05-08T15:02:11.252" v="55"/>
          <ac:spMkLst>
            <pc:docMk/>
            <pc:sldMk cId="0" sldId="261"/>
            <ac:spMk id="15" creationId="{00000000-0000-0000-0000-000000000000}"/>
          </ac:spMkLst>
        </pc:spChg>
        <pc:picChg chg="mod">
          <ac:chgData name="Christa Obermite" userId="S::christa.obermite@summitmediacorp.com::4eaa23d4-23ba-413e-8eaa-12313a086932" providerId="AD" clId="Web-{C0F99BD3-27E7-BA7C-9D69-845CD8170190}" dt="2019-05-08T15:02:14.705" v="56" actId="14100"/>
          <ac:picMkLst>
            <pc:docMk/>
            <pc:sldMk cId="0" sldId="261"/>
            <ac:picMk id="18"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8FEA0C-7E73-4CBC-81EC-12071B43949C}"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FEA0C-7E73-4CBC-81EC-12071B43949C}"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FEA0C-7E73-4CBC-81EC-12071B43949C}"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8FEA0C-7E73-4CBC-81EC-12071B43949C}"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8FEA0C-7E73-4CBC-81EC-12071B43949C}"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FEA0C-7E73-4CBC-81EC-12071B43949C}"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FEA0C-7E73-4CBC-81EC-12071B43949C}"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FEA0C-7E73-4CBC-81EC-12071B43949C}"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FEA0C-7E73-4CBC-81EC-12071B43949C}"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FEA0C-7E73-4CBC-81EC-12071B43949C}"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8FEA0C-7E73-4CBC-81EC-12071B43949C}"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52E9D-9620-4FD6-B9CE-C90CB4D97E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8FEA0C-7E73-4CBC-81EC-12071B43949C}" type="datetimeFigureOut">
              <a:rPr lang="en-US" smtClean="0"/>
              <a:pPr/>
              <a:t>5/8/2019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8952E9D-9620-4FD6-B9CE-C90CB4D97E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ountryontheriver.com/images/oldimages/background%20country%20on%20the%20river.jpg"/>
          <p:cNvPicPr>
            <a:picLocks noChangeAspect="1" noChangeArrowheads="1"/>
          </p:cNvPicPr>
          <p:nvPr/>
        </p:nvPicPr>
        <p:blipFill>
          <a:blip r:embed="rId2" cstate="print"/>
          <a:srcRect r="20705" b="488"/>
          <a:stretch>
            <a:fillRect/>
          </a:stretch>
        </p:blipFill>
        <p:spPr bwMode="auto">
          <a:xfrm>
            <a:off x="0" y="0"/>
            <a:ext cx="6858000" cy="9144000"/>
          </a:xfrm>
          <a:prstGeom prst="rect">
            <a:avLst/>
          </a:prstGeom>
          <a:noFill/>
        </p:spPr>
      </p:pic>
      <p:sp>
        <p:nvSpPr>
          <p:cNvPr id="5" name="Rectangle 4"/>
          <p:cNvSpPr/>
          <p:nvPr/>
        </p:nvSpPr>
        <p:spPr>
          <a:xfrm>
            <a:off x="457200" y="1905000"/>
            <a:ext cx="5943600" cy="6324600"/>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Classic Country 92.3 LOGO 2010.JPG"/>
          <p:cNvPicPr>
            <a:picLocks noChangeAspect="1"/>
          </p:cNvPicPr>
          <p:nvPr/>
        </p:nvPicPr>
        <p:blipFill>
          <a:blip r:embed="rId3" cstate="print"/>
          <a:stretch>
            <a:fillRect/>
          </a:stretch>
        </p:blipFill>
        <p:spPr>
          <a:xfrm>
            <a:off x="2039112" y="434630"/>
            <a:ext cx="2779776" cy="1121386"/>
          </a:xfrm>
          <a:prstGeom prst="rect">
            <a:avLst/>
          </a:prstGeom>
        </p:spPr>
      </p:pic>
      <p:pic>
        <p:nvPicPr>
          <p:cNvPr id="8" name="Picture 2" descr="http://cdn.tradebit.org/usr/mp3-album/pub/9002/367/367902/36790261.jpg"/>
          <p:cNvPicPr>
            <a:picLocks noChangeAspect="1" noChangeArrowheads="1"/>
          </p:cNvPicPr>
          <p:nvPr/>
        </p:nvPicPr>
        <p:blipFill>
          <a:blip r:embed="rId4" cstate="print"/>
          <a:srcRect b="17714"/>
          <a:stretch>
            <a:fillRect/>
          </a:stretch>
        </p:blipFill>
        <p:spPr bwMode="auto">
          <a:xfrm>
            <a:off x="533400" y="1981200"/>
            <a:ext cx="1981200" cy="1447800"/>
          </a:xfrm>
          <a:prstGeom prst="rect">
            <a:avLst/>
          </a:prstGeom>
          <a:noFill/>
        </p:spPr>
      </p:pic>
      <p:pic>
        <p:nvPicPr>
          <p:cNvPr id="5126" name="Picture 6" descr="http://www.slipcue.com/music/country/countrypix/aa_albums/C/_cash/johnny_cash_portrait.gif"/>
          <p:cNvPicPr>
            <a:picLocks noChangeAspect="1" noChangeArrowheads="1"/>
          </p:cNvPicPr>
          <p:nvPr/>
        </p:nvPicPr>
        <p:blipFill>
          <a:blip r:embed="rId5" cstate="print"/>
          <a:srcRect/>
          <a:stretch>
            <a:fillRect/>
          </a:stretch>
        </p:blipFill>
        <p:spPr bwMode="auto">
          <a:xfrm>
            <a:off x="533400" y="3505200"/>
            <a:ext cx="1981200" cy="1371601"/>
          </a:xfrm>
          <a:prstGeom prst="rect">
            <a:avLst/>
          </a:prstGeom>
          <a:noFill/>
        </p:spPr>
      </p:pic>
      <p:pic>
        <p:nvPicPr>
          <p:cNvPr id="5128" name="Picture 8" descr="http://images.zap2it.com/images/tv-EP00459660/reba-7.jpg"/>
          <p:cNvPicPr>
            <a:picLocks noChangeAspect="1" noChangeArrowheads="1"/>
          </p:cNvPicPr>
          <p:nvPr/>
        </p:nvPicPr>
        <p:blipFill>
          <a:blip r:embed="rId6" cstate="print"/>
          <a:srcRect/>
          <a:stretch>
            <a:fillRect/>
          </a:stretch>
        </p:blipFill>
        <p:spPr bwMode="auto">
          <a:xfrm>
            <a:off x="4419600" y="1981200"/>
            <a:ext cx="1905000" cy="1447800"/>
          </a:xfrm>
          <a:prstGeom prst="rect">
            <a:avLst/>
          </a:prstGeom>
          <a:noFill/>
        </p:spPr>
      </p:pic>
      <p:pic>
        <p:nvPicPr>
          <p:cNvPr id="5130" name="Picture 10" descr="http://www.coverdude.com/covers/waylon-jennings-the-journey-six-strings-away-1-front-cover-37583.jpg"/>
          <p:cNvPicPr>
            <a:picLocks noChangeAspect="1" noChangeArrowheads="1"/>
          </p:cNvPicPr>
          <p:nvPr/>
        </p:nvPicPr>
        <p:blipFill>
          <a:blip r:embed="rId7" cstate="print"/>
          <a:srcRect b="15932"/>
          <a:stretch>
            <a:fillRect/>
          </a:stretch>
        </p:blipFill>
        <p:spPr bwMode="auto">
          <a:xfrm>
            <a:off x="4419600" y="3505200"/>
            <a:ext cx="1905000" cy="1371601"/>
          </a:xfrm>
          <a:prstGeom prst="rect">
            <a:avLst/>
          </a:prstGeom>
          <a:noFill/>
        </p:spPr>
      </p:pic>
      <p:pic>
        <p:nvPicPr>
          <p:cNvPr id="5132" name="Picture 12" descr="http://i43.tower.com/images/mm106579300/best-willie-nelson-funny-how-time-slips-away-cd-cover-art.jpg"/>
          <p:cNvPicPr>
            <a:picLocks noChangeAspect="1" noChangeArrowheads="1"/>
          </p:cNvPicPr>
          <p:nvPr/>
        </p:nvPicPr>
        <p:blipFill>
          <a:blip r:embed="rId8" cstate="print"/>
          <a:srcRect r="3785" b="8000"/>
          <a:stretch>
            <a:fillRect/>
          </a:stretch>
        </p:blipFill>
        <p:spPr bwMode="auto">
          <a:xfrm>
            <a:off x="4419600" y="4953000"/>
            <a:ext cx="1905000" cy="1524000"/>
          </a:xfrm>
          <a:prstGeom prst="rect">
            <a:avLst/>
          </a:prstGeom>
          <a:noFill/>
        </p:spPr>
      </p:pic>
      <p:pic>
        <p:nvPicPr>
          <p:cNvPr id="5136" name="Picture 16" descr="http://www.cowboydirectory.com/AA-Newsletter/News-2009/Issue-33/OakRidgeBoys.jpg"/>
          <p:cNvPicPr>
            <a:picLocks noChangeAspect="1" noChangeArrowheads="1"/>
          </p:cNvPicPr>
          <p:nvPr/>
        </p:nvPicPr>
        <p:blipFill>
          <a:blip r:embed="rId9" cstate="print"/>
          <a:stretch>
            <a:fillRect/>
          </a:stretch>
        </p:blipFill>
        <p:spPr bwMode="auto">
          <a:xfrm>
            <a:off x="4419600" y="6567487"/>
            <a:ext cx="1905000" cy="1571625"/>
          </a:xfrm>
          <a:prstGeom prst="rect">
            <a:avLst/>
          </a:prstGeom>
          <a:noFill/>
        </p:spPr>
      </p:pic>
      <p:pic>
        <p:nvPicPr>
          <p:cNvPr id="5138" name="Picture 18" descr="http://www.freecodesource.com/movie-poster/419J1HPYX6L/-Tanya-Tucker---Live-at-Billy-Bob%27s-Texas.jpg"/>
          <p:cNvPicPr>
            <a:picLocks noChangeAspect="1" noChangeArrowheads="1"/>
          </p:cNvPicPr>
          <p:nvPr/>
        </p:nvPicPr>
        <p:blipFill>
          <a:blip r:embed="rId10" cstate="print"/>
          <a:stretch>
            <a:fillRect/>
          </a:stretch>
        </p:blipFill>
        <p:spPr bwMode="auto">
          <a:xfrm>
            <a:off x="556602" y="6553200"/>
            <a:ext cx="1953846" cy="1524000"/>
          </a:xfrm>
          <a:prstGeom prst="rect">
            <a:avLst/>
          </a:prstGeom>
          <a:noFill/>
        </p:spPr>
      </p:pic>
      <p:pic>
        <p:nvPicPr>
          <p:cNvPr id="6146" name="Picture 2" descr="http://www.learntoplayguitartips.net/wp-content/uploads/2011/07/guitar_fret_board.jpg"/>
          <p:cNvPicPr>
            <a:picLocks noChangeAspect="1" noChangeArrowheads="1"/>
          </p:cNvPicPr>
          <p:nvPr/>
        </p:nvPicPr>
        <p:blipFill>
          <a:blip r:embed="rId11" cstate="print">
            <a:duotone>
              <a:prstClr val="black"/>
              <a:srgbClr val="D9C3A5">
                <a:tint val="50000"/>
                <a:satMod val="180000"/>
              </a:srgbClr>
            </a:duotone>
          </a:blip>
          <a:srcRect/>
          <a:stretch>
            <a:fillRect/>
          </a:stretch>
        </p:blipFill>
        <p:spPr bwMode="auto">
          <a:xfrm rot="16200000">
            <a:off x="419100" y="4152900"/>
            <a:ext cx="6096001" cy="1752600"/>
          </a:xfrm>
          <a:prstGeom prst="rect">
            <a:avLst/>
          </a:prstGeom>
          <a:noFill/>
        </p:spPr>
      </p:pic>
      <p:sp>
        <p:nvSpPr>
          <p:cNvPr id="22" name="Rectangle 21"/>
          <p:cNvSpPr/>
          <p:nvPr/>
        </p:nvSpPr>
        <p:spPr>
          <a:xfrm>
            <a:off x="3048000" y="1981200"/>
            <a:ext cx="990600" cy="6172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rot="5400000">
            <a:off x="633427" y="4624373"/>
            <a:ext cx="5867400" cy="885855"/>
          </a:xfrm>
          <a:prstGeom prst="rect">
            <a:avLst/>
          </a:prstGeom>
          <a:noFill/>
        </p:spPr>
        <p:txBody>
          <a:bodyPr vert="wordArtVert" wrap="non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sz="2000" b="1" spc="150" dirty="0">
                <a:ln w="11430">
                  <a:solidFill>
                    <a:schemeClr val="bg1"/>
                  </a:solidFill>
                </a:ln>
                <a:solidFill>
                  <a:srgbClr val="FFC000"/>
                </a:solidFill>
                <a:effectLst>
                  <a:outerShdw blurRad="25400" algn="tl" rotWithShape="0">
                    <a:srgbClr val="000000">
                      <a:alpha val="43000"/>
                    </a:srgbClr>
                  </a:outerShdw>
                </a:effectLst>
                <a:latin typeface="Bodoni MT Black" pitchFamily="18" charset="0"/>
              </a:rPr>
              <a:t>MEDIA KIT</a:t>
            </a:r>
          </a:p>
        </p:txBody>
      </p:sp>
      <p:sp>
        <p:nvSpPr>
          <p:cNvPr id="23" name="Rectangle 22"/>
          <p:cNvSpPr/>
          <p:nvPr/>
        </p:nvSpPr>
        <p:spPr>
          <a:xfrm>
            <a:off x="1828800" y="84582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9" name="Picture 18" descr="garth.jpg"/>
          <p:cNvPicPr>
            <a:picLocks noChangeAspect="1"/>
          </p:cNvPicPr>
          <p:nvPr/>
        </p:nvPicPr>
        <p:blipFill>
          <a:blip r:embed="rId12" cstate="print"/>
          <a:srcRect r="917" b="8073"/>
          <a:stretch>
            <a:fillRect/>
          </a:stretch>
        </p:blipFill>
        <p:spPr>
          <a:xfrm>
            <a:off x="533400" y="4953000"/>
            <a:ext cx="1981200" cy="1524000"/>
          </a:xfrm>
          <a:prstGeom prst="rect">
            <a:avLst/>
          </a:prstGeom>
        </p:spPr>
      </p:pic>
      <p:sp>
        <p:nvSpPr>
          <p:cNvPr id="20" name="TextBox 19"/>
          <p:cNvSpPr txBox="1"/>
          <p:nvPr/>
        </p:nvSpPr>
        <p:spPr>
          <a:xfrm>
            <a:off x="304800" y="7848600"/>
            <a:ext cx="1981200" cy="307777"/>
          </a:xfrm>
          <a:prstGeom prst="rect">
            <a:avLst/>
          </a:prstGeom>
          <a:noFill/>
        </p:spPr>
        <p:txBody>
          <a:bodyPr wrap="square" rtlCol="0">
            <a:spAutoFit/>
          </a:bodyPr>
          <a:lstStyle/>
          <a:p>
            <a:pPr algn="ctr"/>
            <a:r>
              <a:rPr lang="en-US" sz="1400" dirty="0">
                <a:solidFill>
                  <a:schemeClr val="bg1"/>
                </a:solidFill>
                <a:latin typeface="Cooper Black" pitchFamily="18" charset="0"/>
              </a:rPr>
              <a:t>Merle Haggard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3" name="Rectangle 2"/>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1676400" y="1981200"/>
            <a:ext cx="49530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STATION PROFILE</a:t>
            </a:r>
          </a:p>
        </p:txBody>
      </p:sp>
      <p:sp>
        <p:nvSpPr>
          <p:cNvPr id="10" name="TextBox 9"/>
          <p:cNvSpPr txBox="1"/>
          <p:nvPr/>
        </p:nvSpPr>
        <p:spPr>
          <a:xfrm>
            <a:off x="1600200" y="4724400"/>
            <a:ext cx="3429000" cy="3539430"/>
          </a:xfrm>
          <a:prstGeom prst="rect">
            <a:avLst/>
          </a:prstGeom>
          <a:noFill/>
        </p:spPr>
        <p:txBody>
          <a:bodyPr wrap="square" rtlCol="0">
            <a:spAutoFit/>
          </a:bodyPr>
          <a:lstStyle/>
          <a:p>
            <a:pPr>
              <a:buFont typeface="Wingdings" pitchFamily="2" charset="2"/>
              <a:buChar char="§"/>
            </a:pPr>
            <a:r>
              <a:rPr lang="en-US" sz="1600" b="1" dirty="0">
                <a:solidFill>
                  <a:schemeClr val="bg1"/>
                </a:solidFill>
              </a:rPr>
              <a:t>Call Letters/Dial Position</a:t>
            </a:r>
          </a:p>
          <a:p>
            <a:r>
              <a:rPr lang="en-US" sz="1600" b="1" dirty="0">
                <a:solidFill>
                  <a:schemeClr val="bg1"/>
                </a:solidFill>
              </a:rPr>
              <a:t>   </a:t>
            </a:r>
            <a:r>
              <a:rPr lang="en-US" sz="1600" dirty="0">
                <a:solidFill>
                  <a:schemeClr val="bg1"/>
                </a:solidFill>
              </a:rPr>
              <a:t>KFTI / 1070 - AM </a:t>
            </a:r>
          </a:p>
          <a:p>
            <a:endParaRPr lang="en-US" sz="1600" dirty="0">
              <a:solidFill>
                <a:schemeClr val="bg1"/>
              </a:solidFill>
            </a:endParaRPr>
          </a:p>
          <a:p>
            <a:pPr>
              <a:buFont typeface="Wingdings" pitchFamily="2" charset="2"/>
              <a:buChar char="§"/>
            </a:pPr>
            <a:r>
              <a:rPr lang="en-US" sz="1600" b="1" dirty="0">
                <a:solidFill>
                  <a:schemeClr val="bg1"/>
                </a:solidFill>
              </a:rPr>
              <a:t>Station Format</a:t>
            </a:r>
          </a:p>
          <a:p>
            <a:r>
              <a:rPr lang="en-US" sz="1600" b="1" dirty="0">
                <a:solidFill>
                  <a:schemeClr val="bg1"/>
                </a:solidFill>
              </a:rPr>
              <a:t>   </a:t>
            </a:r>
            <a:r>
              <a:rPr lang="en-US" sz="1600" dirty="0">
                <a:solidFill>
                  <a:schemeClr val="bg1"/>
                </a:solidFill>
              </a:rPr>
              <a:t>Classic Country</a:t>
            </a:r>
          </a:p>
          <a:p>
            <a:endParaRPr lang="en-US" sz="1600" dirty="0">
              <a:solidFill>
                <a:schemeClr val="bg1"/>
              </a:solidFill>
            </a:endParaRPr>
          </a:p>
          <a:p>
            <a:pPr>
              <a:buFont typeface="Wingdings" pitchFamily="2" charset="2"/>
              <a:buChar char="§"/>
            </a:pPr>
            <a:r>
              <a:rPr lang="en-US" sz="1600" b="1" dirty="0">
                <a:solidFill>
                  <a:schemeClr val="bg1"/>
                </a:solidFill>
              </a:rPr>
              <a:t>Website</a:t>
            </a:r>
          </a:p>
          <a:p>
            <a:r>
              <a:rPr lang="en-US" sz="1600" dirty="0">
                <a:solidFill>
                  <a:schemeClr val="bg1"/>
                </a:solidFill>
              </a:rPr>
              <a:t>   www.classiccountry1070.com</a:t>
            </a:r>
          </a:p>
          <a:p>
            <a:endParaRPr lang="en-US" sz="1600" dirty="0">
              <a:solidFill>
                <a:schemeClr val="bg1"/>
              </a:solidFill>
            </a:endParaRPr>
          </a:p>
          <a:p>
            <a:pPr>
              <a:buFont typeface="Wingdings" pitchFamily="2" charset="2"/>
              <a:buChar char="§"/>
            </a:pPr>
            <a:r>
              <a:rPr lang="en-US" sz="1600" b="1" dirty="0">
                <a:solidFill>
                  <a:schemeClr val="bg1"/>
                </a:solidFill>
              </a:rPr>
              <a:t>Target Audience</a:t>
            </a:r>
          </a:p>
          <a:p>
            <a:r>
              <a:rPr lang="en-US" sz="1600" b="1" dirty="0">
                <a:solidFill>
                  <a:schemeClr val="bg1"/>
                </a:solidFill>
              </a:rPr>
              <a:t>   </a:t>
            </a:r>
            <a:r>
              <a:rPr lang="en-US" sz="1600" dirty="0">
                <a:solidFill>
                  <a:schemeClr val="bg1"/>
                </a:solidFill>
              </a:rPr>
              <a:t>Adults 35-64</a:t>
            </a:r>
          </a:p>
          <a:p>
            <a:endParaRPr lang="en-US" sz="1600" dirty="0">
              <a:solidFill>
                <a:schemeClr val="bg1"/>
              </a:solidFill>
            </a:endParaRPr>
          </a:p>
          <a:p>
            <a:pPr>
              <a:buFont typeface="Wingdings" pitchFamily="2" charset="2"/>
              <a:buChar char="§"/>
            </a:pPr>
            <a:r>
              <a:rPr lang="en-US" sz="1600" b="1" dirty="0">
                <a:solidFill>
                  <a:schemeClr val="bg1"/>
                </a:solidFill>
              </a:rPr>
              <a:t>Company Name</a:t>
            </a:r>
          </a:p>
          <a:p>
            <a:r>
              <a:rPr lang="en-US" sz="1600" dirty="0">
                <a:solidFill>
                  <a:schemeClr val="bg1"/>
                </a:solidFill>
              </a:rPr>
              <a:t>   E.W. Scripps Company</a:t>
            </a:r>
          </a:p>
        </p:txBody>
      </p:sp>
      <p:pic>
        <p:nvPicPr>
          <p:cNvPr id="8" name="Picture 7" descr="http://www.wichita-homes.com/Keeper%20of%20the%20Plains.jpg"/>
          <p:cNvPicPr>
            <a:picLocks noChangeAspect="1" noChangeArrowheads="1"/>
          </p:cNvPicPr>
          <p:nvPr/>
        </p:nvPicPr>
        <p:blipFill>
          <a:blip r:embed="rId3" cstate="print"/>
          <a:srcRect b="5000"/>
          <a:stretch>
            <a:fillRect/>
          </a:stretch>
        </p:blipFill>
        <p:spPr bwMode="auto">
          <a:xfrm>
            <a:off x="4648200" y="4953000"/>
            <a:ext cx="2056749" cy="131987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http://www.wichita-homes.com/ourwic1.jpg"/>
          <p:cNvPicPr>
            <a:picLocks noChangeAspect="1" noChangeArrowheads="1"/>
          </p:cNvPicPr>
          <p:nvPr/>
        </p:nvPicPr>
        <p:blipFill>
          <a:blip r:embed="rId4" cstate="print"/>
          <a:srcRect/>
          <a:stretch>
            <a:fillRect/>
          </a:stretch>
        </p:blipFill>
        <p:spPr bwMode="auto">
          <a:xfrm>
            <a:off x="4343400" y="6934200"/>
            <a:ext cx="2362200"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1676400" y="2819400"/>
            <a:ext cx="5029200" cy="1384995"/>
          </a:xfrm>
          <a:prstGeom prst="rect">
            <a:avLst/>
          </a:prstGeom>
        </p:spPr>
        <p:txBody>
          <a:bodyPr wrap="square">
            <a:spAutoFit/>
          </a:bodyPr>
          <a:lstStyle/>
          <a:p>
            <a:pPr lvl="0" algn="just" fontAlgn="base">
              <a:spcBef>
                <a:spcPct val="0"/>
              </a:spcBef>
              <a:spcAft>
                <a:spcPct val="0"/>
              </a:spcAft>
            </a:pPr>
            <a:r>
              <a:rPr lang="en-US" sz="1400" b="1" dirty="0">
                <a:solidFill>
                  <a:schemeClr val="bg1"/>
                </a:solidFill>
              </a:rPr>
              <a:t>CLASSIC COUNTRY</a:t>
            </a:r>
            <a:r>
              <a:rPr lang="en-US" sz="1400" dirty="0">
                <a:solidFill>
                  <a:schemeClr val="bg1"/>
                </a:solidFill>
              </a:rPr>
              <a:t> is America's only all classic country 24-hour format. Classic Country 1070 features the biggest country songs and artists from the 70's, 80's and 90's. We play songs that most country stations have stopped playing – but listeners still want to hear. Our personalities know country music and engage listeners through contests, requests, and daily features.</a:t>
            </a:r>
            <a:endParaRPr lang="en-US" sz="1400" dirty="0">
              <a:solidFill>
                <a:schemeClr val="bg1"/>
              </a:solidFill>
              <a:latin typeface="Arial" pitchFamily="34" charset="0"/>
            </a:endParaRPr>
          </a:p>
        </p:txBody>
      </p:sp>
      <p:pic>
        <p:nvPicPr>
          <p:cNvPr id="15" name="Picture 14" descr="http://www.wichita-homes.com/ourwic3.jpg"/>
          <p:cNvPicPr>
            <a:picLocks noChangeAspect="1" noChangeArrowheads="1"/>
          </p:cNvPicPr>
          <p:nvPr/>
        </p:nvPicPr>
        <p:blipFill>
          <a:blip r:embed="rId5" cstate="print"/>
          <a:srcRect/>
          <a:stretch>
            <a:fillRect/>
          </a:stretch>
        </p:blipFill>
        <p:spPr bwMode="auto">
          <a:xfrm>
            <a:off x="1600200" y="152400"/>
            <a:ext cx="5105400" cy="1600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4" name="Picture 13" descr="Classic Country 92.3 LOGO 2010.JPG"/>
          <p:cNvPicPr>
            <a:picLocks noChangeAspect="1"/>
          </p:cNvPicPr>
          <p:nvPr/>
        </p:nvPicPr>
        <p:blipFill>
          <a:blip r:embed="rId6" cstate="print"/>
          <a:stretch>
            <a:fillRect/>
          </a:stretch>
        </p:blipFill>
        <p:spPr>
          <a:xfrm>
            <a:off x="0" y="609600"/>
            <a:ext cx="1490752" cy="6013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3" name="Rectangle 2"/>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300" dirty="0"/>
          </a:p>
        </p:txBody>
      </p:sp>
      <p:cxnSp>
        <p:nvCxnSpPr>
          <p:cNvPr id="5" name="Straight Connector 4"/>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676400" y="304800"/>
            <a:ext cx="49530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PERSONALITY LINEUP</a:t>
            </a:r>
          </a:p>
        </p:txBody>
      </p:sp>
      <p:sp>
        <p:nvSpPr>
          <p:cNvPr id="8" name="TextBox 7"/>
          <p:cNvSpPr txBox="1"/>
          <p:nvPr/>
        </p:nvSpPr>
        <p:spPr>
          <a:xfrm>
            <a:off x="3429000" y="990600"/>
            <a:ext cx="2971800" cy="553998"/>
          </a:xfrm>
          <a:prstGeom prst="rect">
            <a:avLst/>
          </a:prstGeom>
          <a:noFill/>
        </p:spPr>
        <p:txBody>
          <a:bodyPr wrap="square" rtlCol="0">
            <a:spAutoFit/>
          </a:bodyPr>
          <a:lstStyle/>
          <a:p>
            <a:r>
              <a:rPr lang="en-US" b="1" u="sng" dirty="0">
                <a:solidFill>
                  <a:schemeClr val="bg1"/>
                </a:solidFill>
              </a:rPr>
              <a:t>Jim West</a:t>
            </a:r>
          </a:p>
          <a:p>
            <a:r>
              <a:rPr lang="en-US" sz="1200" dirty="0">
                <a:solidFill>
                  <a:schemeClr val="bg1"/>
                </a:solidFill>
              </a:rPr>
              <a:t>Mornings 5:00 AM- 9:00 AM</a:t>
            </a:r>
          </a:p>
        </p:txBody>
      </p:sp>
      <p:sp>
        <p:nvSpPr>
          <p:cNvPr id="10" name="Rectangle 9"/>
          <p:cNvSpPr/>
          <p:nvPr/>
        </p:nvSpPr>
        <p:spPr>
          <a:xfrm>
            <a:off x="3429000" y="1447800"/>
            <a:ext cx="3505200" cy="1384995"/>
          </a:xfrm>
          <a:prstGeom prst="rect">
            <a:avLst/>
          </a:prstGeom>
        </p:spPr>
        <p:txBody>
          <a:bodyPr wrap="square">
            <a:spAutoFit/>
          </a:bodyPr>
          <a:lstStyle/>
          <a:p>
            <a:r>
              <a:rPr lang="en-US" sz="1200" dirty="0">
                <a:solidFill>
                  <a:schemeClr val="bg1"/>
                </a:solidFill>
              </a:rPr>
              <a:t>Country music has always been a part of Jim's life.</a:t>
            </a:r>
          </a:p>
          <a:p>
            <a:endParaRPr lang="en-US" sz="1200" dirty="0">
              <a:solidFill>
                <a:schemeClr val="bg1"/>
              </a:solidFill>
            </a:endParaRPr>
          </a:p>
          <a:p>
            <a:r>
              <a:rPr lang="en-US" sz="1200" dirty="0">
                <a:solidFill>
                  <a:schemeClr val="bg1"/>
                </a:solidFill>
              </a:rPr>
              <a:t> My dad listened to country music on the car radio and we watched every country music special on TV. I loved watching The Buck Owens Show because they were always wearing flashy duds and singing cool songs. I loved the TV specials and movies including</a:t>
            </a:r>
          </a:p>
        </p:txBody>
      </p:sp>
      <p:sp>
        <p:nvSpPr>
          <p:cNvPr id="20" name="Rectangle 19"/>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22" name="Picture 4" descr="Jim West"/>
          <p:cNvPicPr>
            <a:picLocks noChangeAspect="1" noChangeArrowheads="1"/>
          </p:cNvPicPr>
          <p:nvPr/>
        </p:nvPicPr>
        <p:blipFill>
          <a:blip r:embed="rId3" cstate="print"/>
          <a:srcRect/>
          <a:stretch>
            <a:fillRect/>
          </a:stretch>
        </p:blipFill>
        <p:spPr bwMode="auto">
          <a:xfrm>
            <a:off x="1905000" y="990600"/>
            <a:ext cx="1428750" cy="142875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p:cNvSpPr txBox="1"/>
          <p:nvPr/>
        </p:nvSpPr>
        <p:spPr>
          <a:xfrm>
            <a:off x="1524000" y="2743200"/>
            <a:ext cx="5334000" cy="3785652"/>
          </a:xfrm>
          <a:prstGeom prst="rect">
            <a:avLst/>
          </a:prstGeom>
          <a:noFill/>
        </p:spPr>
        <p:txBody>
          <a:bodyPr wrap="square" rtlCol="0">
            <a:spAutoFit/>
          </a:bodyPr>
          <a:lstStyle/>
          <a:p>
            <a:r>
              <a:rPr lang="en-US" sz="1200" dirty="0">
                <a:solidFill>
                  <a:schemeClr val="bg1"/>
                </a:solidFill>
              </a:rPr>
              <a:t>The Johnny Cash specials, Eddy Arnold Specials, The Glen Campbell Goodtime Hour, The CMA Award Show, Urban Cowboy and others.  The movie that really helped shaped my musical passion was "Hey Good Looking" The story of Hank Williams Senior. Of course from 1967 who could forget "Hillbillies In A Haunted House"? Country singers on their way to Nashville have car trouble, forcing them to stop at an old haunted mansion. </a:t>
            </a:r>
          </a:p>
          <a:p>
            <a:endParaRPr lang="en-US" sz="1200" dirty="0">
              <a:solidFill>
                <a:schemeClr val="bg1"/>
              </a:solidFill>
            </a:endParaRPr>
          </a:p>
          <a:p>
            <a:r>
              <a:rPr lang="en-US" sz="1200" dirty="0">
                <a:solidFill>
                  <a:schemeClr val="bg1"/>
                </a:solidFill>
              </a:rPr>
              <a:t>Remember 8 Track Stereos in cars? My dad had two 8 Tracks; the Best of Buck Owens and The best of Merle Haggard. As a child I sang along with those 8 Tracks until I knew every word of every song. My parents took me to Nashville when I was 12 to see a show at the Grand Ole </a:t>
            </a:r>
            <a:r>
              <a:rPr lang="en-US" sz="1200" dirty="0" err="1">
                <a:solidFill>
                  <a:schemeClr val="bg1"/>
                </a:solidFill>
              </a:rPr>
              <a:t>Opry</a:t>
            </a:r>
            <a:r>
              <a:rPr lang="en-US" sz="1200" dirty="0">
                <a:solidFill>
                  <a:schemeClr val="bg1"/>
                </a:solidFill>
              </a:rPr>
              <a:t> where I saw Whispering Bill Anderson and others. What a huge impression that made on me too. The mother church of country music. </a:t>
            </a:r>
          </a:p>
          <a:p>
            <a:endParaRPr lang="en-US" sz="1200" dirty="0">
              <a:solidFill>
                <a:schemeClr val="bg1"/>
              </a:solidFill>
            </a:endParaRPr>
          </a:p>
          <a:p>
            <a:r>
              <a:rPr lang="en-US" sz="1200" dirty="0">
                <a:solidFill>
                  <a:schemeClr val="bg1"/>
                </a:solidFill>
              </a:rPr>
              <a:t>I got into country radio in 1977 while still in high school and its the only format I've ever worked. I'm sharing this with you because I want you to know I love this music as much as you do and have a deep appreciation for the history of our country music. I would bet like you, It's part of the fabric of our personalities. As I get older, I seem to relate to the lyrics even more.  </a:t>
            </a:r>
          </a:p>
          <a:p>
            <a:endParaRPr lang="en-US" sz="1200" dirty="0"/>
          </a:p>
        </p:txBody>
      </p:sp>
      <p:pic>
        <p:nvPicPr>
          <p:cNvPr id="12" name="Picture 11" descr="Classic Country 92.3 LOGO 2010.JPG"/>
          <p:cNvPicPr>
            <a:picLocks noChangeAspect="1"/>
          </p:cNvPicPr>
          <p:nvPr/>
        </p:nvPicPr>
        <p:blipFill>
          <a:blip r:embed="rId4" cstate="print"/>
          <a:stretch>
            <a:fillRect/>
          </a:stretch>
        </p:blipFill>
        <p:spPr>
          <a:xfrm>
            <a:off x="0" y="609600"/>
            <a:ext cx="1490752" cy="6013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300" dirty="0"/>
          </a:p>
        </p:txBody>
      </p:sp>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cxnSp>
        <p:nvCxnSpPr>
          <p:cNvPr id="3" name="Straight Connector 2"/>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676400" y="304800"/>
            <a:ext cx="49530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PERSONALITY LINEUP</a:t>
            </a:r>
          </a:p>
        </p:txBody>
      </p:sp>
      <p:pic>
        <p:nvPicPr>
          <p:cNvPr id="8" name="Picture 2" descr="Linda Flores"/>
          <p:cNvPicPr>
            <a:picLocks noChangeAspect="1" noChangeArrowheads="1"/>
          </p:cNvPicPr>
          <p:nvPr/>
        </p:nvPicPr>
        <p:blipFill>
          <a:blip r:embed="rId3" cstate="print"/>
          <a:srcRect/>
          <a:stretch>
            <a:fillRect/>
          </a:stretch>
        </p:blipFill>
        <p:spPr bwMode="auto">
          <a:xfrm>
            <a:off x="1676400" y="1066800"/>
            <a:ext cx="1524000" cy="1524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352800" y="990600"/>
            <a:ext cx="2514600" cy="553998"/>
          </a:xfrm>
          <a:prstGeom prst="rect">
            <a:avLst/>
          </a:prstGeom>
          <a:noFill/>
        </p:spPr>
        <p:txBody>
          <a:bodyPr wrap="square" rtlCol="0">
            <a:spAutoFit/>
          </a:bodyPr>
          <a:lstStyle/>
          <a:p>
            <a:r>
              <a:rPr lang="en-US" b="1" u="sng" dirty="0">
                <a:solidFill>
                  <a:schemeClr val="bg1"/>
                </a:solidFill>
              </a:rPr>
              <a:t>Linda Flores</a:t>
            </a:r>
          </a:p>
          <a:p>
            <a:r>
              <a:rPr lang="en-US" sz="1200" dirty="0" err="1">
                <a:solidFill>
                  <a:schemeClr val="bg1"/>
                </a:solidFill>
              </a:rPr>
              <a:t>Middays</a:t>
            </a:r>
            <a:r>
              <a:rPr lang="en-US" sz="1200" dirty="0">
                <a:solidFill>
                  <a:schemeClr val="bg1"/>
                </a:solidFill>
              </a:rPr>
              <a:t> 9:00 AM- 2:00 PM</a:t>
            </a:r>
          </a:p>
        </p:txBody>
      </p:sp>
      <p:sp>
        <p:nvSpPr>
          <p:cNvPr id="10" name="TextBox 9"/>
          <p:cNvSpPr txBox="1"/>
          <p:nvPr/>
        </p:nvSpPr>
        <p:spPr>
          <a:xfrm>
            <a:off x="3276600" y="1524000"/>
            <a:ext cx="3581400" cy="1384995"/>
          </a:xfrm>
          <a:prstGeom prst="rect">
            <a:avLst/>
          </a:prstGeom>
          <a:noFill/>
        </p:spPr>
        <p:txBody>
          <a:bodyPr wrap="square" rtlCol="0">
            <a:spAutoFit/>
          </a:bodyPr>
          <a:lstStyle/>
          <a:p>
            <a:r>
              <a:rPr lang="en-US" sz="1200" dirty="0">
                <a:solidFill>
                  <a:schemeClr val="bg1"/>
                </a:solidFill>
              </a:rPr>
              <a:t>It's a happy accident that I'm in radio.  In college I was lucky enough to have a scholarship with the music/theater department and was studying to be a recording engineer.  My dad worked for NASA making sure the astronauts could talk back to mission control, so I've been around sound equipment all my life.</a:t>
            </a:r>
          </a:p>
          <a:p>
            <a:r>
              <a:rPr lang="en-US" sz="1200" dirty="0">
                <a:solidFill>
                  <a:schemeClr val="bg1"/>
                </a:solidFill>
              </a:rPr>
              <a:t> </a:t>
            </a:r>
          </a:p>
        </p:txBody>
      </p:sp>
      <p:sp>
        <p:nvSpPr>
          <p:cNvPr id="11" name="Rectangle 10"/>
          <p:cNvSpPr/>
          <p:nvPr/>
        </p:nvSpPr>
        <p:spPr>
          <a:xfrm>
            <a:off x="1524000" y="2819400"/>
            <a:ext cx="5334000" cy="3785652"/>
          </a:xfrm>
          <a:prstGeom prst="rect">
            <a:avLst/>
          </a:prstGeom>
        </p:spPr>
        <p:txBody>
          <a:bodyPr wrap="square">
            <a:spAutoFit/>
          </a:bodyPr>
          <a:lstStyle/>
          <a:p>
            <a:r>
              <a:rPr lang="en-US" sz="1200" dirty="0">
                <a:solidFill>
                  <a:schemeClr val="bg1"/>
                </a:solidFill>
              </a:rPr>
              <a:t>One day I visited the on campus radio station to drop off some music that I had just recorded.  The manager pulled me aside and asked if I had ever considered being on the radio and I said NO!  But he offered to PAY me and so....my radio career started!   It's still </a:t>
            </a:r>
            <a:r>
              <a:rPr lang="en-US" sz="1200" dirty="0" err="1">
                <a:solidFill>
                  <a:schemeClr val="bg1"/>
                </a:solidFill>
              </a:rPr>
              <a:t>kinda</a:t>
            </a:r>
            <a:r>
              <a:rPr lang="en-US" sz="1200" dirty="0">
                <a:solidFill>
                  <a:schemeClr val="bg1"/>
                </a:solidFill>
              </a:rPr>
              <a:t> crazy that I get paid to do something I love! </a:t>
            </a:r>
          </a:p>
          <a:p>
            <a:r>
              <a:rPr lang="en-US" sz="1200" dirty="0">
                <a:solidFill>
                  <a:schemeClr val="bg1"/>
                </a:solidFill>
              </a:rPr>
              <a:t> </a:t>
            </a:r>
          </a:p>
          <a:p>
            <a:r>
              <a:rPr lang="en-US" sz="1200" dirty="0">
                <a:solidFill>
                  <a:schemeClr val="bg1"/>
                </a:solidFill>
              </a:rPr>
              <a:t>I love all kinds of music, but have a special place in my heart for Classic Country.  I think I know the words to every song I play.  Probably my personal favorites are the Outlaws!  Folks like Willie, Kris, Waylon!  I joke often about how Patsy Cline music is the best to sing when you are doing Karaoke.  I say that, because I know first hand, it's a crowd pleaser and no matter where you go, folks sing along with you!  Dolly and Merle will always be my two favorite writers and Gene Watson, is by far, my favorite honky-tonk singer.  </a:t>
            </a:r>
          </a:p>
          <a:p>
            <a:r>
              <a:rPr lang="en-US" sz="1200" dirty="0">
                <a:solidFill>
                  <a:schemeClr val="bg1"/>
                </a:solidFill>
              </a:rPr>
              <a:t> </a:t>
            </a:r>
          </a:p>
          <a:p>
            <a:r>
              <a:rPr lang="en-US" sz="1200" dirty="0">
                <a:solidFill>
                  <a:schemeClr val="bg1"/>
                </a:solidFill>
              </a:rPr>
              <a:t>In my free time, I love movies that are worth two hours of my time, play guitar, enjoy 5k runs, coloring outside the lines and hitting things....softballs, tennis balls, etc.  Oh, and in the last year, I've enjoyed shooting things!  Going to Ladies Night at the gun range is one of my greatest pleasures!  I often bring my targets to the studio. Let's just say, no one messes with me.</a:t>
            </a:r>
          </a:p>
          <a:p>
            <a:endParaRPr lang="en-US" sz="1200" dirty="0">
              <a:solidFill>
                <a:schemeClr val="bg1"/>
              </a:solidFill>
            </a:endParaRPr>
          </a:p>
          <a:p>
            <a:r>
              <a:rPr lang="en-US" sz="1200" dirty="0">
                <a:solidFill>
                  <a:schemeClr val="bg1"/>
                </a:solidFill>
              </a:rPr>
              <a:t> </a:t>
            </a:r>
          </a:p>
        </p:txBody>
      </p:sp>
      <p:sp>
        <p:nvSpPr>
          <p:cNvPr id="12" name="Rectangle 11"/>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3" name="Picture 12" descr="Classic Country 92.3 LOGO 2010.JPG"/>
          <p:cNvPicPr>
            <a:picLocks noChangeAspect="1"/>
          </p:cNvPicPr>
          <p:nvPr/>
        </p:nvPicPr>
        <p:blipFill>
          <a:blip r:embed="rId4" cstate="print"/>
          <a:stretch>
            <a:fillRect/>
          </a:stretch>
        </p:blipFill>
        <p:spPr>
          <a:xfrm>
            <a:off x="0" y="609600"/>
            <a:ext cx="1490752" cy="6013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4" name="Rectangle 3"/>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676400" y="304800"/>
            <a:ext cx="49530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PERSONALITY LINEUP</a:t>
            </a:r>
          </a:p>
        </p:txBody>
      </p:sp>
      <p:pic>
        <p:nvPicPr>
          <p:cNvPr id="7" name="Picture 4" descr="John St. John"/>
          <p:cNvPicPr>
            <a:picLocks noChangeAspect="1" noChangeArrowheads="1"/>
          </p:cNvPicPr>
          <p:nvPr/>
        </p:nvPicPr>
        <p:blipFill>
          <a:blip r:embed="rId3" cstate="print"/>
          <a:srcRect/>
          <a:stretch>
            <a:fillRect/>
          </a:stretch>
        </p:blipFill>
        <p:spPr bwMode="auto">
          <a:xfrm>
            <a:off x="1676400" y="1066800"/>
            <a:ext cx="1428750" cy="142875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3200400" y="1524000"/>
            <a:ext cx="3429000" cy="1200329"/>
          </a:xfrm>
          <a:prstGeom prst="rect">
            <a:avLst/>
          </a:prstGeom>
        </p:spPr>
        <p:txBody>
          <a:bodyPr wrap="square">
            <a:spAutoFit/>
          </a:bodyPr>
          <a:lstStyle/>
          <a:p>
            <a:r>
              <a:rPr lang="en-US" sz="1200" dirty="0">
                <a:solidFill>
                  <a:schemeClr val="bg1"/>
                </a:solidFill>
              </a:rPr>
              <a:t>The first '45 that I ever owned was, "Big Bad John" by Jimmy Dean and the first song I ever played on the radio was, "Mama Tried" by Merle Haggard.  I am Classic Country through and through and I love radio.  My father told me not to be a DJ because I would starve.  (His brother was a DJ and...did starve</a:t>
            </a:r>
          </a:p>
        </p:txBody>
      </p:sp>
      <p:sp>
        <p:nvSpPr>
          <p:cNvPr id="9" name="TextBox 8"/>
          <p:cNvSpPr txBox="1"/>
          <p:nvPr/>
        </p:nvSpPr>
        <p:spPr>
          <a:xfrm>
            <a:off x="3200400" y="990600"/>
            <a:ext cx="2514600" cy="553998"/>
          </a:xfrm>
          <a:prstGeom prst="rect">
            <a:avLst/>
          </a:prstGeom>
          <a:noFill/>
        </p:spPr>
        <p:txBody>
          <a:bodyPr wrap="square" rtlCol="0">
            <a:spAutoFit/>
          </a:bodyPr>
          <a:lstStyle/>
          <a:p>
            <a:r>
              <a:rPr lang="en-US" b="1" u="sng" dirty="0">
                <a:solidFill>
                  <a:schemeClr val="bg1"/>
                </a:solidFill>
              </a:rPr>
              <a:t>Jon St. John</a:t>
            </a:r>
          </a:p>
          <a:p>
            <a:r>
              <a:rPr lang="en-US" sz="1200" dirty="0" err="1">
                <a:solidFill>
                  <a:schemeClr val="bg1"/>
                </a:solidFill>
              </a:rPr>
              <a:t>Middays</a:t>
            </a:r>
            <a:r>
              <a:rPr lang="en-US" sz="1200" dirty="0">
                <a:solidFill>
                  <a:schemeClr val="bg1"/>
                </a:solidFill>
              </a:rPr>
              <a:t> 2:00 PM- 7:00 PM</a:t>
            </a:r>
          </a:p>
        </p:txBody>
      </p:sp>
      <p:sp>
        <p:nvSpPr>
          <p:cNvPr id="10" name="TextBox 9"/>
          <p:cNvSpPr txBox="1"/>
          <p:nvPr/>
        </p:nvSpPr>
        <p:spPr>
          <a:xfrm>
            <a:off x="1524000" y="2667000"/>
            <a:ext cx="5334000" cy="2123658"/>
          </a:xfrm>
          <a:prstGeom prst="rect">
            <a:avLst/>
          </a:prstGeom>
          <a:noFill/>
        </p:spPr>
        <p:txBody>
          <a:bodyPr wrap="square" rtlCol="0">
            <a:spAutoFit/>
          </a:bodyPr>
          <a:lstStyle/>
          <a:p>
            <a:r>
              <a:rPr lang="en-US" sz="1200" dirty="0">
                <a:solidFill>
                  <a:schemeClr val="bg1"/>
                </a:solidFill>
              </a:rPr>
              <a:t>a few times) At first I listened to him but I had the bug and eventually started my radio career.  The first job in radio that I experienced was taking the station out of tape automation and playing the broadcast of network football...you know, playing the local commercials and identifications. Simple enough but believe me I could mess even that up.  Eventually I further paid my dues by doing six hour overnight shifts and sometimes doing two  six hour weekend shifts back to back...cause I loved it so much.  So here I am now on your radio, still playing country music and I still get to play "Big Bad John" and "Mama Tried."  I have two boys that live in Nashville so I get to go  to Music City USA often and do the tourist thing just like everyone. I love my job.  I love playing Classic Country music...most of the songs I grew up in radio, playing as current songs through the years. </a:t>
            </a:r>
            <a:endParaRPr lang="en-US" sz="1200" dirty="0"/>
          </a:p>
        </p:txBody>
      </p:sp>
      <p:cxnSp>
        <p:nvCxnSpPr>
          <p:cNvPr id="3" name="Straight Connector 2"/>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pic>
        <p:nvPicPr>
          <p:cNvPr id="11" name="Picture 2" descr="Chuck Leary"/>
          <p:cNvPicPr>
            <a:picLocks noChangeAspect="1" noChangeArrowheads="1"/>
          </p:cNvPicPr>
          <p:nvPr/>
        </p:nvPicPr>
        <p:blipFill>
          <a:blip r:embed="rId4" cstate="print"/>
          <a:srcRect/>
          <a:stretch>
            <a:fillRect/>
          </a:stretch>
        </p:blipFill>
        <p:spPr bwMode="auto">
          <a:xfrm>
            <a:off x="1676400" y="4953000"/>
            <a:ext cx="1428750" cy="14478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200400" y="4800600"/>
            <a:ext cx="3124200" cy="553998"/>
          </a:xfrm>
          <a:prstGeom prst="rect">
            <a:avLst/>
          </a:prstGeom>
          <a:noFill/>
        </p:spPr>
        <p:txBody>
          <a:bodyPr wrap="square" rtlCol="0">
            <a:spAutoFit/>
          </a:bodyPr>
          <a:lstStyle/>
          <a:p>
            <a:r>
              <a:rPr lang="en-US" b="1" u="sng" dirty="0">
                <a:solidFill>
                  <a:schemeClr val="bg1"/>
                </a:solidFill>
              </a:rPr>
              <a:t>Chuck Leary</a:t>
            </a:r>
          </a:p>
          <a:p>
            <a:r>
              <a:rPr lang="en-US" sz="1200" dirty="0">
                <a:solidFill>
                  <a:schemeClr val="bg1"/>
                </a:solidFill>
              </a:rPr>
              <a:t>Nights 7:00 PM- 12:00 AM</a:t>
            </a:r>
          </a:p>
        </p:txBody>
      </p:sp>
      <p:sp>
        <p:nvSpPr>
          <p:cNvPr id="13" name="Rectangle 12"/>
          <p:cNvSpPr/>
          <p:nvPr/>
        </p:nvSpPr>
        <p:spPr>
          <a:xfrm>
            <a:off x="3200400" y="5334000"/>
            <a:ext cx="3657600" cy="1446550"/>
          </a:xfrm>
          <a:prstGeom prst="rect">
            <a:avLst/>
          </a:prstGeom>
        </p:spPr>
        <p:txBody>
          <a:bodyPr wrap="square">
            <a:spAutoFit/>
          </a:bodyPr>
          <a:lstStyle/>
          <a:p>
            <a:r>
              <a:rPr lang="en-US" sz="1100" dirty="0">
                <a:solidFill>
                  <a:schemeClr val="bg1"/>
                </a:solidFill>
              </a:rPr>
              <a:t>Ten-year-old boys dream, and this one wrote a letter to a radio icon at the time, much to the amusement of friends and family. The laughing stopped and the dream began as I stood in my driveway and opened up a return letter from Arthur Godfrey. He told me to stay in school, work hard and pay attention the voice inside me. He had given some good advise to Patsy Cline on his Talent Scouts show, so I took it to heart.</a:t>
            </a:r>
          </a:p>
        </p:txBody>
      </p:sp>
      <p:sp>
        <p:nvSpPr>
          <p:cNvPr id="15" name="TextBox 14"/>
          <p:cNvSpPr txBox="1"/>
          <p:nvPr/>
        </p:nvSpPr>
        <p:spPr>
          <a:xfrm>
            <a:off x="1524000" y="6705600"/>
            <a:ext cx="5334000" cy="1954381"/>
          </a:xfrm>
          <a:prstGeom prst="rect">
            <a:avLst/>
          </a:prstGeom>
          <a:noFill/>
        </p:spPr>
        <p:txBody>
          <a:bodyPr wrap="square" rtlCol="0">
            <a:spAutoFit/>
          </a:bodyPr>
          <a:lstStyle/>
          <a:p>
            <a:r>
              <a:rPr lang="en-US" sz="1100" dirty="0">
                <a:solidFill>
                  <a:schemeClr val="bg1"/>
                </a:solidFill>
              </a:rPr>
              <a:t>I've always loved music, and my earliest hero was Rick Nelson, who was inspired by Hank Williams, so my country roots were growing. I did form a trio with my brother Rick and a friend, and after some touring and making a demo tape, our manager told us Capitol Records was interested in signing us! Turns out, Uncle Sam was also interested in signing this singing Lieutenant Leary, commissioned out of college, and so I won an all expense paid Southeast Asian vacation to Chu Lai, Viet Nam! How could I refuse?</a:t>
            </a:r>
          </a:p>
          <a:p>
            <a:r>
              <a:rPr lang="en-US" sz="1100" dirty="0">
                <a:solidFill>
                  <a:schemeClr val="bg1"/>
                </a:solidFill>
              </a:rPr>
              <a:t> </a:t>
            </a:r>
          </a:p>
          <a:p>
            <a:r>
              <a:rPr lang="en-US" sz="1100" dirty="0">
                <a:solidFill>
                  <a:schemeClr val="bg1"/>
                </a:solidFill>
              </a:rPr>
              <a:t>I have been privileged to share the airwaves across the country with a number of fine stations, and it all comes down to this. If I can bring the music to life for you, introduce you to the thoughts and voices of these great Classic Country artists, and maybe inspire just one more ten-year-old boy, like my heroes did for me, I've had a good day on the radio!</a:t>
            </a:r>
          </a:p>
        </p:txBody>
      </p:sp>
      <p:sp>
        <p:nvSpPr>
          <p:cNvPr id="16" name="Rectangle 15"/>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7" name="Picture 16" descr="Classic Country 92.3 LOGO 2010.JPG"/>
          <p:cNvPicPr>
            <a:picLocks noChangeAspect="1"/>
          </p:cNvPicPr>
          <p:nvPr/>
        </p:nvPicPr>
        <p:blipFill>
          <a:blip r:embed="rId5" cstate="print"/>
          <a:stretch>
            <a:fillRect/>
          </a:stretch>
        </p:blipFill>
        <p:spPr>
          <a:xfrm>
            <a:off x="0" y="609600"/>
            <a:ext cx="1490752" cy="6013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3" name="Rectangle 2"/>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819400" y="304800"/>
            <a:ext cx="27432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PLAYLIST</a:t>
            </a:r>
          </a:p>
        </p:txBody>
      </p:sp>
      <p:sp>
        <p:nvSpPr>
          <p:cNvPr id="8" name="TextBox 7"/>
          <p:cNvSpPr txBox="1"/>
          <p:nvPr/>
        </p:nvSpPr>
        <p:spPr>
          <a:xfrm>
            <a:off x="4038600" y="1219200"/>
            <a:ext cx="2819400" cy="6740307"/>
          </a:xfrm>
          <a:prstGeom prst="rect">
            <a:avLst/>
          </a:prstGeom>
          <a:noFill/>
        </p:spPr>
        <p:txBody>
          <a:bodyPr wrap="square" rtlCol="0">
            <a:spAutoFit/>
          </a:bodyPr>
          <a:lstStyle/>
          <a:p>
            <a:pPr algn="ctr"/>
            <a:r>
              <a:rPr lang="en-US" dirty="0">
                <a:solidFill>
                  <a:schemeClr val="bg1"/>
                </a:solidFill>
              </a:rPr>
              <a:t>George Strait</a:t>
            </a:r>
          </a:p>
          <a:p>
            <a:pPr algn="ctr"/>
            <a:r>
              <a:rPr lang="en-US" dirty="0">
                <a:solidFill>
                  <a:schemeClr val="bg1"/>
                </a:solidFill>
              </a:rPr>
              <a:t>Randy Travis</a:t>
            </a:r>
          </a:p>
          <a:p>
            <a:pPr algn="ctr"/>
            <a:r>
              <a:rPr lang="en-US" dirty="0">
                <a:solidFill>
                  <a:schemeClr val="bg1"/>
                </a:solidFill>
              </a:rPr>
              <a:t>Don Williams</a:t>
            </a:r>
          </a:p>
          <a:p>
            <a:pPr algn="ctr"/>
            <a:r>
              <a:rPr lang="en-US" dirty="0">
                <a:solidFill>
                  <a:schemeClr val="bg1"/>
                </a:solidFill>
              </a:rPr>
              <a:t>Merle Haggard</a:t>
            </a:r>
          </a:p>
          <a:p>
            <a:pPr algn="ctr"/>
            <a:r>
              <a:rPr lang="en-US" dirty="0">
                <a:solidFill>
                  <a:schemeClr val="bg1"/>
                </a:solidFill>
              </a:rPr>
              <a:t>Johnny Cash</a:t>
            </a:r>
          </a:p>
          <a:p>
            <a:pPr algn="ctr"/>
            <a:r>
              <a:rPr lang="en-US" dirty="0">
                <a:solidFill>
                  <a:schemeClr val="bg1"/>
                </a:solidFill>
              </a:rPr>
              <a:t>Reba </a:t>
            </a:r>
            <a:r>
              <a:rPr lang="en-US" dirty="0" err="1">
                <a:solidFill>
                  <a:schemeClr val="bg1"/>
                </a:solidFill>
              </a:rPr>
              <a:t>McEntire</a:t>
            </a:r>
            <a:endParaRPr lang="en-US" dirty="0">
              <a:solidFill>
                <a:schemeClr val="bg1"/>
              </a:solidFill>
            </a:endParaRPr>
          </a:p>
          <a:p>
            <a:pPr algn="ctr"/>
            <a:r>
              <a:rPr lang="en-US" dirty="0">
                <a:solidFill>
                  <a:schemeClr val="bg1"/>
                </a:solidFill>
              </a:rPr>
              <a:t>Ronnie </a:t>
            </a:r>
            <a:r>
              <a:rPr lang="en-US" dirty="0" err="1">
                <a:solidFill>
                  <a:schemeClr val="bg1"/>
                </a:solidFill>
              </a:rPr>
              <a:t>Milsap</a:t>
            </a:r>
            <a:endParaRPr lang="en-US" dirty="0">
              <a:solidFill>
                <a:schemeClr val="bg1"/>
              </a:solidFill>
            </a:endParaRPr>
          </a:p>
          <a:p>
            <a:pPr algn="ctr"/>
            <a:r>
              <a:rPr lang="en-US" dirty="0">
                <a:solidFill>
                  <a:schemeClr val="bg1"/>
                </a:solidFill>
              </a:rPr>
              <a:t>Waylon Jennings</a:t>
            </a:r>
          </a:p>
          <a:p>
            <a:pPr algn="ctr"/>
            <a:r>
              <a:rPr lang="en-US" dirty="0">
                <a:solidFill>
                  <a:schemeClr val="bg1"/>
                </a:solidFill>
              </a:rPr>
              <a:t>Willie Nelson</a:t>
            </a:r>
          </a:p>
          <a:p>
            <a:pPr algn="ctr"/>
            <a:r>
              <a:rPr lang="en-US" dirty="0">
                <a:solidFill>
                  <a:schemeClr val="bg1"/>
                </a:solidFill>
              </a:rPr>
              <a:t>Statler Brothers</a:t>
            </a:r>
          </a:p>
          <a:p>
            <a:pPr algn="ctr"/>
            <a:r>
              <a:rPr lang="en-US" dirty="0">
                <a:solidFill>
                  <a:schemeClr val="bg1"/>
                </a:solidFill>
              </a:rPr>
              <a:t>Oak Ridge Boys</a:t>
            </a:r>
          </a:p>
          <a:p>
            <a:pPr algn="ctr"/>
            <a:r>
              <a:rPr lang="en-US" dirty="0">
                <a:solidFill>
                  <a:schemeClr val="bg1"/>
                </a:solidFill>
              </a:rPr>
              <a:t>Kenny Rogers</a:t>
            </a:r>
          </a:p>
          <a:p>
            <a:pPr algn="ctr"/>
            <a:r>
              <a:rPr lang="en-US" dirty="0">
                <a:solidFill>
                  <a:schemeClr val="bg1"/>
                </a:solidFill>
              </a:rPr>
              <a:t>Tanya Tucker</a:t>
            </a:r>
          </a:p>
          <a:p>
            <a:pPr algn="ctr"/>
            <a:r>
              <a:rPr lang="en-US" dirty="0">
                <a:solidFill>
                  <a:schemeClr val="bg1"/>
                </a:solidFill>
              </a:rPr>
              <a:t>Hank Williams Jr.</a:t>
            </a:r>
          </a:p>
          <a:p>
            <a:pPr algn="ctr"/>
            <a:r>
              <a:rPr lang="en-US" dirty="0">
                <a:solidFill>
                  <a:schemeClr val="bg1"/>
                </a:solidFill>
              </a:rPr>
              <a:t>Conway </a:t>
            </a:r>
            <a:r>
              <a:rPr lang="en-US" dirty="0" err="1">
                <a:solidFill>
                  <a:schemeClr val="bg1"/>
                </a:solidFill>
              </a:rPr>
              <a:t>Twitty</a:t>
            </a:r>
            <a:endParaRPr lang="en-US" dirty="0">
              <a:solidFill>
                <a:schemeClr val="bg1"/>
              </a:solidFill>
            </a:endParaRPr>
          </a:p>
          <a:p>
            <a:pPr algn="ctr"/>
            <a:r>
              <a:rPr lang="en-US" dirty="0">
                <a:solidFill>
                  <a:schemeClr val="bg1"/>
                </a:solidFill>
              </a:rPr>
              <a:t>The </a:t>
            </a:r>
            <a:r>
              <a:rPr lang="en-US" dirty="0" err="1">
                <a:solidFill>
                  <a:schemeClr val="bg1"/>
                </a:solidFill>
              </a:rPr>
              <a:t>Judds</a:t>
            </a:r>
            <a:endParaRPr lang="en-US" dirty="0">
              <a:solidFill>
                <a:schemeClr val="bg1"/>
              </a:solidFill>
            </a:endParaRPr>
          </a:p>
          <a:p>
            <a:pPr algn="ctr"/>
            <a:r>
              <a:rPr lang="en-US" dirty="0">
                <a:solidFill>
                  <a:schemeClr val="bg1"/>
                </a:solidFill>
              </a:rPr>
              <a:t>Garth Brooks</a:t>
            </a:r>
          </a:p>
          <a:p>
            <a:pPr algn="ctr"/>
            <a:r>
              <a:rPr lang="en-US" dirty="0">
                <a:solidFill>
                  <a:schemeClr val="bg1"/>
                </a:solidFill>
              </a:rPr>
              <a:t>Alabama</a:t>
            </a:r>
          </a:p>
          <a:p>
            <a:pPr algn="ctr"/>
            <a:r>
              <a:rPr lang="en-US" dirty="0">
                <a:solidFill>
                  <a:schemeClr val="bg1"/>
                </a:solidFill>
              </a:rPr>
              <a:t>Clint Black</a:t>
            </a:r>
          </a:p>
          <a:p>
            <a:pPr algn="ctr"/>
            <a:r>
              <a:rPr lang="en-US" dirty="0">
                <a:solidFill>
                  <a:schemeClr val="bg1"/>
                </a:solidFill>
              </a:rPr>
              <a:t>George Jones</a:t>
            </a:r>
          </a:p>
          <a:p>
            <a:pPr algn="ctr"/>
            <a:r>
              <a:rPr lang="en-US" dirty="0">
                <a:solidFill>
                  <a:schemeClr val="bg1"/>
                </a:solidFill>
              </a:rPr>
              <a:t>Alan Jackson</a:t>
            </a:r>
          </a:p>
          <a:p>
            <a:pPr algn="ctr"/>
            <a:r>
              <a:rPr lang="en-US" dirty="0">
                <a:solidFill>
                  <a:schemeClr val="bg1"/>
                </a:solidFill>
              </a:rPr>
              <a:t>Bellamy Brothers</a:t>
            </a:r>
          </a:p>
          <a:p>
            <a:pPr algn="ctr"/>
            <a:r>
              <a:rPr lang="en-US" dirty="0">
                <a:solidFill>
                  <a:schemeClr val="bg1"/>
                </a:solidFill>
              </a:rPr>
              <a:t>Vince Gill</a:t>
            </a:r>
          </a:p>
          <a:p>
            <a:pPr algn="ctr"/>
            <a:r>
              <a:rPr lang="en-US" dirty="0">
                <a:solidFill>
                  <a:schemeClr val="bg1"/>
                </a:solidFill>
              </a:rPr>
              <a:t>Charley Pride</a:t>
            </a:r>
          </a:p>
        </p:txBody>
      </p:sp>
      <p:sp>
        <p:nvSpPr>
          <p:cNvPr id="9" name="Rectangle 8"/>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3074" name="Picture 2" descr="http://www.washingtonpost.com/rf/image_404h/2010-2019/WashingtonPost/2012/05/31/Style/Images/Alan%20Jackson%20press%20image%2001.jpg"/>
          <p:cNvPicPr>
            <a:picLocks noChangeAspect="1" noChangeArrowheads="1"/>
          </p:cNvPicPr>
          <p:nvPr/>
        </p:nvPicPr>
        <p:blipFill>
          <a:blip r:embed="rId3" cstate="print"/>
          <a:srcRect l="30241"/>
          <a:stretch>
            <a:fillRect/>
          </a:stretch>
        </p:blipFill>
        <p:spPr bwMode="auto">
          <a:xfrm>
            <a:off x="2743200" y="1143000"/>
            <a:ext cx="1605599" cy="1981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3076" name="Picture 4" descr="http://www.iasa.org/Members/AM/Images/clint_black_2.jpg"/>
          <p:cNvPicPr>
            <a:picLocks noChangeAspect="1" noChangeArrowheads="1"/>
          </p:cNvPicPr>
          <p:nvPr/>
        </p:nvPicPr>
        <p:blipFill>
          <a:blip r:embed="rId4" cstate="print"/>
          <a:srcRect l="3187" t="2217" r="4382" b="4533"/>
          <a:stretch>
            <a:fillRect/>
          </a:stretch>
        </p:blipFill>
        <p:spPr bwMode="auto">
          <a:xfrm>
            <a:off x="1752600" y="6248400"/>
            <a:ext cx="1602317" cy="1989083"/>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3080" name="Picture 8" descr="http://www.thepoultryfederation.com/public/userfiles/images/RandyTravis-1.JPG"/>
          <p:cNvPicPr>
            <a:picLocks noChangeAspect="1" noChangeArrowheads="1"/>
          </p:cNvPicPr>
          <p:nvPr/>
        </p:nvPicPr>
        <p:blipFill>
          <a:blip r:embed="rId5" cstate="print"/>
          <a:srcRect l="22134"/>
          <a:stretch>
            <a:fillRect/>
          </a:stretch>
        </p:blipFill>
        <p:spPr bwMode="auto">
          <a:xfrm>
            <a:off x="1752600" y="2971800"/>
            <a:ext cx="1608365" cy="198120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3078" name="Picture 6" descr="http://www.cmt.com/sitewide/assets/img/artists/judds_the/thejudds28-430x250.jpg"/>
          <p:cNvPicPr>
            <a:picLocks noChangeAspect="1" noChangeArrowheads="1"/>
          </p:cNvPicPr>
          <p:nvPr/>
        </p:nvPicPr>
        <p:blipFill>
          <a:blip r:embed="rId6" cstate="print"/>
          <a:srcRect/>
          <a:stretch>
            <a:fillRect/>
          </a:stretch>
        </p:blipFill>
        <p:spPr bwMode="auto">
          <a:xfrm>
            <a:off x="2209800" y="4800600"/>
            <a:ext cx="2211591" cy="1524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4" name="Picture 13" descr="Classic Country 92.3 LOGO 2010.JPG"/>
          <p:cNvPicPr>
            <a:picLocks noChangeAspect="1"/>
          </p:cNvPicPr>
          <p:nvPr/>
        </p:nvPicPr>
        <p:blipFill>
          <a:blip r:embed="rId7" cstate="print"/>
          <a:stretch>
            <a:fillRect/>
          </a:stretch>
        </p:blipFill>
        <p:spPr>
          <a:xfrm>
            <a:off x="0" y="609600"/>
            <a:ext cx="1490752" cy="6013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3" name="Rectangle 2"/>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819400" y="304800"/>
            <a:ext cx="27432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COVERAGE MAP</a:t>
            </a:r>
          </a:p>
        </p:txBody>
      </p:sp>
      <p:pic>
        <p:nvPicPr>
          <p:cNvPr id="1030" name="Picture 6"/>
          <p:cNvPicPr>
            <a:picLocks noChangeAspect="1" noChangeArrowheads="1"/>
          </p:cNvPicPr>
          <p:nvPr/>
        </p:nvPicPr>
        <p:blipFill>
          <a:blip r:embed="rId3" cstate="print"/>
          <a:stretch>
            <a:fillRect/>
          </a:stretch>
        </p:blipFill>
        <p:spPr bwMode="auto">
          <a:xfrm>
            <a:off x="1752600" y="1981200"/>
            <a:ext cx="4762500" cy="376154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23622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0" name="Picture 9" descr="Classic Country 92.3 LOGO 2010.JPG"/>
          <p:cNvPicPr>
            <a:picLocks noChangeAspect="1"/>
          </p:cNvPicPr>
          <p:nvPr/>
        </p:nvPicPr>
        <p:blipFill>
          <a:blip r:embed="rId4" cstate="print"/>
          <a:stretch>
            <a:fillRect/>
          </a:stretch>
        </p:blipFill>
        <p:spPr>
          <a:xfrm>
            <a:off x="0" y="609600"/>
            <a:ext cx="1490752" cy="6013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untryontheriver.com/images/oldimages/background%20country%20on%20the%20river.jpg"/>
          <p:cNvPicPr>
            <a:picLocks noChangeAspect="1" noChangeArrowheads="1"/>
          </p:cNvPicPr>
          <p:nvPr/>
        </p:nvPicPr>
        <p:blipFill>
          <a:blip r:embed="rId2" cstate="print"/>
          <a:srcRect r="83260" b="488"/>
          <a:stretch>
            <a:fillRect/>
          </a:stretch>
        </p:blipFill>
        <p:spPr bwMode="auto">
          <a:xfrm>
            <a:off x="0" y="0"/>
            <a:ext cx="1447800" cy="9144000"/>
          </a:xfrm>
          <a:prstGeom prst="rect">
            <a:avLst/>
          </a:prstGeom>
          <a:noFill/>
        </p:spPr>
      </p:pic>
      <p:sp>
        <p:nvSpPr>
          <p:cNvPr id="3" name="Rectangle 2"/>
          <p:cNvSpPr/>
          <p:nvPr/>
        </p:nvSpPr>
        <p:spPr>
          <a:xfrm>
            <a:off x="1447800" y="0"/>
            <a:ext cx="5410200" cy="9144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Straight Connector 4"/>
          <p:cNvCxnSpPr/>
          <p:nvPr/>
        </p:nvCxnSpPr>
        <p:spPr>
          <a:xfrm>
            <a:off x="1447800" y="0"/>
            <a:ext cx="0" cy="9144000"/>
          </a:xfrm>
          <a:prstGeom prst="line">
            <a:avLst/>
          </a:prstGeom>
          <a:ln w="57150">
            <a:solidFill>
              <a:srgbClr val="FFC000"/>
            </a:solidFill>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2819400" y="304800"/>
            <a:ext cx="2743200" cy="521732"/>
          </a:xfrm>
          <a:prstGeom prst="rect">
            <a:avLst/>
          </a:prstGeom>
          <a:noFill/>
        </p:spPr>
        <p:txBody>
          <a:bodyPr wrap="squar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b="1" u="sng" spc="150" dirty="0">
                <a:ln w="11430"/>
                <a:solidFill>
                  <a:srgbClr val="F8F8F8"/>
                </a:solidFill>
                <a:effectLst>
                  <a:outerShdw blurRad="25400" algn="tl" rotWithShape="0">
                    <a:srgbClr val="000000">
                      <a:alpha val="43000"/>
                    </a:srgbClr>
                  </a:outerShdw>
                </a:effectLst>
                <a:latin typeface="Book Antiqua" pitchFamily="18" charset="0"/>
              </a:rPr>
              <a:t>Contact Us</a:t>
            </a:r>
          </a:p>
        </p:txBody>
      </p:sp>
      <p:sp>
        <p:nvSpPr>
          <p:cNvPr id="11" name="TextBox 16"/>
          <p:cNvSpPr txBox="1"/>
          <p:nvPr/>
        </p:nvSpPr>
        <p:spPr>
          <a:xfrm>
            <a:off x="2133600" y="1371600"/>
            <a:ext cx="4114800" cy="107721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err="1">
                <a:solidFill>
                  <a:schemeClr val="bg1"/>
                </a:solidFill>
              </a:rPr>
              <a:t>SummitMedia</a:t>
            </a:r>
            <a:r>
              <a:rPr lang="en-US" sz="1600" b="1" dirty="0">
                <a:solidFill>
                  <a:schemeClr val="bg1"/>
                </a:solidFill>
              </a:rPr>
              <a:t> Corp</a:t>
            </a:r>
          </a:p>
          <a:p>
            <a:pPr algn="ctr"/>
            <a:r>
              <a:rPr lang="en-US" sz="1200" dirty="0">
                <a:solidFill>
                  <a:schemeClr val="bg1"/>
                </a:solidFill>
              </a:rPr>
              <a:t>4200 N. Old Lawrence Rd.</a:t>
            </a:r>
          </a:p>
          <a:p>
            <a:pPr algn="ctr"/>
            <a:r>
              <a:rPr lang="en-US" sz="1200" dirty="0">
                <a:solidFill>
                  <a:schemeClr val="bg1"/>
                </a:solidFill>
              </a:rPr>
              <a:t>Wichita, KS 67218</a:t>
            </a:r>
          </a:p>
          <a:p>
            <a:pPr algn="ctr"/>
            <a:r>
              <a:rPr lang="en-US" sz="1200" dirty="0">
                <a:solidFill>
                  <a:schemeClr val="bg1"/>
                </a:solidFill>
              </a:rPr>
              <a:t>316.838.9141 (Phone)</a:t>
            </a:r>
          </a:p>
          <a:p>
            <a:pPr algn="ctr"/>
            <a:r>
              <a:rPr lang="en-US" sz="1200" dirty="0">
                <a:solidFill>
                  <a:schemeClr val="bg1"/>
                </a:solidFill>
              </a:rPr>
              <a:t>316.838.3607 (Fax)</a:t>
            </a:r>
          </a:p>
        </p:txBody>
      </p:sp>
      <p:sp>
        <p:nvSpPr>
          <p:cNvPr id="12" name="TextBox 17"/>
          <p:cNvSpPr txBox="1"/>
          <p:nvPr/>
        </p:nvSpPr>
        <p:spPr>
          <a:xfrm>
            <a:off x="1600200" y="3124200"/>
            <a:ext cx="5257800" cy="2677656"/>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Beverlee Brannigan, General Manager………………….…….…316.821.2053 beverlee.brannigan@summitmediacorp.com</a:t>
            </a:r>
          </a:p>
          <a:p>
            <a:pPr algn="ctr"/>
            <a:endParaRPr lang="en-US" sz="1400" dirty="0">
              <a:solidFill>
                <a:schemeClr val="bg1"/>
              </a:solidFill>
            </a:endParaRPr>
          </a:p>
          <a:p>
            <a:pPr algn="ctr"/>
            <a:r>
              <a:rPr lang="en-US" sz="1400" dirty="0">
                <a:solidFill>
                  <a:schemeClr val="bg1"/>
                </a:solidFill>
              </a:rPr>
              <a:t>Todd Johnson, General Sales Manager…………..……………...316.821.2015</a:t>
            </a:r>
            <a:br>
              <a:rPr lang="en-US" sz="1400" dirty="0">
                <a:solidFill>
                  <a:schemeClr val="bg1"/>
                </a:solidFill>
              </a:rPr>
            </a:br>
            <a:r>
              <a:rPr lang="en-US" sz="1400" dirty="0">
                <a:solidFill>
                  <a:schemeClr val="bg1"/>
                </a:solidFill>
              </a:rPr>
              <a:t>todd.johnson@summitmediacorp.com</a:t>
            </a:r>
            <a:endParaRPr lang="en-US" sz="1400" dirty="0">
              <a:solidFill>
                <a:schemeClr val="bg1"/>
              </a:solidFill>
              <a:cs typeface="Calibri"/>
            </a:endParaRPr>
          </a:p>
          <a:p>
            <a:pPr algn="ctr"/>
            <a:endParaRPr lang="en-US" sz="1400" dirty="0">
              <a:solidFill>
                <a:schemeClr val="bg1"/>
              </a:solidFill>
            </a:endParaRPr>
          </a:p>
          <a:p>
            <a:r>
              <a:rPr lang="en-US" sz="1400" dirty="0">
                <a:solidFill>
                  <a:schemeClr val="bg1"/>
                </a:solidFill>
              </a:rPr>
              <a:t>Justin Case, Operations Manager…………………………………..316.821.2002</a:t>
            </a:r>
          </a:p>
          <a:p>
            <a:pPr algn="ctr"/>
            <a:r>
              <a:rPr lang="en-US" sz="1400" dirty="0">
                <a:solidFill>
                  <a:schemeClr val="bg1"/>
                </a:solidFill>
              </a:rPr>
              <a:t>justin.case@summitmediacorp.com</a:t>
            </a:r>
            <a:endParaRPr lang="en-US" sz="1400" dirty="0">
              <a:solidFill>
                <a:schemeClr val="bg1"/>
              </a:solidFill>
              <a:cs typeface="Calibri"/>
            </a:endParaRPr>
          </a:p>
          <a:p>
            <a:endParaRPr lang="en-US" sz="1400" dirty="0">
              <a:solidFill>
                <a:schemeClr val="bg1"/>
              </a:solidFill>
            </a:endParaRPr>
          </a:p>
          <a:p>
            <a:r>
              <a:rPr lang="en-US" sz="1400" dirty="0">
                <a:solidFill>
                  <a:schemeClr val="bg1"/>
                </a:solidFill>
              </a:rPr>
              <a:t>Jenny Goertzen, Promotions Director…………..….…………….316.821.2004</a:t>
            </a:r>
            <a:endParaRPr lang="en-US" sz="1400" dirty="0">
              <a:solidFill>
                <a:schemeClr val="bg1"/>
              </a:solidFill>
              <a:cs typeface="Calibri"/>
            </a:endParaRPr>
          </a:p>
          <a:p>
            <a:pPr algn="ctr"/>
            <a:r>
              <a:rPr lang="en-US" sz="1400" dirty="0">
                <a:solidFill>
                  <a:schemeClr val="bg1"/>
                </a:solidFill>
              </a:rPr>
              <a:t>jenny.goertzen@summitmediacorp.com</a:t>
            </a:r>
            <a:endParaRPr lang="en-US" sz="1400" dirty="0">
              <a:solidFill>
                <a:schemeClr val="bg1"/>
              </a:solidFill>
              <a:cs typeface="Calibri"/>
            </a:endParaRPr>
          </a:p>
          <a:p>
            <a:pPr algn="ctr"/>
            <a:endParaRPr lang="en-US" sz="1400" dirty="0">
              <a:solidFill>
                <a:schemeClr val="bg1"/>
              </a:solidFill>
            </a:endParaRPr>
          </a:p>
        </p:txBody>
      </p:sp>
      <p:sp>
        <p:nvSpPr>
          <p:cNvPr id="14" name="Rectangle 13"/>
          <p:cNvSpPr/>
          <p:nvPr/>
        </p:nvSpPr>
        <p:spPr>
          <a:xfrm>
            <a:off x="2667000" y="8610600"/>
            <a:ext cx="2916183" cy="369332"/>
          </a:xfrm>
          <a:prstGeom prst="rect">
            <a:avLst/>
          </a:prstGeom>
        </p:spPr>
        <p:txBody>
          <a:bodyPr wrap="none">
            <a:spAutoFit/>
          </a:bodyPr>
          <a:lstStyle/>
          <a:p>
            <a:r>
              <a:rPr lang="en-US" b="1" dirty="0">
                <a:solidFill>
                  <a:schemeClr val="bg1"/>
                </a:solidFill>
                <a:latin typeface="Albertus Extra Bold" pitchFamily="34" charset="0"/>
              </a:rPr>
              <a:t> classiccountry1070.com</a:t>
            </a:r>
          </a:p>
        </p:txBody>
      </p:sp>
      <p:pic>
        <p:nvPicPr>
          <p:cNvPr id="16" name="Picture 15" descr="Classic Country 92.3 LOGO 2010.JPG"/>
          <p:cNvPicPr>
            <a:picLocks noChangeAspect="1"/>
          </p:cNvPicPr>
          <p:nvPr/>
        </p:nvPicPr>
        <p:blipFill>
          <a:blip r:embed="rId3" cstate="print"/>
          <a:stretch>
            <a:fillRect/>
          </a:stretch>
        </p:blipFill>
        <p:spPr>
          <a:xfrm>
            <a:off x="0" y="609600"/>
            <a:ext cx="1490752" cy="601382"/>
          </a:xfrm>
          <a:prstGeom prst="rect">
            <a:avLst/>
          </a:prstGeom>
        </p:spPr>
      </p:pic>
      <p:pic>
        <p:nvPicPr>
          <p:cNvPr id="18" name="Picture 17" descr="A close up of a logo&#10;&#10;Description generated with very high confidence"/>
          <p:cNvPicPr>
            <a:picLocks noChangeAspect="1"/>
          </p:cNvPicPr>
          <p:nvPr/>
        </p:nvPicPr>
        <p:blipFill>
          <a:blip r:embed="rId4"/>
          <a:stretch>
            <a:fillRect/>
          </a:stretch>
        </p:blipFill>
        <p:spPr>
          <a:xfrm>
            <a:off x="3493033" y="6102928"/>
            <a:ext cx="1270904" cy="8312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550</Words>
  <Application>Microsoft Office PowerPoint</Application>
  <PresentationFormat>On-screen Show (4:3)</PresentationFormat>
  <Paragraphs>101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Journal Broadcast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Carey</dc:creator>
  <cp:lastModifiedBy>cobermite</cp:lastModifiedBy>
  <cp:revision>163</cp:revision>
  <dcterms:created xsi:type="dcterms:W3CDTF">2012-05-22T18:40:04Z</dcterms:created>
  <dcterms:modified xsi:type="dcterms:W3CDTF">2019-05-08T15:02:34Z</dcterms:modified>
</cp:coreProperties>
</file>