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68" r:id="rId5"/>
    <p:sldId id="269" r:id="rId6"/>
    <p:sldId id="270" r:id="rId7"/>
    <p:sldId id="271" r:id="rId8"/>
    <p:sldId id="272" r:id="rId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D2D2D2"/>
    <a:srgbClr val="8080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75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Obermite" userId="S::christa.obermite@summitmediacorp.com::4eaa23d4-23ba-413e-8eaa-12313a086932" providerId="AD" clId="Web-{B6B1630E-988F-6D09-EFFD-CAFDD8DF014C}"/>
    <pc:docChg chg="modSld">
      <pc:chgData name="Christa Obermite" userId="S::christa.obermite@summitmediacorp.com::4eaa23d4-23ba-413e-8eaa-12313a086932" providerId="AD" clId="Web-{B6B1630E-988F-6D09-EFFD-CAFDD8DF014C}" dt="2019-05-08T15:21:25.472" v="293" actId="1076"/>
      <pc:docMkLst>
        <pc:docMk/>
      </pc:docMkLst>
      <pc:sldChg chg="addSp modSp">
        <pc:chgData name="Christa Obermite" userId="S::christa.obermite@summitmediacorp.com::4eaa23d4-23ba-413e-8eaa-12313a086932" providerId="AD" clId="Web-{B6B1630E-988F-6D09-EFFD-CAFDD8DF014C}" dt="2019-05-08T15:20:03.376" v="200" actId="1076"/>
        <pc:sldMkLst>
          <pc:docMk/>
          <pc:sldMk cId="0" sldId="267"/>
        </pc:sldMkLst>
        <pc:spChg chg="add mod">
          <ac:chgData name="Christa Obermite" userId="S::christa.obermite@summitmediacorp.com::4eaa23d4-23ba-413e-8eaa-12313a086932" providerId="AD" clId="Web-{B6B1630E-988F-6D09-EFFD-CAFDD8DF014C}" dt="2019-05-08T15:18:15.028" v="56" actId="20577"/>
          <ac:spMkLst>
            <pc:docMk/>
            <pc:sldMk cId="0" sldId="267"/>
            <ac:spMk id="4" creationId="{786345EC-DEE5-4C3C-A387-EB45BB235461}"/>
          </ac:spMkLst>
        </pc:spChg>
        <pc:spChg chg="add mod">
          <ac:chgData name="Christa Obermite" userId="S::christa.obermite@summitmediacorp.com::4eaa23d4-23ba-413e-8eaa-12313a086932" providerId="AD" clId="Web-{B6B1630E-988F-6D09-EFFD-CAFDD8DF014C}" dt="2019-05-08T15:18:46.201" v="72" actId="1076"/>
          <ac:spMkLst>
            <pc:docMk/>
            <pc:sldMk cId="0" sldId="267"/>
            <ac:spMk id="5" creationId="{DFFC0E57-E47C-441D-9849-B0B705F105E1}"/>
          </ac:spMkLst>
        </pc:spChg>
        <pc:spChg chg="mod">
          <ac:chgData name="Christa Obermite" userId="S::christa.obermite@summitmediacorp.com::4eaa23d4-23ba-413e-8eaa-12313a086932" providerId="AD" clId="Web-{B6B1630E-988F-6D09-EFFD-CAFDD8DF014C}" dt="2019-05-08T15:19:51.469" v="194" actId="20577"/>
          <ac:spMkLst>
            <pc:docMk/>
            <pc:sldMk cId="0" sldId="267"/>
            <ac:spMk id="56" creationId="{00000000-0000-0000-0000-000000000000}"/>
          </ac:spMkLst>
        </pc:spChg>
        <pc:spChg chg="mod">
          <ac:chgData name="Christa Obermite" userId="S::christa.obermite@summitmediacorp.com::4eaa23d4-23ba-413e-8eaa-12313a086932" providerId="AD" clId="Web-{B6B1630E-988F-6D09-EFFD-CAFDD8DF014C}" dt="2019-05-08T15:20:03.376" v="200" actId="1076"/>
          <ac:spMkLst>
            <pc:docMk/>
            <pc:sldMk cId="0" sldId="267"/>
            <ac:spMk id="57" creationId="{00000000-0000-0000-0000-000000000000}"/>
          </ac:spMkLst>
        </pc:spChg>
        <pc:spChg chg="mod">
          <ac:chgData name="Christa Obermite" userId="S::christa.obermite@summitmediacorp.com::4eaa23d4-23ba-413e-8eaa-12313a086932" providerId="AD" clId="Web-{B6B1630E-988F-6D09-EFFD-CAFDD8DF014C}" dt="2019-05-08T15:16:43.619" v="4" actId="1076"/>
          <ac:spMkLst>
            <pc:docMk/>
            <pc:sldMk cId="0" sldId="267"/>
            <ac:spMk id="62" creationId="{00000000-0000-0000-0000-000000000000}"/>
          </ac:spMkLst>
        </pc:spChg>
        <pc:spChg chg="mod">
          <ac:chgData name="Christa Obermite" userId="S::christa.obermite@summitmediacorp.com::4eaa23d4-23ba-413e-8eaa-12313a086932" providerId="AD" clId="Web-{B6B1630E-988F-6D09-EFFD-CAFDD8DF014C}" dt="2019-05-08T15:18:51.061" v="74" actId="20577"/>
          <ac:spMkLst>
            <pc:docMk/>
            <pc:sldMk cId="0" sldId="267"/>
            <ac:spMk id="63" creationId="{00000000-0000-0000-0000-000000000000}"/>
          </ac:spMkLst>
        </pc:spChg>
        <pc:picChg chg="add mod">
          <ac:chgData name="Christa Obermite" userId="S::christa.obermite@summitmediacorp.com::4eaa23d4-23ba-413e-8eaa-12313a086932" providerId="AD" clId="Web-{B6B1630E-988F-6D09-EFFD-CAFDD8DF014C}" dt="2019-05-08T15:17:05.807" v="7" actId="1076"/>
          <ac:picMkLst>
            <pc:docMk/>
            <pc:sldMk cId="0" sldId="267"/>
            <ac:picMk id="2" creationId="{5B658D29-0FB4-4FA7-A194-F3C877925453}"/>
          </ac:picMkLst>
        </pc:picChg>
        <pc:picChg chg="mod">
          <ac:chgData name="Christa Obermite" userId="S::christa.obermite@summitmediacorp.com::4eaa23d4-23ba-413e-8eaa-12313a086932" providerId="AD" clId="Web-{B6B1630E-988F-6D09-EFFD-CAFDD8DF014C}" dt="2019-05-08T15:16:43.604" v="3" actId="1076"/>
          <ac:picMkLst>
            <pc:docMk/>
            <pc:sldMk cId="0" sldId="267"/>
            <ac:picMk id="61" creationId="{00000000-0000-0000-0000-000000000000}"/>
          </ac:picMkLst>
        </pc:picChg>
      </pc:sldChg>
      <pc:sldChg chg="modSp">
        <pc:chgData name="Christa Obermite" userId="S::christa.obermite@summitmediacorp.com::4eaa23d4-23ba-413e-8eaa-12313a086932" providerId="AD" clId="Web-{B6B1630E-988F-6D09-EFFD-CAFDD8DF014C}" dt="2019-05-08T15:21:25.472" v="293" actId="1076"/>
        <pc:sldMkLst>
          <pc:docMk/>
          <pc:sldMk cId="0" sldId="272"/>
        </pc:sldMkLst>
        <pc:spChg chg="mod">
          <ac:chgData name="Christa Obermite" userId="S::christa.obermite@summitmediacorp.com::4eaa23d4-23ba-413e-8eaa-12313a086932" providerId="AD" clId="Web-{B6B1630E-988F-6D09-EFFD-CAFDD8DF014C}" dt="2019-05-08T15:20:34.517" v="219" actId="20577"/>
          <ac:spMkLst>
            <pc:docMk/>
            <pc:sldMk cId="0" sldId="272"/>
            <ac:spMk id="18" creationId="{00000000-0000-0000-0000-000000000000}"/>
          </ac:spMkLst>
        </pc:spChg>
        <pc:spChg chg="mod">
          <ac:chgData name="Christa Obermite" userId="S::christa.obermite@summitmediacorp.com::4eaa23d4-23ba-413e-8eaa-12313a086932" providerId="AD" clId="Web-{B6B1630E-988F-6D09-EFFD-CAFDD8DF014C}" dt="2019-05-08T15:21:09.613" v="287" actId="20577"/>
          <ac:spMkLst>
            <pc:docMk/>
            <pc:sldMk cId="0" sldId="272"/>
            <ac:spMk id="30" creationId="{00000000-0000-0000-0000-000000000000}"/>
          </ac:spMkLst>
        </pc:spChg>
        <pc:picChg chg="mod">
          <ac:chgData name="Christa Obermite" userId="S::christa.obermite@summitmediacorp.com::4eaa23d4-23ba-413e-8eaa-12313a086932" providerId="AD" clId="Web-{B6B1630E-988F-6D09-EFFD-CAFDD8DF014C}" dt="2019-05-08T15:21:25.472" v="293" actId="1076"/>
          <ac:picMkLst>
            <pc:docMk/>
            <pc:sldMk cId="0" sldId="272"/>
            <ac:picMk id="3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47906-E074-4FCE-85F5-3D4A3F2F2091}"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2639A-531D-42F8-B565-FF298266A5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6947906-E074-4FCE-85F5-3D4A3F2F2091}" type="datetimeFigureOut">
              <a:rPr lang="en-US" smtClean="0"/>
              <a:pPr/>
              <a:t>5/8/2019</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A22639A-531D-42F8-B565-FF298266A5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6.pn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1.jpeg"/><Relationship Id="rId7"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6.png"/><Relationship Id="rId4" Type="http://schemas.openxmlformats.org/officeDocument/2006/relationships/image" Target="../media/image12.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1.jpeg"/><Relationship Id="rId7"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6.png"/><Relationship Id="rId4" Type="http://schemas.openxmlformats.org/officeDocument/2006/relationships/image" Target="../media/image12.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image" Target="../media/image25.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0" y="1524000"/>
            <a:ext cx="68580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7772400"/>
            <a:ext cx="5562600" cy="863263"/>
          </a:xfrm>
          <a:prstGeom prst="rect">
            <a:avLst/>
          </a:prstGeom>
          <a:noFill/>
        </p:spPr>
        <p:txBody>
          <a:bodyPr wrap="square" rtlCol="0">
            <a:prstTxWarp prst="textPlain">
              <a:avLst/>
            </a:prstTxWarp>
            <a:spAutoFit/>
          </a:bodyPr>
          <a:lstStyle/>
          <a:p>
            <a:r>
              <a:rPr lang="en-US" sz="6000" b="1" dirty="0">
                <a:ln w="10541" cmpd="sng">
                  <a:solidFill>
                    <a:schemeClr val="tx1"/>
                  </a:solidFill>
                  <a:prstDash val="solid"/>
                </a:ln>
                <a:solidFill>
                  <a:schemeClr val="bg1">
                    <a:lumMod val="50000"/>
                  </a:schemeClr>
                </a:solidFill>
                <a:effectLst>
                  <a:outerShdw blurRad="60007" dist="310007" dir="7680000" sy="30000" kx="1300200" algn="ctr" rotWithShape="0">
                    <a:prstClr val="black">
                      <a:alpha val="32000"/>
                    </a:prstClr>
                  </a:outerShdw>
                </a:effectLst>
                <a:latin typeface="Baskerville Old Face" pitchFamily="18" charset="0"/>
              </a:rPr>
              <a:t>MEDIA KIT</a:t>
            </a:r>
          </a:p>
        </p:txBody>
      </p:sp>
      <p:pic>
        <p:nvPicPr>
          <p:cNvPr id="2" name="Picture 2" descr="http://shinedown.vcnora.com/images/music5_173.jpg"/>
          <p:cNvPicPr>
            <a:picLocks noChangeAspect="1" noChangeArrowheads="1"/>
          </p:cNvPicPr>
          <p:nvPr/>
        </p:nvPicPr>
        <p:blipFill>
          <a:blip r:embed="rId3" cstate="print"/>
          <a:srcRect r="4348" b="4348"/>
          <a:stretch>
            <a:fillRect/>
          </a:stretch>
        </p:blipFill>
        <p:spPr bwMode="auto">
          <a:xfrm>
            <a:off x="609600" y="5105400"/>
            <a:ext cx="1981200" cy="1981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126" name="Picture 6" descr="http://www.topito.com/wp-content/uploads/2010/04/nirvana.jpg"/>
          <p:cNvPicPr>
            <a:picLocks noChangeAspect="1" noChangeArrowheads="1"/>
          </p:cNvPicPr>
          <p:nvPr/>
        </p:nvPicPr>
        <p:blipFill>
          <a:blip r:embed="rId4" cstate="print"/>
          <a:srcRect/>
          <a:stretch>
            <a:fillRect/>
          </a:stretch>
        </p:blipFill>
        <p:spPr bwMode="auto">
          <a:xfrm>
            <a:off x="381000" y="3048000"/>
            <a:ext cx="2286000" cy="1524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124" name="Picture 4" descr="http://images.fanpop.com/images/image_uploads/Nickelback-nickelback-642024_1024_768.jpg"/>
          <p:cNvPicPr>
            <a:picLocks noChangeAspect="1" noChangeArrowheads="1"/>
          </p:cNvPicPr>
          <p:nvPr/>
        </p:nvPicPr>
        <p:blipFill>
          <a:blip r:embed="rId5" cstate="print"/>
          <a:stretch>
            <a:fillRect/>
          </a:stretch>
        </p:blipFill>
        <p:spPr bwMode="auto">
          <a:xfrm>
            <a:off x="3962400" y="5181600"/>
            <a:ext cx="2022970" cy="202297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cxnSp>
        <p:nvCxnSpPr>
          <p:cNvPr id="20" name="Straight Connector 19"/>
          <p:cNvCxnSpPr/>
          <p:nvPr/>
        </p:nvCxnSpPr>
        <p:spPr>
          <a:xfrm>
            <a:off x="0" y="1524000"/>
            <a:ext cx="0" cy="6019800"/>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6858000" y="1600200"/>
            <a:ext cx="0" cy="6019800"/>
          </a:xfrm>
          <a:prstGeom prst="line">
            <a:avLst/>
          </a:prstGeom>
          <a:ln/>
        </p:spPr>
        <p:style>
          <a:lnRef idx="2">
            <a:schemeClr val="dk1"/>
          </a:lnRef>
          <a:fillRef idx="0">
            <a:schemeClr val="dk1"/>
          </a:fillRef>
          <a:effectRef idx="1">
            <a:schemeClr val="dk1"/>
          </a:effectRef>
          <a:fontRef idx="minor">
            <a:schemeClr val="tx1"/>
          </a:fontRef>
        </p:style>
      </p:cxnSp>
      <p:pic>
        <p:nvPicPr>
          <p:cNvPr id="3" name="Picture 4" descr="http://images.picturesdepot.com/photo/l/led_zeppelin-101.jpg"/>
          <p:cNvPicPr>
            <a:picLocks noChangeAspect="1" noChangeArrowheads="1"/>
          </p:cNvPicPr>
          <p:nvPr/>
        </p:nvPicPr>
        <p:blipFill>
          <a:blip r:embed="rId6" cstate="print"/>
          <a:stretch>
            <a:fillRect/>
          </a:stretch>
        </p:blipFill>
        <p:spPr bwMode="auto">
          <a:xfrm>
            <a:off x="3657600" y="3200400"/>
            <a:ext cx="2650513" cy="1451156"/>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27" name="Picture 3" descr="st_KICT_sp"/>
          <p:cNvPicPr>
            <a:picLocks noChangeAspect="1" noChangeArrowheads="1"/>
          </p:cNvPicPr>
          <p:nvPr/>
        </p:nvPicPr>
        <p:blipFill>
          <a:blip r:embed="rId7" cstate="print"/>
          <a:stretch>
            <a:fillRect/>
          </a:stretch>
        </p:blipFill>
        <p:spPr bwMode="auto">
          <a:xfrm>
            <a:off x="1603046" y="457201"/>
            <a:ext cx="3804308" cy="2438400"/>
          </a:xfrm>
          <a:prstGeom prst="rect">
            <a:avLst/>
          </a:prstGeom>
          <a:ln w="38100" cap="sq">
            <a:noFill/>
            <a:prstDash val="solid"/>
            <a:miter lim="800000"/>
          </a:ln>
          <a:effectLst>
            <a:outerShdw blurRad="50800" dist="38100" dir="2700000" algn="tl" rotWithShape="0">
              <a:srgbClr val="000000">
                <a:alpha val="43000"/>
              </a:srgbClr>
            </a:outerShdw>
          </a:effectLst>
        </p:spPr>
      </p:pic>
      <p:cxnSp>
        <p:nvCxnSpPr>
          <p:cNvPr id="12" name="Straight Connector 11"/>
          <p:cNvCxnSpPr/>
          <p:nvPr/>
        </p:nvCxnSpPr>
        <p:spPr>
          <a:xfrm>
            <a:off x="0" y="7543800"/>
            <a:ext cx="68580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95500" y="8774668"/>
            <a:ext cx="2667000" cy="369332"/>
          </a:xfrm>
          <a:prstGeom prst="rect">
            <a:avLst/>
          </a:prstGeom>
          <a:noFill/>
        </p:spPr>
        <p:txBody>
          <a:bodyPr wrap="square" rtlCol="0">
            <a:spAutoFit/>
          </a:bodyPr>
          <a:lstStyle/>
          <a:p>
            <a:pPr algn="ctr"/>
            <a:r>
              <a:rPr lang="en-US" dirty="0">
                <a:solidFill>
                  <a:schemeClr val="bg1"/>
                </a:solidFill>
                <a:latin typeface="Albertus Extra Bold" pitchFamily="34" charset="0"/>
              </a:rPr>
              <a:t>t95.com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5410200"/>
            <a:ext cx="1447800" cy="1828800"/>
          </a:xfrm>
          <a:prstGeom prst="rect">
            <a:avLst/>
          </a:prstGeom>
          <a:noFill/>
        </p:spPr>
      </p:pic>
      <p:sp>
        <p:nvSpPr>
          <p:cNvPr id="8" name="TextBox 7"/>
          <p:cNvSpPr txBox="1"/>
          <p:nvPr/>
        </p:nvSpPr>
        <p:spPr>
          <a:xfrm>
            <a:off x="4267200" y="2971800"/>
            <a:ext cx="2590800" cy="3754874"/>
          </a:xfrm>
          <a:prstGeom prst="rect">
            <a:avLst/>
          </a:prstGeom>
          <a:noFill/>
        </p:spPr>
        <p:txBody>
          <a:bodyPr wrap="square" rtlCol="0">
            <a:spAutoFit/>
          </a:bodyPr>
          <a:lstStyle/>
          <a:p>
            <a:pPr>
              <a:buFont typeface="Wingdings" pitchFamily="2" charset="2"/>
              <a:buChar char="§"/>
            </a:pPr>
            <a:r>
              <a:rPr lang="en-US" sz="1700" b="1" u="sng" dirty="0"/>
              <a:t>Call Letters/Dial Position</a:t>
            </a:r>
          </a:p>
          <a:p>
            <a:r>
              <a:rPr lang="en-US" sz="1700" dirty="0"/>
              <a:t>   KICT / 95.1-FM</a:t>
            </a:r>
          </a:p>
          <a:p>
            <a:endParaRPr lang="en-US" sz="1700" b="1" u="sng" dirty="0"/>
          </a:p>
          <a:p>
            <a:pPr>
              <a:buFont typeface="Wingdings" pitchFamily="2" charset="2"/>
              <a:buChar char="§"/>
            </a:pPr>
            <a:r>
              <a:rPr lang="en-US" sz="1700" b="1" u="sng" dirty="0"/>
              <a:t>Station Format</a:t>
            </a:r>
          </a:p>
          <a:p>
            <a:r>
              <a:rPr lang="en-US" sz="1700" dirty="0"/>
              <a:t>   Rock</a:t>
            </a:r>
          </a:p>
          <a:p>
            <a:endParaRPr lang="en-US" sz="1700" dirty="0"/>
          </a:p>
          <a:p>
            <a:pPr>
              <a:buFont typeface="Wingdings" pitchFamily="2" charset="2"/>
              <a:buChar char="§"/>
            </a:pPr>
            <a:r>
              <a:rPr lang="en-US" sz="1700" b="1" u="sng" dirty="0"/>
              <a:t>Website</a:t>
            </a:r>
          </a:p>
          <a:p>
            <a:r>
              <a:rPr lang="en-US" sz="1700" dirty="0"/>
              <a:t>   www.t95.com</a:t>
            </a:r>
          </a:p>
          <a:p>
            <a:endParaRPr lang="en-US" sz="1700" dirty="0"/>
          </a:p>
          <a:p>
            <a:pPr>
              <a:buFont typeface="Wingdings" pitchFamily="2" charset="2"/>
              <a:buChar char="§"/>
            </a:pPr>
            <a:r>
              <a:rPr lang="en-US" sz="1700" b="1" u="sng" dirty="0"/>
              <a:t>Target Audience</a:t>
            </a:r>
          </a:p>
          <a:p>
            <a:r>
              <a:rPr lang="en-US" sz="1700" dirty="0"/>
              <a:t>   Adults 25-54</a:t>
            </a:r>
          </a:p>
          <a:p>
            <a:endParaRPr lang="en-US" sz="1700" dirty="0"/>
          </a:p>
          <a:p>
            <a:pPr>
              <a:buFont typeface="Wingdings" pitchFamily="2" charset="2"/>
              <a:buChar char="§"/>
            </a:pPr>
            <a:r>
              <a:rPr lang="en-US" sz="1700" b="1" u="sng" dirty="0"/>
              <a:t>Company Name</a:t>
            </a:r>
          </a:p>
          <a:p>
            <a:r>
              <a:rPr lang="en-US" sz="1700" dirty="0"/>
              <a:t>   E.W. Scripps Company</a:t>
            </a:r>
          </a:p>
        </p:txBody>
      </p:sp>
      <p:sp>
        <p:nvSpPr>
          <p:cNvPr id="10" name="TextBox 9"/>
          <p:cNvSpPr txBox="1"/>
          <p:nvPr/>
        </p:nvSpPr>
        <p:spPr>
          <a:xfrm>
            <a:off x="152400" y="0"/>
            <a:ext cx="6705600" cy="369332"/>
          </a:xfrm>
          <a:prstGeom prst="rect">
            <a:avLst/>
          </a:prstGeom>
          <a:noFill/>
        </p:spPr>
        <p:txBody>
          <a:bodyPr wrap="square" rtlCol="0">
            <a:spAutoFit/>
          </a:bodyPr>
          <a:lstStyle/>
          <a:p>
            <a:endParaRPr lang="en-US" dirty="0"/>
          </a:p>
        </p:txBody>
      </p:sp>
      <p:sp>
        <p:nvSpPr>
          <p:cNvPr id="12" name="Text Box 2"/>
          <p:cNvSpPr txBox="1">
            <a:spLocks noChangeArrowheads="1"/>
          </p:cNvSpPr>
          <p:nvPr/>
        </p:nvSpPr>
        <p:spPr bwMode="auto">
          <a:xfrm>
            <a:off x="1676400" y="1371600"/>
            <a:ext cx="5181600" cy="1828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ysClr val="windowText" lastClr="000000"/>
                </a:solidFill>
                <a:effectLst/>
                <a:latin typeface="Arial" pitchFamily="34" charset="0"/>
              </a:rPr>
              <a:t>T-95 </a:t>
            </a:r>
            <a:r>
              <a:rPr kumimoji="0" lang="en-US" sz="1500" b="0" i="0" u="none" strike="noStrike" cap="none" normalizeH="0" dirty="0">
                <a:ln>
                  <a:noFill/>
                </a:ln>
                <a:solidFill>
                  <a:sysClr val="windowText" lastClr="000000"/>
                </a:solidFill>
                <a:effectLst/>
                <a:latin typeface="Arial" pitchFamily="34" charset="0"/>
              </a:rPr>
              <a:t>has been Wichita’s Heritage Rock Station for over 35 years. The Todd N Tyler </a:t>
            </a:r>
            <a:r>
              <a:rPr lang="en-US" sz="1500" dirty="0">
                <a:solidFill>
                  <a:sysClr val="windowText" lastClr="000000"/>
                </a:solidFill>
                <a:latin typeface="Arial" pitchFamily="34" charset="0"/>
              </a:rPr>
              <a:t>Radio Empire morning show is heard every weekday </a:t>
            </a:r>
            <a:r>
              <a:rPr kumimoji="0" lang="en-US" sz="1500" b="0" i="0" u="none" strike="noStrike" cap="none" normalizeH="0" dirty="0">
                <a:ln>
                  <a:noFill/>
                </a:ln>
                <a:solidFill>
                  <a:sysClr val="windowText" lastClr="000000"/>
                </a:solidFill>
                <a:effectLst/>
                <a:latin typeface="Arial" pitchFamily="34" charset="0"/>
              </a:rPr>
              <a:t>morning from </a:t>
            </a:r>
            <a:r>
              <a:rPr lang="en-US" sz="1500" dirty="0">
                <a:solidFill>
                  <a:sysClr val="windowText" lastClr="000000"/>
                </a:solidFill>
                <a:latin typeface="Arial" pitchFamily="34" charset="0"/>
              </a:rPr>
              <a:t>5</a:t>
            </a:r>
            <a:r>
              <a:rPr kumimoji="0" lang="en-US" sz="1500" b="0" i="0" u="none" strike="noStrike" cap="none" normalizeH="0" dirty="0">
                <a:ln>
                  <a:noFill/>
                </a:ln>
                <a:solidFill>
                  <a:sysClr val="windowText" lastClr="000000"/>
                </a:solidFill>
                <a:effectLst/>
                <a:latin typeface="Arial" pitchFamily="34" charset="0"/>
              </a:rPr>
              <a:t>am- 10am.</a:t>
            </a:r>
            <a:r>
              <a:rPr lang="en-US" sz="1500" dirty="0">
                <a:solidFill>
                  <a:sysClr val="windowText" lastClr="000000"/>
                </a:solidFill>
                <a:latin typeface="Arial" pitchFamily="34" charset="0"/>
              </a:rPr>
              <a:t> </a:t>
            </a:r>
            <a:r>
              <a:rPr kumimoji="0" lang="en-US" sz="1500" b="0" i="0" u="none" strike="noStrike" cap="none" normalizeH="0" dirty="0">
                <a:ln>
                  <a:noFill/>
                </a:ln>
                <a:solidFill>
                  <a:sysClr val="windowText" lastClr="000000"/>
                </a:solidFill>
                <a:effectLst/>
                <a:latin typeface="Arial" pitchFamily="34" charset="0"/>
              </a:rPr>
              <a:t>Meatball hosts T-95 during the workday from </a:t>
            </a:r>
            <a:r>
              <a:rPr lang="en-US" sz="1500" dirty="0">
                <a:solidFill>
                  <a:sysClr val="windowText" lastClr="000000"/>
                </a:solidFill>
                <a:latin typeface="Arial" pitchFamily="34" charset="0"/>
              </a:rPr>
              <a:t>10am- 3pm. Rick Thomas continues in afternoons from 3pm- 7pm, while </a:t>
            </a:r>
            <a:r>
              <a:rPr lang="en-US" sz="1500" dirty="0" err="1">
                <a:solidFill>
                  <a:sysClr val="windowText" lastClr="000000"/>
                </a:solidFill>
                <a:latin typeface="Arial" pitchFamily="34" charset="0"/>
              </a:rPr>
              <a:t>Bickham</a:t>
            </a:r>
            <a:r>
              <a:rPr lang="en-US" sz="1500" dirty="0">
                <a:solidFill>
                  <a:sysClr val="windowText" lastClr="000000"/>
                </a:solidFill>
                <a:latin typeface="Arial" pitchFamily="34" charset="0"/>
              </a:rPr>
              <a:t> rocks your nights from 7pm-12am.</a:t>
            </a:r>
            <a:endParaRPr kumimoji="0" lang="en-US" sz="1500" b="0" i="0" u="none" strike="noStrike" cap="none" normalizeH="0" baseline="0" dirty="0">
              <a:ln>
                <a:noFill/>
              </a:ln>
              <a:solidFill>
                <a:sysClr val="windowText" lastClr="000000"/>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3399FF"/>
                </a:solidFill>
                <a:effectLst/>
                <a:latin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3399FF"/>
                </a:solidFill>
                <a:effectLst/>
                <a:latin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3399FF"/>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pitchFamily="34" charset="0"/>
            </a:endParaRPr>
          </a:p>
        </p:txBody>
      </p:sp>
      <p:pic>
        <p:nvPicPr>
          <p:cNvPr id="11" name="Picture 10" descr="http://www.wichita-homes.com/Keeper%20of%20the%20Plains.jpg"/>
          <p:cNvPicPr>
            <a:picLocks noChangeAspect="1" noChangeArrowheads="1"/>
          </p:cNvPicPr>
          <p:nvPr/>
        </p:nvPicPr>
        <p:blipFill>
          <a:blip r:embed="rId3" cstate="print"/>
          <a:srcRect b="5000"/>
          <a:stretch>
            <a:fillRect/>
          </a:stretch>
        </p:blipFill>
        <p:spPr bwMode="auto">
          <a:xfrm>
            <a:off x="1676400" y="3048000"/>
            <a:ext cx="2056749" cy="1319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http://www.wichita-homes.com/ourwic3.jpg"/>
          <p:cNvPicPr>
            <a:picLocks noChangeAspect="1" noChangeArrowheads="1"/>
          </p:cNvPicPr>
          <p:nvPr/>
        </p:nvPicPr>
        <p:blipFill>
          <a:blip r:embed="rId4" cstate="print"/>
          <a:srcRect/>
          <a:stretch>
            <a:fillRect/>
          </a:stretch>
        </p:blipFill>
        <p:spPr bwMode="auto">
          <a:xfrm>
            <a:off x="1676400" y="6629400"/>
            <a:ext cx="2667000" cy="1379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http://www.wichita-homes.com/ourwic1.jpg"/>
          <p:cNvPicPr>
            <a:picLocks noChangeAspect="1" noChangeArrowheads="1"/>
          </p:cNvPicPr>
          <p:nvPr/>
        </p:nvPicPr>
        <p:blipFill>
          <a:blip r:embed="rId5" cstate="print"/>
          <a:srcRect/>
          <a:stretch>
            <a:fillRect/>
          </a:stretch>
        </p:blipFill>
        <p:spPr bwMode="auto">
          <a:xfrm>
            <a:off x="1600200" y="4800600"/>
            <a:ext cx="23622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3048000" y="8229600"/>
            <a:ext cx="2667000" cy="369332"/>
          </a:xfrm>
          <a:prstGeom prst="rect">
            <a:avLst/>
          </a:prstGeom>
          <a:noFill/>
        </p:spPr>
        <p:txBody>
          <a:bodyPr wrap="square" rtlCol="0">
            <a:spAutoFit/>
          </a:bodyPr>
          <a:lstStyle/>
          <a:p>
            <a:pPr algn="ctr"/>
            <a:r>
              <a:rPr lang="en-US" dirty="0">
                <a:latin typeface="Albertus Extra Bold" pitchFamily="34" charset="0"/>
              </a:rPr>
              <a:t>t95.com</a:t>
            </a:r>
          </a:p>
        </p:txBody>
      </p:sp>
      <p:pic>
        <p:nvPicPr>
          <p:cNvPr id="20" name="Picture 2" descr="http://countryontheriver.com/images/oldimages/background%20country%20on%20the%20river.jpg"/>
          <p:cNvPicPr>
            <a:picLocks noChangeAspect="1" noChangeArrowheads="1"/>
          </p:cNvPicPr>
          <p:nvPr/>
        </p:nvPicPr>
        <p:blipFill>
          <a:blip r:embed="rId6" cstate="print"/>
          <a:stretch>
            <a:fillRect/>
          </a:stretch>
        </p:blipFill>
        <p:spPr bwMode="auto">
          <a:xfrm>
            <a:off x="0" y="1"/>
            <a:ext cx="1447800" cy="1752600"/>
          </a:xfrm>
          <a:prstGeom prst="rect">
            <a:avLst/>
          </a:prstGeom>
          <a:noFill/>
        </p:spPr>
      </p:pic>
      <p:pic>
        <p:nvPicPr>
          <p:cNvPr id="21"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1752600"/>
            <a:ext cx="1447800" cy="1828800"/>
          </a:xfrm>
          <a:prstGeom prst="rect">
            <a:avLst/>
          </a:prstGeom>
          <a:noFill/>
        </p:spPr>
      </p:pic>
      <p:pic>
        <p:nvPicPr>
          <p:cNvPr id="22" name="Picture 2" descr="http://countryontheriver.com/images/oldimages/background%20country%20on%20the%20river.jpg"/>
          <p:cNvPicPr>
            <a:picLocks noChangeAspect="1" noChangeArrowheads="1"/>
          </p:cNvPicPr>
          <p:nvPr/>
        </p:nvPicPr>
        <p:blipFill>
          <a:blip r:embed="rId7" cstate="print"/>
          <a:stretch>
            <a:fillRect/>
          </a:stretch>
        </p:blipFill>
        <p:spPr bwMode="auto">
          <a:xfrm>
            <a:off x="0" y="3581400"/>
            <a:ext cx="1447800" cy="1905000"/>
          </a:xfrm>
          <a:prstGeom prst="rect">
            <a:avLst/>
          </a:prstGeom>
          <a:noFill/>
        </p:spPr>
      </p:pic>
      <p:pic>
        <p:nvPicPr>
          <p:cNvPr id="24" name="Picture 2" descr="http://countryontheriver.com/images/oldimages/background%20country%20on%20the%20river.jpg"/>
          <p:cNvPicPr>
            <a:picLocks noChangeAspect="1" noChangeArrowheads="1"/>
          </p:cNvPicPr>
          <p:nvPr/>
        </p:nvPicPr>
        <p:blipFill>
          <a:blip r:embed="rId7" cstate="print"/>
          <a:stretch>
            <a:fillRect/>
          </a:stretch>
        </p:blipFill>
        <p:spPr bwMode="auto">
          <a:xfrm>
            <a:off x="0" y="7239000"/>
            <a:ext cx="1447800" cy="1905000"/>
          </a:xfrm>
          <a:prstGeom prst="rect">
            <a:avLst/>
          </a:prstGeom>
          <a:noFill/>
        </p:spPr>
      </p:pic>
      <p:pic>
        <p:nvPicPr>
          <p:cNvPr id="25" name="Picture 2" descr="http://countryontheriver.com/images/oldimages/background%20country%20on%20the%20river.jpg"/>
          <p:cNvPicPr>
            <a:picLocks noChangeAspect="1" noChangeArrowheads="1"/>
          </p:cNvPicPr>
          <p:nvPr/>
        </p:nvPicPr>
        <p:blipFill>
          <a:blip r:embed="rId8" cstate="print"/>
          <a:stretch>
            <a:fillRect/>
          </a:stretch>
        </p:blipFill>
        <p:spPr bwMode="auto">
          <a:xfrm>
            <a:off x="1447800" y="0"/>
            <a:ext cx="1447800" cy="1295400"/>
          </a:xfrm>
          <a:prstGeom prst="rect">
            <a:avLst/>
          </a:prstGeom>
          <a:noFill/>
        </p:spPr>
      </p:pic>
      <p:pic>
        <p:nvPicPr>
          <p:cNvPr id="26" name="Picture 2" descr="http://countryontheriver.com/images/oldimages/background%20country%20on%20the%20river.jpg"/>
          <p:cNvPicPr>
            <a:picLocks noChangeAspect="1" noChangeArrowheads="1"/>
          </p:cNvPicPr>
          <p:nvPr/>
        </p:nvPicPr>
        <p:blipFill>
          <a:blip r:embed="rId8" cstate="print"/>
          <a:stretch>
            <a:fillRect/>
          </a:stretch>
        </p:blipFill>
        <p:spPr bwMode="auto">
          <a:xfrm>
            <a:off x="2895600" y="0"/>
            <a:ext cx="1447800" cy="1295400"/>
          </a:xfrm>
          <a:prstGeom prst="rect">
            <a:avLst/>
          </a:prstGeom>
          <a:noFill/>
        </p:spPr>
      </p:pic>
      <p:pic>
        <p:nvPicPr>
          <p:cNvPr id="27" name="Picture 2" descr="http://countryontheriver.com/images/oldimages/background%20country%20on%20the%20river.jpg"/>
          <p:cNvPicPr>
            <a:picLocks noChangeAspect="1" noChangeArrowheads="1"/>
          </p:cNvPicPr>
          <p:nvPr/>
        </p:nvPicPr>
        <p:blipFill>
          <a:blip r:embed="rId8" cstate="print"/>
          <a:stretch>
            <a:fillRect/>
          </a:stretch>
        </p:blipFill>
        <p:spPr bwMode="auto">
          <a:xfrm>
            <a:off x="4267200" y="0"/>
            <a:ext cx="1447800" cy="1295400"/>
          </a:xfrm>
          <a:prstGeom prst="rect">
            <a:avLst/>
          </a:prstGeom>
          <a:noFill/>
        </p:spPr>
      </p:pic>
      <p:pic>
        <p:nvPicPr>
          <p:cNvPr id="28" name="Picture 2" descr="http://countryontheriver.com/images/oldimages/background%20country%20on%20the%20river.jpg"/>
          <p:cNvPicPr>
            <a:picLocks noChangeAspect="1" noChangeArrowheads="1"/>
          </p:cNvPicPr>
          <p:nvPr/>
        </p:nvPicPr>
        <p:blipFill>
          <a:blip r:embed="rId9" cstate="print"/>
          <a:stretch>
            <a:fillRect/>
          </a:stretch>
        </p:blipFill>
        <p:spPr bwMode="auto">
          <a:xfrm>
            <a:off x="5562600" y="0"/>
            <a:ext cx="1295400" cy="1295400"/>
          </a:xfrm>
          <a:prstGeom prst="rect">
            <a:avLst/>
          </a:prstGeom>
          <a:noFill/>
        </p:spPr>
      </p:pic>
      <p:cxnSp>
        <p:nvCxnSpPr>
          <p:cNvPr id="33" name="Straight Connector 32"/>
          <p:cNvCxnSpPr/>
          <p:nvPr/>
        </p:nvCxnSpPr>
        <p:spPr>
          <a:xfrm>
            <a:off x="1447800" y="1295400"/>
            <a:ext cx="5410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1295400"/>
            <a:ext cx="0" cy="784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29" name="Picture 28" descr="t95.jpg"/>
          <p:cNvPicPr>
            <a:picLocks noChangeAspect="1"/>
          </p:cNvPicPr>
          <p:nvPr/>
        </p:nvPicPr>
        <p:blipFill>
          <a:blip r:embed="rId10" cstate="print"/>
          <a:stretch>
            <a:fillRect/>
          </a:stretch>
        </p:blipFill>
        <p:spPr>
          <a:xfrm>
            <a:off x="152400" y="381000"/>
            <a:ext cx="1521699" cy="975344"/>
          </a:xfrm>
          <a:prstGeom prst="rect">
            <a:avLst/>
          </a:prstGeom>
        </p:spPr>
      </p:pic>
      <p:sp>
        <p:nvSpPr>
          <p:cNvPr id="30" name="TextBox 29"/>
          <p:cNvSpPr txBox="1"/>
          <p:nvPr/>
        </p:nvSpPr>
        <p:spPr>
          <a:xfrm>
            <a:off x="1981200" y="152400"/>
            <a:ext cx="4419600" cy="1107996"/>
          </a:xfrm>
          <a:prstGeom prst="rect">
            <a:avLst/>
          </a:prstGeom>
          <a:noFill/>
        </p:spPr>
        <p:txBody>
          <a:bodyPr wrap="square" rtlCol="0">
            <a:spAutoFit/>
          </a:bodyPr>
          <a:lstStyle/>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STATION</a:t>
            </a:r>
          </a:p>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PROFILE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5410200"/>
            <a:ext cx="1447800" cy="1828800"/>
          </a:xfrm>
          <a:prstGeom prst="rect">
            <a:avLst/>
          </a:prstGeom>
          <a:noFill/>
        </p:spPr>
      </p:pic>
      <p:sp>
        <p:nvSpPr>
          <p:cNvPr id="10" name="TextBox 9"/>
          <p:cNvSpPr txBox="1"/>
          <p:nvPr/>
        </p:nvSpPr>
        <p:spPr>
          <a:xfrm>
            <a:off x="152400" y="0"/>
            <a:ext cx="6705600" cy="369332"/>
          </a:xfrm>
          <a:prstGeom prst="rect">
            <a:avLst/>
          </a:prstGeom>
          <a:noFill/>
        </p:spPr>
        <p:txBody>
          <a:bodyPr wrap="square" rtlCol="0">
            <a:spAutoFit/>
          </a:bodyPr>
          <a:lstStyle/>
          <a:p>
            <a:endParaRPr lang="en-US" dirty="0"/>
          </a:p>
        </p:txBody>
      </p:sp>
      <p:sp>
        <p:nvSpPr>
          <p:cNvPr id="19" name="TextBox 18"/>
          <p:cNvSpPr txBox="1"/>
          <p:nvPr/>
        </p:nvSpPr>
        <p:spPr>
          <a:xfrm>
            <a:off x="3048000" y="8610600"/>
            <a:ext cx="2667000" cy="369332"/>
          </a:xfrm>
          <a:prstGeom prst="rect">
            <a:avLst/>
          </a:prstGeom>
          <a:noFill/>
        </p:spPr>
        <p:txBody>
          <a:bodyPr wrap="square" rtlCol="0">
            <a:spAutoFit/>
          </a:bodyPr>
          <a:lstStyle/>
          <a:p>
            <a:pPr algn="ctr"/>
            <a:r>
              <a:rPr lang="en-US" dirty="0">
                <a:latin typeface="Albertus Extra Bold" pitchFamily="34" charset="0"/>
              </a:rPr>
              <a:t>t95.com</a:t>
            </a:r>
          </a:p>
        </p:txBody>
      </p:sp>
      <p:pic>
        <p:nvPicPr>
          <p:cNvPr id="20" name="Picture 2" descr="http://countryontheriver.com/images/oldimages/background%20country%20on%20the%20river.jpg"/>
          <p:cNvPicPr>
            <a:picLocks noChangeAspect="1" noChangeArrowheads="1"/>
          </p:cNvPicPr>
          <p:nvPr/>
        </p:nvPicPr>
        <p:blipFill>
          <a:blip r:embed="rId3" cstate="print"/>
          <a:stretch>
            <a:fillRect/>
          </a:stretch>
        </p:blipFill>
        <p:spPr bwMode="auto">
          <a:xfrm>
            <a:off x="0" y="1"/>
            <a:ext cx="1447800" cy="1752600"/>
          </a:xfrm>
          <a:prstGeom prst="rect">
            <a:avLst/>
          </a:prstGeom>
          <a:noFill/>
        </p:spPr>
      </p:pic>
      <p:pic>
        <p:nvPicPr>
          <p:cNvPr id="21"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1752600"/>
            <a:ext cx="1447800" cy="1828800"/>
          </a:xfrm>
          <a:prstGeom prst="rect">
            <a:avLst/>
          </a:prstGeom>
          <a:noFill/>
        </p:spPr>
      </p:pic>
      <p:pic>
        <p:nvPicPr>
          <p:cNvPr id="22"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3581400"/>
            <a:ext cx="1447800" cy="1905000"/>
          </a:xfrm>
          <a:prstGeom prst="rect">
            <a:avLst/>
          </a:prstGeom>
          <a:noFill/>
        </p:spPr>
      </p:pic>
      <p:pic>
        <p:nvPicPr>
          <p:cNvPr id="24"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7239000"/>
            <a:ext cx="1447800" cy="1905000"/>
          </a:xfrm>
          <a:prstGeom prst="rect">
            <a:avLst/>
          </a:prstGeom>
          <a:noFill/>
        </p:spPr>
      </p:pic>
      <p:pic>
        <p:nvPicPr>
          <p:cNvPr id="25"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1447800" y="0"/>
            <a:ext cx="1447800" cy="1295400"/>
          </a:xfrm>
          <a:prstGeom prst="rect">
            <a:avLst/>
          </a:prstGeom>
          <a:noFill/>
        </p:spPr>
      </p:pic>
      <p:pic>
        <p:nvPicPr>
          <p:cNvPr id="26"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2895600" y="0"/>
            <a:ext cx="1447800" cy="1295400"/>
          </a:xfrm>
          <a:prstGeom prst="rect">
            <a:avLst/>
          </a:prstGeom>
          <a:noFill/>
        </p:spPr>
      </p:pic>
      <p:pic>
        <p:nvPicPr>
          <p:cNvPr id="27"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4267200" y="0"/>
            <a:ext cx="1447800" cy="1295400"/>
          </a:xfrm>
          <a:prstGeom prst="rect">
            <a:avLst/>
          </a:prstGeom>
          <a:noFill/>
        </p:spPr>
      </p:pic>
      <p:pic>
        <p:nvPicPr>
          <p:cNvPr id="28" name="Picture 2" descr="http://countryontheriver.com/images/oldimages/background%20country%20on%20the%20river.jpg"/>
          <p:cNvPicPr>
            <a:picLocks noChangeAspect="1" noChangeArrowheads="1"/>
          </p:cNvPicPr>
          <p:nvPr/>
        </p:nvPicPr>
        <p:blipFill>
          <a:blip r:embed="rId6" cstate="print"/>
          <a:stretch>
            <a:fillRect/>
          </a:stretch>
        </p:blipFill>
        <p:spPr bwMode="auto">
          <a:xfrm>
            <a:off x="5562600" y="0"/>
            <a:ext cx="1295400" cy="1295400"/>
          </a:xfrm>
          <a:prstGeom prst="rect">
            <a:avLst/>
          </a:prstGeom>
          <a:noFill/>
        </p:spPr>
      </p:pic>
      <p:cxnSp>
        <p:nvCxnSpPr>
          <p:cNvPr id="33" name="Straight Connector 32"/>
          <p:cNvCxnSpPr/>
          <p:nvPr/>
        </p:nvCxnSpPr>
        <p:spPr>
          <a:xfrm>
            <a:off x="1447800" y="1295400"/>
            <a:ext cx="5410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1295400"/>
            <a:ext cx="0" cy="784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81200" y="152400"/>
            <a:ext cx="4419600" cy="1107996"/>
          </a:xfrm>
          <a:prstGeom prst="rect">
            <a:avLst/>
          </a:prstGeom>
          <a:noFill/>
        </p:spPr>
        <p:txBody>
          <a:bodyPr wrap="square" rtlCol="0">
            <a:spAutoFit/>
          </a:bodyPr>
          <a:lstStyle/>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PERSONALITY</a:t>
            </a:r>
          </a:p>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LINE UP</a:t>
            </a:r>
          </a:p>
        </p:txBody>
      </p:sp>
      <p:pic>
        <p:nvPicPr>
          <p:cNvPr id="49" name="Picture 2" descr="http://www.google.com/url?source=imglanding&amp;ct=img&amp;q=http://www.thunder1031.com/Images/Crew/tnt.jpg&amp;sa=X&amp;ei=sLe2T__xBIqw2wWx5cXICQ&amp;ved=0CAkQ8wc&amp;usg=AFQjCNGi7GOjecuWJ_-83g2k0Ah6RuyEZw"/>
          <p:cNvPicPr>
            <a:picLocks noChangeAspect="1" noChangeArrowheads="1"/>
          </p:cNvPicPr>
          <p:nvPr/>
        </p:nvPicPr>
        <p:blipFill>
          <a:blip r:embed="rId7" cstate="print"/>
          <a:srcRect/>
          <a:stretch>
            <a:fillRect/>
          </a:stretch>
        </p:blipFill>
        <p:spPr bwMode="auto">
          <a:xfrm>
            <a:off x="1600200" y="1524000"/>
            <a:ext cx="1757082"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5" name="TextBox 54"/>
          <p:cNvSpPr txBox="1"/>
          <p:nvPr/>
        </p:nvSpPr>
        <p:spPr>
          <a:xfrm>
            <a:off x="3429000" y="1447800"/>
            <a:ext cx="3124200" cy="553998"/>
          </a:xfrm>
          <a:prstGeom prst="rect">
            <a:avLst/>
          </a:prstGeom>
          <a:noFill/>
        </p:spPr>
        <p:txBody>
          <a:bodyPr wrap="square" rtlCol="0">
            <a:spAutoFit/>
          </a:bodyPr>
          <a:lstStyle/>
          <a:p>
            <a:r>
              <a:rPr lang="en-US" b="1" u="sng" dirty="0"/>
              <a:t>The Todd N Tyler Radio Empire</a:t>
            </a:r>
          </a:p>
          <a:p>
            <a:r>
              <a:rPr lang="en-US" sz="1200" dirty="0"/>
              <a:t>Weekdays: 5:00 AM- 10:00 AM</a:t>
            </a:r>
          </a:p>
        </p:txBody>
      </p:sp>
      <p:sp>
        <p:nvSpPr>
          <p:cNvPr id="56" name="Rectangle 55"/>
          <p:cNvSpPr/>
          <p:nvPr/>
        </p:nvSpPr>
        <p:spPr>
          <a:xfrm>
            <a:off x="3429000" y="1981200"/>
            <a:ext cx="3429000" cy="1015663"/>
          </a:xfrm>
          <a:prstGeom prst="rect">
            <a:avLst/>
          </a:prstGeom>
        </p:spPr>
        <p:txBody>
          <a:bodyPr wrap="square" anchor="t">
            <a:spAutoFit/>
          </a:bodyPr>
          <a:lstStyle/>
          <a:p>
            <a:r>
              <a:rPr lang="en-US" sz="1200" dirty="0"/>
              <a:t>Wake up with Todd and Tyler every morning on T-95.  The Todd N Tyler Radio Empire developed in 1993 and is a nationally syndicated morning show based out of Omaha. Todd N Tyler have maintained their position as a top-rated morning talk show for</a:t>
            </a:r>
            <a:endParaRPr lang="en-US" sz="1200" dirty="0">
              <a:cs typeface="Calibri"/>
            </a:endParaRPr>
          </a:p>
        </p:txBody>
      </p:sp>
      <p:sp>
        <p:nvSpPr>
          <p:cNvPr id="57" name="TextBox 56"/>
          <p:cNvSpPr txBox="1"/>
          <p:nvPr/>
        </p:nvSpPr>
        <p:spPr>
          <a:xfrm>
            <a:off x="1600200" y="2923309"/>
            <a:ext cx="5105400" cy="461665"/>
          </a:xfrm>
          <a:prstGeom prst="rect">
            <a:avLst/>
          </a:prstGeom>
          <a:noFill/>
        </p:spPr>
        <p:txBody>
          <a:bodyPr wrap="square" rtlCol="0" anchor="t">
            <a:spAutoFit/>
          </a:bodyPr>
          <a:lstStyle/>
          <a:p>
            <a:r>
              <a:rPr lang="en-US" sz="1200" dirty="0">
                <a:latin typeface="Calibri"/>
                <a:cs typeface="Calibri"/>
              </a:rPr>
              <a:t> men ages 25-54 years since 1996. </a:t>
            </a:r>
            <a:r>
              <a:rPr lang="en-US" sz="1200" dirty="0"/>
              <a:t> Laugh hysterically with Todd and Tyler every morning on T-95.</a:t>
            </a:r>
          </a:p>
        </p:txBody>
      </p:sp>
      <p:pic>
        <p:nvPicPr>
          <p:cNvPr id="61" name="Picture 2" descr="http://sphotos.xx.fbcdn.net/hphotos-ash3/530067_387567254619149_164199386955938_1115791_984361627_n.jpg"/>
          <p:cNvPicPr>
            <a:picLocks noChangeAspect="1" noChangeArrowheads="1"/>
          </p:cNvPicPr>
          <p:nvPr/>
        </p:nvPicPr>
        <p:blipFill>
          <a:blip r:embed="rId8" cstate="print"/>
          <a:srcRect l="45070" t="18085" b="35106"/>
          <a:stretch>
            <a:fillRect/>
          </a:stretch>
        </p:blipFill>
        <p:spPr bwMode="auto">
          <a:xfrm>
            <a:off x="1676400" y="6719454"/>
            <a:ext cx="1600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2" name="TextBox 61"/>
          <p:cNvSpPr txBox="1"/>
          <p:nvPr/>
        </p:nvSpPr>
        <p:spPr>
          <a:xfrm>
            <a:off x="3276600" y="6643254"/>
            <a:ext cx="3429000" cy="738664"/>
          </a:xfrm>
          <a:prstGeom prst="rect">
            <a:avLst/>
          </a:prstGeom>
          <a:noFill/>
        </p:spPr>
        <p:txBody>
          <a:bodyPr wrap="square" rtlCol="0">
            <a:spAutoFit/>
          </a:bodyPr>
          <a:lstStyle/>
          <a:p>
            <a:r>
              <a:rPr lang="en-US" b="1" u="sng" dirty="0"/>
              <a:t>Rick Thomas</a:t>
            </a:r>
          </a:p>
          <a:p>
            <a:r>
              <a:rPr lang="en-US" sz="1200" dirty="0"/>
              <a:t>Weekdays: 3:00 PM- 7:00 PM </a:t>
            </a:r>
            <a:r>
              <a:rPr lang="en-US" sz="1200" dirty="0">
                <a:latin typeface="Times New Roman"/>
                <a:cs typeface="Times New Roman"/>
              </a:rPr>
              <a:t>│ Saturday: 3:00 PM- 7:00 PM</a:t>
            </a:r>
            <a:endParaRPr lang="en-US" sz="1200" dirty="0"/>
          </a:p>
        </p:txBody>
      </p:sp>
      <p:sp>
        <p:nvSpPr>
          <p:cNvPr id="63" name="Rectangle 62"/>
          <p:cNvSpPr/>
          <p:nvPr/>
        </p:nvSpPr>
        <p:spPr>
          <a:xfrm>
            <a:off x="3352800" y="7329054"/>
            <a:ext cx="3505200" cy="1015663"/>
          </a:xfrm>
          <a:prstGeom prst="rect">
            <a:avLst/>
          </a:prstGeom>
        </p:spPr>
        <p:txBody>
          <a:bodyPr wrap="square" anchor="t">
            <a:spAutoFit/>
          </a:bodyPr>
          <a:lstStyle/>
          <a:p>
            <a:r>
              <a:rPr lang="en-US" sz="1200" dirty="0"/>
              <a:t>Music Director and Afternoon Host, Rick spends time looking for ways to create  more fun and interaction on his afternoon show. He enjoys talking about the issues that both entertain and influence the listeners. Catch Rick Mon-Fri 3pm-7pm.</a:t>
            </a:r>
            <a:endParaRPr lang="en-US" sz="1200" dirty="0">
              <a:cs typeface="Calibri"/>
            </a:endParaRPr>
          </a:p>
        </p:txBody>
      </p:sp>
      <p:pic>
        <p:nvPicPr>
          <p:cNvPr id="30" name="Picture 29" descr="t95.jpg"/>
          <p:cNvPicPr>
            <a:picLocks noChangeAspect="1"/>
          </p:cNvPicPr>
          <p:nvPr/>
        </p:nvPicPr>
        <p:blipFill>
          <a:blip r:embed="rId9" cstate="print"/>
          <a:stretch>
            <a:fillRect/>
          </a:stretch>
        </p:blipFill>
        <p:spPr>
          <a:xfrm>
            <a:off x="152400" y="381000"/>
            <a:ext cx="1521699" cy="975344"/>
          </a:xfrm>
          <a:prstGeom prst="rect">
            <a:avLst/>
          </a:prstGeom>
        </p:spPr>
      </p:pic>
      <p:pic>
        <p:nvPicPr>
          <p:cNvPr id="2" name="Picture 2" descr="A person wearing glasses&#10;&#10;Description generated with high confidence">
            <a:extLst>
              <a:ext uri="{FF2B5EF4-FFF2-40B4-BE49-F238E27FC236}">
                <a16:creationId xmlns:a16="http://schemas.microsoft.com/office/drawing/2014/main" id="{5B658D29-0FB4-4FA7-A194-F3C877925453}"/>
              </a:ext>
            </a:extLst>
          </p:cNvPr>
          <p:cNvPicPr>
            <a:picLocks noChangeAspect="1"/>
          </p:cNvPicPr>
          <p:nvPr/>
        </p:nvPicPr>
        <p:blipFill>
          <a:blip r:embed="rId10"/>
          <a:stretch>
            <a:fillRect/>
          </a:stretch>
        </p:blipFill>
        <p:spPr>
          <a:xfrm>
            <a:off x="1603230" y="3655868"/>
            <a:ext cx="1552575" cy="2019300"/>
          </a:xfrm>
          <a:prstGeom prst="rect">
            <a:avLst/>
          </a:prstGeom>
        </p:spPr>
      </p:pic>
      <p:sp>
        <p:nvSpPr>
          <p:cNvPr id="4" name="TextBox 3">
            <a:extLst>
              <a:ext uri="{FF2B5EF4-FFF2-40B4-BE49-F238E27FC236}">
                <a16:creationId xmlns:a16="http://schemas.microsoft.com/office/drawing/2014/main" id="{786345EC-DEE5-4C3C-A387-EB45BB235461}"/>
              </a:ext>
            </a:extLst>
          </p:cNvPr>
          <p:cNvSpPr txBox="1"/>
          <p:nvPr/>
        </p:nvSpPr>
        <p:spPr>
          <a:xfrm>
            <a:off x="3200400" y="3657600"/>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ea typeface="+mn-lt"/>
                <a:cs typeface="+mn-lt"/>
              </a:rPr>
              <a:t>Meatball</a:t>
            </a:r>
            <a:endParaRPr lang="en-US" dirty="0">
              <a:ea typeface="+mn-lt"/>
              <a:cs typeface="+mn-lt"/>
            </a:endParaRPr>
          </a:p>
          <a:p>
            <a:r>
              <a:rPr lang="en-US" sz="1200" dirty="0">
                <a:ea typeface="+mn-lt"/>
                <a:cs typeface="+mn-lt"/>
              </a:rPr>
              <a:t>Weekdays: 3:00 PM- 7:00 PM</a:t>
            </a:r>
            <a:endParaRPr lang="en-US" sz="1200">
              <a:cs typeface="Calibri"/>
            </a:endParaRPr>
          </a:p>
          <a:p>
            <a:endParaRPr lang="en-US" sz="1200" dirty="0">
              <a:latin typeface="Andalus"/>
              <a:cs typeface="Andalus"/>
            </a:endParaRPr>
          </a:p>
          <a:p>
            <a:endParaRPr lang="en-US"/>
          </a:p>
        </p:txBody>
      </p:sp>
      <p:sp>
        <p:nvSpPr>
          <p:cNvPr id="5" name="TextBox 4">
            <a:extLst>
              <a:ext uri="{FF2B5EF4-FFF2-40B4-BE49-F238E27FC236}">
                <a16:creationId xmlns:a16="http://schemas.microsoft.com/office/drawing/2014/main" id="{DFFC0E57-E47C-441D-9849-B0B705F105E1}"/>
              </a:ext>
            </a:extLst>
          </p:cNvPr>
          <p:cNvSpPr txBox="1"/>
          <p:nvPr/>
        </p:nvSpPr>
        <p:spPr>
          <a:xfrm>
            <a:off x="3190009" y="4156364"/>
            <a:ext cx="366799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The name is Meatball! (It’s what came up in one of those “what celebrity do you most look like” survey”.) </a:t>
            </a:r>
            <a:endParaRPr lang="en-US" sz="1200" dirty="0">
              <a:cs typeface="Calibri"/>
            </a:endParaRPr>
          </a:p>
          <a:p>
            <a:r>
              <a:rPr lang="en-US" sz="1200" dirty="0"/>
              <a:t>I’m easily distracted by bright lights, loud sounds and crowds of people, so it’s no surprise if there’s a live show in town…I’m there. About once a week, I scan through Netflix for something new, but ultimately land on the same three shows: Walking Dead. The Office, </a:t>
            </a:r>
            <a:r>
              <a:rPr lang="en-US" sz="1200"/>
              <a:t>and Sons of Anarchy. I listened to T95 growing up </a:t>
            </a:r>
            <a:r>
              <a:rPr lang="en-US" sz="1200" dirty="0"/>
              <a:t>around Wichita, and it’s where I learned to love Rock radio. It only seems fitting that I return and give back to the station that inspired me to pursue this career. </a:t>
            </a:r>
            <a:endParaRPr lang="en-US" sz="1200" dirty="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5410200"/>
            <a:ext cx="1447800" cy="1828800"/>
          </a:xfrm>
          <a:prstGeom prst="rect">
            <a:avLst/>
          </a:prstGeom>
          <a:noFill/>
        </p:spPr>
      </p:pic>
      <p:sp>
        <p:nvSpPr>
          <p:cNvPr id="10" name="TextBox 9"/>
          <p:cNvSpPr txBox="1"/>
          <p:nvPr/>
        </p:nvSpPr>
        <p:spPr>
          <a:xfrm>
            <a:off x="152400" y="0"/>
            <a:ext cx="6705600" cy="369332"/>
          </a:xfrm>
          <a:prstGeom prst="rect">
            <a:avLst/>
          </a:prstGeom>
          <a:noFill/>
        </p:spPr>
        <p:txBody>
          <a:bodyPr wrap="square" rtlCol="0">
            <a:spAutoFit/>
          </a:bodyPr>
          <a:lstStyle/>
          <a:p>
            <a:endParaRPr lang="en-US" dirty="0"/>
          </a:p>
        </p:txBody>
      </p:sp>
      <p:sp>
        <p:nvSpPr>
          <p:cNvPr id="19" name="TextBox 18"/>
          <p:cNvSpPr txBox="1"/>
          <p:nvPr/>
        </p:nvSpPr>
        <p:spPr>
          <a:xfrm>
            <a:off x="3048000" y="8610600"/>
            <a:ext cx="2667000" cy="369332"/>
          </a:xfrm>
          <a:prstGeom prst="rect">
            <a:avLst/>
          </a:prstGeom>
          <a:noFill/>
        </p:spPr>
        <p:txBody>
          <a:bodyPr wrap="square" rtlCol="0">
            <a:spAutoFit/>
          </a:bodyPr>
          <a:lstStyle/>
          <a:p>
            <a:pPr algn="ctr"/>
            <a:r>
              <a:rPr lang="en-US" dirty="0">
                <a:latin typeface="Albertus Extra Bold" pitchFamily="34" charset="0"/>
              </a:rPr>
              <a:t>t95.com</a:t>
            </a:r>
          </a:p>
        </p:txBody>
      </p:sp>
      <p:pic>
        <p:nvPicPr>
          <p:cNvPr id="20" name="Picture 2" descr="http://countryontheriver.com/images/oldimages/background%20country%20on%20the%20river.jpg"/>
          <p:cNvPicPr>
            <a:picLocks noChangeAspect="1" noChangeArrowheads="1"/>
          </p:cNvPicPr>
          <p:nvPr/>
        </p:nvPicPr>
        <p:blipFill>
          <a:blip r:embed="rId3" cstate="print"/>
          <a:stretch>
            <a:fillRect/>
          </a:stretch>
        </p:blipFill>
        <p:spPr bwMode="auto">
          <a:xfrm>
            <a:off x="0" y="1"/>
            <a:ext cx="1447800" cy="1752600"/>
          </a:xfrm>
          <a:prstGeom prst="rect">
            <a:avLst/>
          </a:prstGeom>
          <a:noFill/>
        </p:spPr>
      </p:pic>
      <p:pic>
        <p:nvPicPr>
          <p:cNvPr id="21"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1752600"/>
            <a:ext cx="1447800" cy="1828800"/>
          </a:xfrm>
          <a:prstGeom prst="rect">
            <a:avLst/>
          </a:prstGeom>
          <a:noFill/>
        </p:spPr>
      </p:pic>
      <p:pic>
        <p:nvPicPr>
          <p:cNvPr id="22"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3581400"/>
            <a:ext cx="1447800" cy="1905000"/>
          </a:xfrm>
          <a:prstGeom prst="rect">
            <a:avLst/>
          </a:prstGeom>
          <a:noFill/>
        </p:spPr>
      </p:pic>
      <p:pic>
        <p:nvPicPr>
          <p:cNvPr id="24"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7239000"/>
            <a:ext cx="1447800" cy="1905000"/>
          </a:xfrm>
          <a:prstGeom prst="rect">
            <a:avLst/>
          </a:prstGeom>
          <a:noFill/>
        </p:spPr>
      </p:pic>
      <p:pic>
        <p:nvPicPr>
          <p:cNvPr id="25"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1447800" y="0"/>
            <a:ext cx="1447800" cy="1295400"/>
          </a:xfrm>
          <a:prstGeom prst="rect">
            <a:avLst/>
          </a:prstGeom>
          <a:noFill/>
        </p:spPr>
      </p:pic>
      <p:pic>
        <p:nvPicPr>
          <p:cNvPr id="26"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2895600" y="0"/>
            <a:ext cx="1447800" cy="1295400"/>
          </a:xfrm>
          <a:prstGeom prst="rect">
            <a:avLst/>
          </a:prstGeom>
          <a:noFill/>
        </p:spPr>
      </p:pic>
      <p:pic>
        <p:nvPicPr>
          <p:cNvPr id="27"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4267200" y="0"/>
            <a:ext cx="1447800" cy="1295400"/>
          </a:xfrm>
          <a:prstGeom prst="rect">
            <a:avLst/>
          </a:prstGeom>
          <a:noFill/>
        </p:spPr>
      </p:pic>
      <p:pic>
        <p:nvPicPr>
          <p:cNvPr id="28" name="Picture 2" descr="http://countryontheriver.com/images/oldimages/background%20country%20on%20the%20river.jpg"/>
          <p:cNvPicPr>
            <a:picLocks noChangeAspect="1" noChangeArrowheads="1"/>
          </p:cNvPicPr>
          <p:nvPr/>
        </p:nvPicPr>
        <p:blipFill>
          <a:blip r:embed="rId6" cstate="print"/>
          <a:stretch>
            <a:fillRect/>
          </a:stretch>
        </p:blipFill>
        <p:spPr bwMode="auto">
          <a:xfrm>
            <a:off x="5562600" y="0"/>
            <a:ext cx="1295400" cy="1295400"/>
          </a:xfrm>
          <a:prstGeom prst="rect">
            <a:avLst/>
          </a:prstGeom>
          <a:noFill/>
        </p:spPr>
      </p:pic>
      <p:cxnSp>
        <p:nvCxnSpPr>
          <p:cNvPr id="33" name="Straight Connector 32"/>
          <p:cNvCxnSpPr/>
          <p:nvPr/>
        </p:nvCxnSpPr>
        <p:spPr>
          <a:xfrm>
            <a:off x="1447800" y="1295400"/>
            <a:ext cx="5410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1295400"/>
            <a:ext cx="0" cy="784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81200" y="152400"/>
            <a:ext cx="4419600" cy="1107996"/>
          </a:xfrm>
          <a:prstGeom prst="rect">
            <a:avLst/>
          </a:prstGeom>
          <a:noFill/>
        </p:spPr>
        <p:txBody>
          <a:bodyPr wrap="square" rtlCol="0">
            <a:spAutoFit/>
          </a:bodyPr>
          <a:lstStyle/>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PERSONALITY</a:t>
            </a:r>
          </a:p>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LINE UP</a:t>
            </a:r>
          </a:p>
        </p:txBody>
      </p:sp>
      <p:pic>
        <p:nvPicPr>
          <p:cNvPr id="30" name="Picture 4" descr="Bickham 7-Midnight"/>
          <p:cNvPicPr>
            <a:picLocks noChangeAspect="1" noChangeArrowheads="1"/>
          </p:cNvPicPr>
          <p:nvPr/>
        </p:nvPicPr>
        <p:blipFill>
          <a:blip r:embed="rId7" cstate="print"/>
          <a:srcRect/>
          <a:stretch>
            <a:fillRect/>
          </a:stretch>
        </p:blipFill>
        <p:spPr bwMode="auto">
          <a:xfrm>
            <a:off x="1600200" y="1600200"/>
            <a:ext cx="16002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TextBox 30"/>
          <p:cNvSpPr txBox="1"/>
          <p:nvPr/>
        </p:nvSpPr>
        <p:spPr>
          <a:xfrm>
            <a:off x="3352800" y="1447800"/>
            <a:ext cx="3505200" cy="738664"/>
          </a:xfrm>
          <a:prstGeom prst="rect">
            <a:avLst/>
          </a:prstGeom>
          <a:noFill/>
        </p:spPr>
        <p:txBody>
          <a:bodyPr wrap="square" rtlCol="0">
            <a:spAutoFit/>
          </a:bodyPr>
          <a:lstStyle/>
          <a:p>
            <a:r>
              <a:rPr lang="en-US" b="1" u="sng" dirty="0"/>
              <a:t>Bickham</a:t>
            </a:r>
          </a:p>
          <a:p>
            <a:r>
              <a:rPr lang="en-US" sz="1200" dirty="0"/>
              <a:t>Weekdays: 7:00 PM- 12:00 AM </a:t>
            </a:r>
            <a:r>
              <a:rPr lang="en-US" sz="1200" dirty="0">
                <a:latin typeface="Times New Roman"/>
                <a:cs typeface="Times New Roman"/>
              </a:rPr>
              <a:t>│ Saturday: 7:00 PM- 12:00 AM</a:t>
            </a:r>
            <a:endParaRPr lang="en-US" sz="1200" dirty="0"/>
          </a:p>
        </p:txBody>
      </p:sp>
      <p:sp>
        <p:nvSpPr>
          <p:cNvPr id="32" name="Rectangle 31"/>
          <p:cNvSpPr/>
          <p:nvPr/>
        </p:nvSpPr>
        <p:spPr>
          <a:xfrm>
            <a:off x="3352800" y="2057400"/>
            <a:ext cx="3505200" cy="1492716"/>
          </a:xfrm>
          <a:prstGeom prst="rect">
            <a:avLst/>
          </a:prstGeom>
        </p:spPr>
        <p:txBody>
          <a:bodyPr wrap="square">
            <a:spAutoFit/>
          </a:bodyPr>
          <a:lstStyle/>
          <a:p>
            <a:r>
              <a:rPr lang="en-US" sz="1300" dirty="0"/>
              <a:t>Originally from Chicago, Bickham started his radio career while at the University of Illinois in Champaign, Illinois. After various moves he came to Wichita to work for Journal Broadcast Group. In his spare time he enjoys cheering on the Fighting Illini, the Chicago White Sox, Chicago Bears and the Kansas City Chiefs.</a:t>
            </a:r>
          </a:p>
        </p:txBody>
      </p:sp>
      <p:pic>
        <p:nvPicPr>
          <p:cNvPr id="36" name="Picture 12" descr="http://www.google.com/url?source=imglanding&amp;ct=img&amp;q=http://houseofhaironline.com/Images/DeeHome.gif&amp;sa=X&amp;ei=Qrq2T9y8OoWP6gH_mP3QCg&amp;ved=0CAkQ8wc&amp;usg=AFQjCNE4SmTazlHR9_lnDtElAKLQvkf8Nw"/>
          <p:cNvPicPr>
            <a:picLocks noChangeAspect="1" noChangeArrowheads="1"/>
          </p:cNvPicPr>
          <p:nvPr/>
        </p:nvPicPr>
        <p:blipFill>
          <a:blip r:embed="rId8" cstate="print"/>
          <a:srcRect/>
          <a:stretch>
            <a:fillRect/>
          </a:stretch>
        </p:blipFill>
        <p:spPr bwMode="auto">
          <a:xfrm>
            <a:off x="1600200" y="3810000"/>
            <a:ext cx="1485900" cy="1922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 name="TextBox 36"/>
          <p:cNvSpPr txBox="1"/>
          <p:nvPr/>
        </p:nvSpPr>
        <p:spPr>
          <a:xfrm>
            <a:off x="3200400" y="3657600"/>
            <a:ext cx="3429000" cy="553998"/>
          </a:xfrm>
          <a:prstGeom prst="rect">
            <a:avLst/>
          </a:prstGeom>
          <a:noFill/>
        </p:spPr>
        <p:txBody>
          <a:bodyPr wrap="square" rtlCol="0">
            <a:spAutoFit/>
          </a:bodyPr>
          <a:lstStyle/>
          <a:p>
            <a:r>
              <a:rPr lang="en-US" b="1" u="sng" dirty="0"/>
              <a:t>House of Hair with Dee Snider</a:t>
            </a:r>
          </a:p>
          <a:p>
            <a:r>
              <a:rPr lang="en-US" sz="1200" dirty="0"/>
              <a:t>Sunday: 12:00 PM- 2:00 PM</a:t>
            </a:r>
          </a:p>
        </p:txBody>
      </p:sp>
      <p:sp>
        <p:nvSpPr>
          <p:cNvPr id="38" name="Rectangle 37"/>
          <p:cNvSpPr/>
          <p:nvPr/>
        </p:nvSpPr>
        <p:spPr>
          <a:xfrm>
            <a:off x="3200400" y="4114800"/>
            <a:ext cx="3657600" cy="2092881"/>
          </a:xfrm>
          <a:prstGeom prst="rect">
            <a:avLst/>
          </a:prstGeom>
        </p:spPr>
        <p:txBody>
          <a:bodyPr wrap="square">
            <a:spAutoFit/>
          </a:bodyPr>
          <a:lstStyle/>
          <a:p>
            <a:r>
              <a:rPr lang="en-US" sz="1300" dirty="0"/>
              <a:t>Best known as the lead singer of the acclaimed rock band, Twisted Sister, Dee Snider is a radio personality, television host, author, screenplay writer, actor, a doting husband of 27 years, and the father of four children. Dee has been hosting his nationally syndicated “House of Hair” for over 15 years. His weekly show can be heard in over 200 markets across the country. House of Hair with Dee Snider is heard from 12pm- 2pm every Sunday on T-95.</a:t>
            </a:r>
          </a:p>
        </p:txBody>
      </p:sp>
      <p:pic>
        <p:nvPicPr>
          <p:cNvPr id="39" name="Picture 6" descr="Junior"/>
          <p:cNvPicPr>
            <a:picLocks noChangeAspect="1" noChangeArrowheads="1"/>
          </p:cNvPicPr>
          <p:nvPr/>
        </p:nvPicPr>
        <p:blipFill>
          <a:blip r:embed="rId9" cstate="print"/>
          <a:stretch>
            <a:fillRect/>
          </a:stretch>
        </p:blipFill>
        <p:spPr bwMode="auto">
          <a:xfrm>
            <a:off x="1676400" y="6324600"/>
            <a:ext cx="1371600" cy="1827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TextBox 39"/>
          <p:cNvSpPr txBox="1"/>
          <p:nvPr/>
        </p:nvSpPr>
        <p:spPr>
          <a:xfrm>
            <a:off x="3124200" y="6248400"/>
            <a:ext cx="2209800" cy="553998"/>
          </a:xfrm>
          <a:prstGeom prst="rect">
            <a:avLst/>
          </a:prstGeom>
          <a:noFill/>
        </p:spPr>
        <p:txBody>
          <a:bodyPr wrap="square" rtlCol="0">
            <a:spAutoFit/>
          </a:bodyPr>
          <a:lstStyle/>
          <a:p>
            <a:r>
              <a:rPr lang="en-US" b="1" u="sng" dirty="0"/>
              <a:t>Junior</a:t>
            </a:r>
          </a:p>
          <a:p>
            <a:r>
              <a:rPr lang="en-US" sz="1200" dirty="0"/>
              <a:t>Weekends</a:t>
            </a:r>
          </a:p>
        </p:txBody>
      </p:sp>
      <p:sp>
        <p:nvSpPr>
          <p:cNvPr id="41" name="TextBox 40"/>
          <p:cNvSpPr txBox="1"/>
          <p:nvPr/>
        </p:nvSpPr>
        <p:spPr>
          <a:xfrm>
            <a:off x="3124200" y="6705600"/>
            <a:ext cx="3733800" cy="1692771"/>
          </a:xfrm>
          <a:prstGeom prst="rect">
            <a:avLst/>
          </a:prstGeom>
          <a:noFill/>
        </p:spPr>
        <p:txBody>
          <a:bodyPr wrap="square" rtlCol="0">
            <a:spAutoFit/>
          </a:bodyPr>
          <a:lstStyle/>
          <a:p>
            <a:r>
              <a:rPr lang="en-US" sz="1300" dirty="0"/>
              <a:t>Junior is a Kansas native born and raised right here in Wichita so he knows this city like the back of his hand! He’s an avid gym buff that can lift a small house and carry a small car on his back. He has been with T-95 since 2008.  You can usually find him out and about either at the gym, old town, or at local sporting events so feel free to introduce yourself! He always looks forward to meeting new people.</a:t>
            </a:r>
          </a:p>
        </p:txBody>
      </p:sp>
      <p:pic>
        <p:nvPicPr>
          <p:cNvPr id="34" name="Picture 33" descr="t95.jpg"/>
          <p:cNvPicPr>
            <a:picLocks noChangeAspect="1"/>
          </p:cNvPicPr>
          <p:nvPr/>
        </p:nvPicPr>
        <p:blipFill>
          <a:blip r:embed="rId10" cstate="print"/>
          <a:stretch>
            <a:fillRect/>
          </a:stretch>
        </p:blipFill>
        <p:spPr>
          <a:xfrm>
            <a:off x="152400" y="381000"/>
            <a:ext cx="1521699" cy="9753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5410200"/>
            <a:ext cx="1447800" cy="1828800"/>
          </a:xfrm>
          <a:prstGeom prst="rect">
            <a:avLst/>
          </a:prstGeom>
          <a:noFill/>
        </p:spPr>
      </p:pic>
      <p:sp>
        <p:nvSpPr>
          <p:cNvPr id="10" name="TextBox 9"/>
          <p:cNvSpPr txBox="1"/>
          <p:nvPr/>
        </p:nvSpPr>
        <p:spPr>
          <a:xfrm>
            <a:off x="152400" y="0"/>
            <a:ext cx="6705600" cy="369332"/>
          </a:xfrm>
          <a:prstGeom prst="rect">
            <a:avLst/>
          </a:prstGeom>
          <a:noFill/>
        </p:spPr>
        <p:txBody>
          <a:bodyPr wrap="square" rtlCol="0">
            <a:spAutoFit/>
          </a:bodyPr>
          <a:lstStyle/>
          <a:p>
            <a:endParaRPr lang="en-US" dirty="0"/>
          </a:p>
        </p:txBody>
      </p:sp>
      <p:sp>
        <p:nvSpPr>
          <p:cNvPr id="19" name="TextBox 18"/>
          <p:cNvSpPr txBox="1"/>
          <p:nvPr/>
        </p:nvSpPr>
        <p:spPr>
          <a:xfrm>
            <a:off x="3048000" y="8610600"/>
            <a:ext cx="2667000" cy="369332"/>
          </a:xfrm>
          <a:prstGeom prst="rect">
            <a:avLst/>
          </a:prstGeom>
          <a:noFill/>
        </p:spPr>
        <p:txBody>
          <a:bodyPr wrap="square" rtlCol="0">
            <a:spAutoFit/>
          </a:bodyPr>
          <a:lstStyle/>
          <a:p>
            <a:pPr algn="ctr"/>
            <a:r>
              <a:rPr lang="en-US" dirty="0">
                <a:latin typeface="Albertus Extra Bold" pitchFamily="34" charset="0"/>
              </a:rPr>
              <a:t>t95.com</a:t>
            </a:r>
          </a:p>
        </p:txBody>
      </p:sp>
      <p:pic>
        <p:nvPicPr>
          <p:cNvPr id="20" name="Picture 2" descr="http://countryontheriver.com/images/oldimages/background%20country%20on%20the%20river.jpg"/>
          <p:cNvPicPr>
            <a:picLocks noChangeAspect="1" noChangeArrowheads="1"/>
          </p:cNvPicPr>
          <p:nvPr/>
        </p:nvPicPr>
        <p:blipFill>
          <a:blip r:embed="rId3" cstate="print"/>
          <a:stretch>
            <a:fillRect/>
          </a:stretch>
        </p:blipFill>
        <p:spPr bwMode="auto">
          <a:xfrm>
            <a:off x="0" y="1"/>
            <a:ext cx="1447800" cy="1752600"/>
          </a:xfrm>
          <a:prstGeom prst="rect">
            <a:avLst/>
          </a:prstGeom>
          <a:noFill/>
        </p:spPr>
      </p:pic>
      <p:pic>
        <p:nvPicPr>
          <p:cNvPr id="21"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1752600"/>
            <a:ext cx="1447800" cy="1828800"/>
          </a:xfrm>
          <a:prstGeom prst="rect">
            <a:avLst/>
          </a:prstGeom>
          <a:noFill/>
        </p:spPr>
      </p:pic>
      <p:pic>
        <p:nvPicPr>
          <p:cNvPr id="22"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3581400"/>
            <a:ext cx="1447800" cy="1905000"/>
          </a:xfrm>
          <a:prstGeom prst="rect">
            <a:avLst/>
          </a:prstGeom>
          <a:noFill/>
        </p:spPr>
      </p:pic>
      <p:pic>
        <p:nvPicPr>
          <p:cNvPr id="24"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7239000"/>
            <a:ext cx="1447800" cy="1905000"/>
          </a:xfrm>
          <a:prstGeom prst="rect">
            <a:avLst/>
          </a:prstGeom>
          <a:noFill/>
        </p:spPr>
      </p:pic>
      <p:pic>
        <p:nvPicPr>
          <p:cNvPr id="25"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1447800" y="0"/>
            <a:ext cx="1447800" cy="1295400"/>
          </a:xfrm>
          <a:prstGeom prst="rect">
            <a:avLst/>
          </a:prstGeom>
          <a:noFill/>
        </p:spPr>
      </p:pic>
      <p:pic>
        <p:nvPicPr>
          <p:cNvPr id="26"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2895600" y="0"/>
            <a:ext cx="1447800" cy="1295400"/>
          </a:xfrm>
          <a:prstGeom prst="rect">
            <a:avLst/>
          </a:prstGeom>
          <a:noFill/>
        </p:spPr>
      </p:pic>
      <p:pic>
        <p:nvPicPr>
          <p:cNvPr id="27"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4267200" y="0"/>
            <a:ext cx="1447800" cy="1295400"/>
          </a:xfrm>
          <a:prstGeom prst="rect">
            <a:avLst/>
          </a:prstGeom>
          <a:noFill/>
        </p:spPr>
      </p:pic>
      <p:pic>
        <p:nvPicPr>
          <p:cNvPr id="28" name="Picture 2" descr="http://countryontheriver.com/images/oldimages/background%20country%20on%20the%20river.jpg"/>
          <p:cNvPicPr>
            <a:picLocks noChangeAspect="1" noChangeArrowheads="1"/>
          </p:cNvPicPr>
          <p:nvPr/>
        </p:nvPicPr>
        <p:blipFill>
          <a:blip r:embed="rId6" cstate="print"/>
          <a:stretch>
            <a:fillRect/>
          </a:stretch>
        </p:blipFill>
        <p:spPr bwMode="auto">
          <a:xfrm>
            <a:off x="5562600" y="0"/>
            <a:ext cx="1295400" cy="1295400"/>
          </a:xfrm>
          <a:prstGeom prst="rect">
            <a:avLst/>
          </a:prstGeom>
          <a:noFill/>
        </p:spPr>
      </p:pic>
      <p:cxnSp>
        <p:nvCxnSpPr>
          <p:cNvPr id="33" name="Straight Connector 32"/>
          <p:cNvCxnSpPr/>
          <p:nvPr/>
        </p:nvCxnSpPr>
        <p:spPr>
          <a:xfrm>
            <a:off x="1447800" y="1295400"/>
            <a:ext cx="5410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1295400"/>
            <a:ext cx="0" cy="784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81200" y="152400"/>
            <a:ext cx="4419600" cy="1107996"/>
          </a:xfrm>
          <a:prstGeom prst="rect">
            <a:avLst/>
          </a:prstGeom>
          <a:noFill/>
        </p:spPr>
        <p:txBody>
          <a:bodyPr wrap="square" rtlCol="0">
            <a:spAutoFit/>
          </a:bodyPr>
          <a:lstStyle/>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PERSONALITY</a:t>
            </a:r>
          </a:p>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LINE UP</a:t>
            </a:r>
          </a:p>
        </p:txBody>
      </p:sp>
      <p:grpSp>
        <p:nvGrpSpPr>
          <p:cNvPr id="34" name="Group 33"/>
          <p:cNvGrpSpPr/>
          <p:nvPr/>
        </p:nvGrpSpPr>
        <p:grpSpPr>
          <a:xfrm>
            <a:off x="1828800" y="1524000"/>
            <a:ext cx="4800600" cy="1371600"/>
            <a:chOff x="1143000" y="4572000"/>
            <a:chExt cx="4800600" cy="1371600"/>
          </a:xfrm>
        </p:grpSpPr>
        <p:sp>
          <p:nvSpPr>
            <p:cNvPr id="42" name="Rectangle 41"/>
            <p:cNvSpPr/>
            <p:nvPr/>
          </p:nvSpPr>
          <p:spPr>
            <a:xfrm>
              <a:off x="1143000" y="4572000"/>
              <a:ext cx="4800600" cy="1371600"/>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p:cNvSpPr/>
            <p:nvPr/>
          </p:nvSpPr>
          <p:spPr>
            <a:xfrm>
              <a:off x="1295400" y="4724400"/>
              <a:ext cx="4495800" cy="1066800"/>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971800" y="4876800"/>
              <a:ext cx="2971800" cy="738664"/>
            </a:xfrm>
            <a:prstGeom prst="rect">
              <a:avLst/>
            </a:prstGeom>
            <a:noFill/>
          </p:spPr>
          <p:txBody>
            <a:bodyPr wrap="square" rtlCol="0">
              <a:spAutoFit/>
            </a:bodyPr>
            <a:lstStyle/>
            <a:p>
              <a:r>
                <a:rPr lang="en-US" sz="1400" dirty="0"/>
                <a:t>4:00 PM- 4 </a:t>
              </a:r>
              <a:r>
                <a:rPr lang="en-US" sz="1400" dirty="0" err="1"/>
                <a:t>O’Clock</a:t>
              </a:r>
              <a:r>
                <a:rPr lang="en-US" sz="1400" dirty="0"/>
                <a:t> Street Fight </a:t>
              </a:r>
            </a:p>
            <a:p>
              <a:r>
                <a:rPr lang="en-US" sz="1400" dirty="0"/>
                <a:t>8:00 PM- 80’s at 8 </a:t>
              </a:r>
            </a:p>
            <a:p>
              <a:r>
                <a:rPr lang="en-US" sz="1400" dirty="0"/>
                <a:t>10:00 PM- Mandatory Metallica</a:t>
              </a:r>
            </a:p>
          </p:txBody>
        </p:sp>
        <p:sp>
          <p:nvSpPr>
            <p:cNvPr id="45" name="Rectangle 44"/>
            <p:cNvSpPr/>
            <p:nvPr/>
          </p:nvSpPr>
          <p:spPr>
            <a:xfrm>
              <a:off x="1295400" y="5061466"/>
              <a:ext cx="1685013" cy="369332"/>
            </a:xfrm>
            <a:prstGeom prst="rect">
              <a:avLst/>
            </a:prstGeom>
          </p:spPr>
          <p:txBody>
            <a:bodyPr wrap="none">
              <a:spAutoFit/>
            </a:bodyPr>
            <a:lstStyle/>
            <a:p>
              <a:r>
                <a:rPr lang="en-US" b="1" u="sng" dirty="0"/>
                <a:t>Featured Daily</a:t>
              </a:r>
              <a:r>
                <a:rPr lang="en-US" dirty="0"/>
                <a:t>: </a:t>
              </a:r>
            </a:p>
          </p:txBody>
        </p:sp>
      </p:grpSp>
      <p:pic>
        <p:nvPicPr>
          <p:cNvPr id="49" name="Picture 2" descr="http://www.harddriveradio.com/wp-content/uploads/2012/01/brutushat1-200x300.jpg"/>
          <p:cNvPicPr>
            <a:picLocks noChangeAspect="1" noChangeArrowheads="1"/>
          </p:cNvPicPr>
          <p:nvPr/>
        </p:nvPicPr>
        <p:blipFill>
          <a:blip r:embed="rId7" cstate="print"/>
          <a:srcRect/>
          <a:stretch>
            <a:fillRect/>
          </a:stretch>
        </p:blipFill>
        <p:spPr bwMode="auto">
          <a:xfrm>
            <a:off x="1600200" y="3200400"/>
            <a:ext cx="1447800" cy="2017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 name="TextBox 49"/>
          <p:cNvSpPr txBox="1"/>
          <p:nvPr/>
        </p:nvSpPr>
        <p:spPr>
          <a:xfrm>
            <a:off x="3124200" y="3048000"/>
            <a:ext cx="3124200" cy="553998"/>
          </a:xfrm>
          <a:prstGeom prst="rect">
            <a:avLst/>
          </a:prstGeom>
          <a:noFill/>
        </p:spPr>
        <p:txBody>
          <a:bodyPr wrap="square" rtlCol="0">
            <a:spAutoFit/>
          </a:bodyPr>
          <a:lstStyle/>
          <a:p>
            <a:r>
              <a:rPr lang="en-US" b="1" u="sng" dirty="0"/>
              <a:t>HardDrive with Lou Brutus</a:t>
            </a:r>
          </a:p>
          <a:p>
            <a:r>
              <a:rPr lang="en-US" sz="1200" dirty="0"/>
              <a:t>Sunday: 10:00 PM- 12:00 AM</a:t>
            </a:r>
          </a:p>
        </p:txBody>
      </p:sp>
      <p:sp>
        <p:nvSpPr>
          <p:cNvPr id="51" name="Rectangle 50"/>
          <p:cNvSpPr/>
          <p:nvPr/>
        </p:nvSpPr>
        <p:spPr>
          <a:xfrm>
            <a:off x="3124200" y="3657600"/>
            <a:ext cx="3733800" cy="2877711"/>
          </a:xfrm>
          <a:prstGeom prst="rect">
            <a:avLst/>
          </a:prstGeom>
        </p:spPr>
        <p:txBody>
          <a:bodyPr wrap="square">
            <a:spAutoFit/>
          </a:bodyPr>
          <a:lstStyle/>
          <a:p>
            <a:r>
              <a:rPr lang="en-US" sz="1400" dirty="0"/>
              <a:t>Lou Brutus, award-winning host of the nationally syndicated radio programs </a:t>
            </a:r>
            <a:r>
              <a:rPr lang="en-US" sz="1400" i="1" dirty="0"/>
              <a:t>hardDrive, </a:t>
            </a:r>
            <a:r>
              <a:rPr lang="en-US" sz="1400" dirty="0"/>
              <a:t>which airs on Sunday from 10P- 12A . HardDrive has become a respected and influential extreme rock radio show and is in its 16th year on the air. Lou is heard in nearly 120 markets nationwide. He’s an accomplished photographer of both rock bands and of Major League Baseball. He’s the lead singer of two bands: Grumpy Old Punks and Dead Schembechlers, with whom he has recorded several albums and appeared on HBO and ESPN. </a:t>
            </a:r>
          </a:p>
          <a:p>
            <a:endParaRPr lang="en-US" sz="1300" dirty="0"/>
          </a:p>
        </p:txBody>
      </p:sp>
      <p:pic>
        <p:nvPicPr>
          <p:cNvPr id="31" name="Picture 30" descr="t95.jpg"/>
          <p:cNvPicPr>
            <a:picLocks noChangeAspect="1"/>
          </p:cNvPicPr>
          <p:nvPr/>
        </p:nvPicPr>
        <p:blipFill>
          <a:blip r:embed="rId8" cstate="print"/>
          <a:stretch>
            <a:fillRect/>
          </a:stretch>
        </p:blipFill>
        <p:spPr>
          <a:xfrm>
            <a:off x="152400" y="381000"/>
            <a:ext cx="1521699" cy="9753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5410200"/>
            <a:ext cx="1447800" cy="1828800"/>
          </a:xfrm>
          <a:prstGeom prst="rect">
            <a:avLst/>
          </a:prstGeom>
          <a:noFill/>
        </p:spPr>
      </p:pic>
      <p:sp>
        <p:nvSpPr>
          <p:cNvPr id="10" name="TextBox 9"/>
          <p:cNvSpPr txBox="1"/>
          <p:nvPr/>
        </p:nvSpPr>
        <p:spPr>
          <a:xfrm>
            <a:off x="152400" y="0"/>
            <a:ext cx="6705600" cy="369332"/>
          </a:xfrm>
          <a:prstGeom prst="rect">
            <a:avLst/>
          </a:prstGeom>
          <a:noFill/>
        </p:spPr>
        <p:txBody>
          <a:bodyPr wrap="square" rtlCol="0">
            <a:spAutoFit/>
          </a:bodyPr>
          <a:lstStyle/>
          <a:p>
            <a:endParaRPr lang="en-US" dirty="0"/>
          </a:p>
        </p:txBody>
      </p:sp>
      <p:sp>
        <p:nvSpPr>
          <p:cNvPr id="19" name="TextBox 18"/>
          <p:cNvSpPr txBox="1"/>
          <p:nvPr/>
        </p:nvSpPr>
        <p:spPr>
          <a:xfrm>
            <a:off x="3048000" y="8610600"/>
            <a:ext cx="2667000" cy="369332"/>
          </a:xfrm>
          <a:prstGeom prst="rect">
            <a:avLst/>
          </a:prstGeom>
          <a:noFill/>
        </p:spPr>
        <p:txBody>
          <a:bodyPr wrap="square" rtlCol="0">
            <a:spAutoFit/>
          </a:bodyPr>
          <a:lstStyle/>
          <a:p>
            <a:pPr algn="ctr"/>
            <a:r>
              <a:rPr lang="en-US" dirty="0">
                <a:latin typeface="Albertus Extra Bold" pitchFamily="34" charset="0"/>
              </a:rPr>
              <a:t>t95.com</a:t>
            </a:r>
          </a:p>
        </p:txBody>
      </p:sp>
      <p:pic>
        <p:nvPicPr>
          <p:cNvPr id="20" name="Picture 2" descr="http://countryontheriver.com/images/oldimages/background%20country%20on%20the%20river.jpg"/>
          <p:cNvPicPr>
            <a:picLocks noChangeAspect="1" noChangeArrowheads="1"/>
          </p:cNvPicPr>
          <p:nvPr/>
        </p:nvPicPr>
        <p:blipFill>
          <a:blip r:embed="rId3" cstate="print"/>
          <a:stretch>
            <a:fillRect/>
          </a:stretch>
        </p:blipFill>
        <p:spPr bwMode="auto">
          <a:xfrm>
            <a:off x="0" y="1"/>
            <a:ext cx="1447800" cy="1752600"/>
          </a:xfrm>
          <a:prstGeom prst="rect">
            <a:avLst/>
          </a:prstGeom>
          <a:noFill/>
        </p:spPr>
      </p:pic>
      <p:pic>
        <p:nvPicPr>
          <p:cNvPr id="21"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1752600"/>
            <a:ext cx="1447800" cy="1828800"/>
          </a:xfrm>
          <a:prstGeom prst="rect">
            <a:avLst/>
          </a:prstGeom>
          <a:noFill/>
        </p:spPr>
      </p:pic>
      <p:pic>
        <p:nvPicPr>
          <p:cNvPr id="22"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3581400"/>
            <a:ext cx="1447800" cy="1905000"/>
          </a:xfrm>
          <a:prstGeom prst="rect">
            <a:avLst/>
          </a:prstGeom>
          <a:noFill/>
        </p:spPr>
      </p:pic>
      <p:pic>
        <p:nvPicPr>
          <p:cNvPr id="24"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7239000"/>
            <a:ext cx="1447800" cy="1905000"/>
          </a:xfrm>
          <a:prstGeom prst="rect">
            <a:avLst/>
          </a:prstGeom>
          <a:noFill/>
        </p:spPr>
      </p:pic>
      <p:pic>
        <p:nvPicPr>
          <p:cNvPr id="25"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1447800" y="0"/>
            <a:ext cx="1447800" cy="1295400"/>
          </a:xfrm>
          <a:prstGeom prst="rect">
            <a:avLst/>
          </a:prstGeom>
          <a:noFill/>
        </p:spPr>
      </p:pic>
      <p:pic>
        <p:nvPicPr>
          <p:cNvPr id="26"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2895600" y="0"/>
            <a:ext cx="1447800" cy="1295400"/>
          </a:xfrm>
          <a:prstGeom prst="rect">
            <a:avLst/>
          </a:prstGeom>
          <a:noFill/>
        </p:spPr>
      </p:pic>
      <p:pic>
        <p:nvPicPr>
          <p:cNvPr id="27"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4267200" y="0"/>
            <a:ext cx="1447800" cy="1295400"/>
          </a:xfrm>
          <a:prstGeom prst="rect">
            <a:avLst/>
          </a:prstGeom>
          <a:noFill/>
        </p:spPr>
      </p:pic>
      <p:pic>
        <p:nvPicPr>
          <p:cNvPr id="28" name="Picture 2" descr="http://countryontheriver.com/images/oldimages/background%20country%20on%20the%20river.jpg"/>
          <p:cNvPicPr>
            <a:picLocks noChangeAspect="1" noChangeArrowheads="1"/>
          </p:cNvPicPr>
          <p:nvPr/>
        </p:nvPicPr>
        <p:blipFill>
          <a:blip r:embed="rId6" cstate="print"/>
          <a:stretch>
            <a:fillRect/>
          </a:stretch>
        </p:blipFill>
        <p:spPr bwMode="auto">
          <a:xfrm>
            <a:off x="5562600" y="0"/>
            <a:ext cx="1295400" cy="1295400"/>
          </a:xfrm>
          <a:prstGeom prst="rect">
            <a:avLst/>
          </a:prstGeom>
          <a:noFill/>
        </p:spPr>
      </p:pic>
      <p:cxnSp>
        <p:nvCxnSpPr>
          <p:cNvPr id="33" name="Straight Connector 32"/>
          <p:cNvCxnSpPr/>
          <p:nvPr/>
        </p:nvCxnSpPr>
        <p:spPr>
          <a:xfrm>
            <a:off x="1447800" y="1295400"/>
            <a:ext cx="5410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1295400"/>
            <a:ext cx="0" cy="784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81200" y="381000"/>
            <a:ext cx="4419600" cy="600164"/>
          </a:xfrm>
          <a:prstGeom prst="rect">
            <a:avLst/>
          </a:prstGeom>
          <a:noFill/>
        </p:spPr>
        <p:txBody>
          <a:bodyPr wrap="square" rtlCol="0">
            <a:spAutoFit/>
          </a:bodyPr>
          <a:lstStyle/>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PLAY LIST</a:t>
            </a:r>
          </a:p>
        </p:txBody>
      </p:sp>
      <p:sp>
        <p:nvSpPr>
          <p:cNvPr id="30" name="TextBox 29"/>
          <p:cNvSpPr txBox="1"/>
          <p:nvPr/>
        </p:nvSpPr>
        <p:spPr>
          <a:xfrm>
            <a:off x="1524000" y="1447800"/>
            <a:ext cx="2819400" cy="923330"/>
          </a:xfrm>
          <a:prstGeom prst="rect">
            <a:avLst/>
          </a:prstGeom>
          <a:noFill/>
        </p:spPr>
        <p:txBody>
          <a:bodyPr wrap="square" rtlCol="0">
            <a:spAutoFit/>
          </a:bodyPr>
          <a:lstStyle/>
          <a:p>
            <a:r>
              <a:rPr lang="en-US" dirty="0">
                <a:latin typeface="Adobe Fan Heiti Std B" pitchFamily="34" charset="-128"/>
                <a:ea typeface="Adobe Fan Heiti Std B" pitchFamily="34" charset="-128"/>
              </a:rPr>
              <a:t>We play only the best Rock music with songs from artists like these:</a:t>
            </a:r>
          </a:p>
        </p:txBody>
      </p:sp>
      <p:sp>
        <p:nvSpPr>
          <p:cNvPr id="31" name="TextBox 30"/>
          <p:cNvSpPr txBox="1"/>
          <p:nvPr/>
        </p:nvSpPr>
        <p:spPr>
          <a:xfrm>
            <a:off x="1447800" y="2438400"/>
            <a:ext cx="2286000" cy="6186309"/>
          </a:xfrm>
          <a:prstGeom prst="rect">
            <a:avLst/>
          </a:prstGeom>
          <a:noFill/>
        </p:spPr>
        <p:txBody>
          <a:bodyPr wrap="square" rtlCol="0">
            <a:spAutoFit/>
          </a:bodyPr>
          <a:lstStyle/>
          <a:p>
            <a:pPr algn="ctr"/>
            <a:r>
              <a:rPr lang="en-US" dirty="0"/>
              <a:t>AC/DC</a:t>
            </a:r>
          </a:p>
          <a:p>
            <a:pPr algn="ctr"/>
            <a:r>
              <a:rPr lang="en-US" dirty="0"/>
              <a:t>Rush</a:t>
            </a:r>
          </a:p>
          <a:p>
            <a:pPr algn="ctr"/>
            <a:r>
              <a:rPr lang="en-US" dirty="0"/>
              <a:t>STP</a:t>
            </a:r>
          </a:p>
          <a:p>
            <a:pPr algn="ctr"/>
            <a:r>
              <a:rPr lang="en-US" dirty="0"/>
              <a:t>Godsmack</a:t>
            </a:r>
          </a:p>
          <a:p>
            <a:pPr algn="ctr"/>
            <a:r>
              <a:rPr lang="en-US" dirty="0"/>
              <a:t>Green Day</a:t>
            </a:r>
          </a:p>
          <a:p>
            <a:pPr algn="ctr"/>
            <a:r>
              <a:rPr lang="en-US" dirty="0"/>
              <a:t>Linkin Park</a:t>
            </a:r>
          </a:p>
          <a:p>
            <a:pPr algn="ctr"/>
            <a:r>
              <a:rPr lang="en-US" dirty="0"/>
              <a:t>Guns N’ Roses</a:t>
            </a:r>
          </a:p>
          <a:p>
            <a:pPr algn="ctr"/>
            <a:r>
              <a:rPr lang="en-US" dirty="0"/>
              <a:t>Aerosmith</a:t>
            </a:r>
          </a:p>
          <a:p>
            <a:pPr algn="ctr"/>
            <a:r>
              <a:rPr lang="en-US" dirty="0"/>
              <a:t>Van Halen</a:t>
            </a:r>
          </a:p>
          <a:p>
            <a:pPr algn="ctr"/>
            <a:r>
              <a:rPr lang="en-US" dirty="0"/>
              <a:t>Seether</a:t>
            </a:r>
          </a:p>
          <a:p>
            <a:pPr algn="ctr"/>
            <a:r>
              <a:rPr lang="en-US" dirty="0"/>
              <a:t>Three Days Grace</a:t>
            </a:r>
          </a:p>
          <a:p>
            <a:pPr algn="ctr"/>
            <a:r>
              <a:rPr lang="en-US" dirty="0"/>
              <a:t>Motley Crue</a:t>
            </a:r>
          </a:p>
          <a:p>
            <a:pPr algn="ctr"/>
            <a:r>
              <a:rPr lang="en-US" dirty="0"/>
              <a:t>Pink Floyd</a:t>
            </a:r>
          </a:p>
          <a:p>
            <a:pPr algn="ctr"/>
            <a:r>
              <a:rPr lang="en-US" dirty="0"/>
              <a:t>Soundgarden</a:t>
            </a:r>
          </a:p>
          <a:p>
            <a:pPr algn="ctr"/>
            <a:r>
              <a:rPr lang="en-US" dirty="0"/>
              <a:t>Shinedown</a:t>
            </a:r>
          </a:p>
          <a:p>
            <a:pPr algn="ctr"/>
            <a:r>
              <a:rPr lang="en-US" dirty="0"/>
              <a:t>Red Hot Chili Peppers</a:t>
            </a:r>
          </a:p>
          <a:p>
            <a:pPr algn="ctr"/>
            <a:r>
              <a:rPr lang="en-US" dirty="0"/>
              <a:t>Led Zeppelin</a:t>
            </a:r>
          </a:p>
          <a:p>
            <a:pPr algn="ctr"/>
            <a:r>
              <a:rPr lang="en-US" dirty="0"/>
              <a:t>Ozzy Osbourne</a:t>
            </a:r>
          </a:p>
          <a:p>
            <a:pPr algn="ctr"/>
            <a:r>
              <a:rPr lang="en-US" dirty="0"/>
              <a:t>Metallica</a:t>
            </a:r>
          </a:p>
          <a:p>
            <a:pPr algn="ctr"/>
            <a:r>
              <a:rPr lang="en-US" dirty="0"/>
              <a:t>Nirvana</a:t>
            </a:r>
          </a:p>
          <a:p>
            <a:pPr algn="ctr"/>
            <a:r>
              <a:rPr lang="en-US" dirty="0"/>
              <a:t>Theory of a </a:t>
            </a:r>
            <a:r>
              <a:rPr lang="en-US" dirty="0" err="1"/>
              <a:t>Deadman</a:t>
            </a:r>
            <a:endParaRPr lang="en-US" dirty="0"/>
          </a:p>
          <a:p>
            <a:pPr algn="ctr"/>
            <a:endParaRPr lang="en-US" dirty="0"/>
          </a:p>
        </p:txBody>
      </p:sp>
      <p:pic>
        <p:nvPicPr>
          <p:cNvPr id="32" name="Picture 2" descr="http://staritasf.com/wp-content/uploads/2012/04/soundgarden_001.jpg"/>
          <p:cNvPicPr>
            <a:picLocks noChangeAspect="1" noChangeArrowheads="1"/>
          </p:cNvPicPr>
          <p:nvPr/>
        </p:nvPicPr>
        <p:blipFill>
          <a:blip r:embed="rId7" cstate="print"/>
          <a:stretch>
            <a:fillRect/>
          </a:stretch>
        </p:blipFill>
        <p:spPr bwMode="auto">
          <a:xfrm>
            <a:off x="4191000" y="2286000"/>
            <a:ext cx="24638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8" descr="http://crazy-frankenstein.com/free-wallpapers-files/music-wallpapers/metallica-wallpapers/metallica-logo-music-wallpapers.jpg"/>
          <p:cNvPicPr>
            <a:picLocks noChangeAspect="1" noChangeArrowheads="1"/>
          </p:cNvPicPr>
          <p:nvPr/>
        </p:nvPicPr>
        <p:blipFill>
          <a:blip r:embed="rId8" cstate="print"/>
          <a:stretch>
            <a:fillRect/>
          </a:stretch>
        </p:blipFill>
        <p:spPr bwMode="auto">
          <a:xfrm>
            <a:off x="4114800" y="4601633"/>
            <a:ext cx="2540000" cy="1693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Picture 2" descr="http://media.tumblr.com/tumblr_lylfiznCXn1r6dt3e.jpg"/>
          <p:cNvPicPr>
            <a:picLocks noChangeAspect="1" noChangeArrowheads="1"/>
          </p:cNvPicPr>
          <p:nvPr/>
        </p:nvPicPr>
        <p:blipFill>
          <a:blip r:embed="rId9" cstate="print"/>
          <a:stretch>
            <a:fillRect/>
          </a:stretch>
        </p:blipFill>
        <p:spPr bwMode="auto">
          <a:xfrm>
            <a:off x="4114800" y="6761128"/>
            <a:ext cx="2524125" cy="1638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6" descr="t95.jpg"/>
          <p:cNvPicPr>
            <a:picLocks noChangeAspect="1"/>
          </p:cNvPicPr>
          <p:nvPr/>
        </p:nvPicPr>
        <p:blipFill>
          <a:blip r:embed="rId10" cstate="print"/>
          <a:stretch>
            <a:fillRect/>
          </a:stretch>
        </p:blipFill>
        <p:spPr>
          <a:xfrm>
            <a:off x="152400" y="381000"/>
            <a:ext cx="1521699" cy="975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5410200"/>
            <a:ext cx="1447800" cy="1828800"/>
          </a:xfrm>
          <a:prstGeom prst="rect">
            <a:avLst/>
          </a:prstGeom>
          <a:noFill/>
        </p:spPr>
      </p:pic>
      <p:sp>
        <p:nvSpPr>
          <p:cNvPr id="10" name="TextBox 9"/>
          <p:cNvSpPr txBox="1"/>
          <p:nvPr/>
        </p:nvSpPr>
        <p:spPr>
          <a:xfrm>
            <a:off x="152400" y="0"/>
            <a:ext cx="6705600" cy="369332"/>
          </a:xfrm>
          <a:prstGeom prst="rect">
            <a:avLst/>
          </a:prstGeom>
          <a:noFill/>
        </p:spPr>
        <p:txBody>
          <a:bodyPr wrap="square" rtlCol="0">
            <a:spAutoFit/>
          </a:bodyPr>
          <a:lstStyle/>
          <a:p>
            <a:endParaRPr lang="en-US" dirty="0"/>
          </a:p>
        </p:txBody>
      </p:sp>
      <p:sp>
        <p:nvSpPr>
          <p:cNvPr id="19" name="TextBox 18"/>
          <p:cNvSpPr txBox="1"/>
          <p:nvPr/>
        </p:nvSpPr>
        <p:spPr>
          <a:xfrm>
            <a:off x="3048000" y="8610600"/>
            <a:ext cx="2667000" cy="369332"/>
          </a:xfrm>
          <a:prstGeom prst="rect">
            <a:avLst/>
          </a:prstGeom>
          <a:noFill/>
        </p:spPr>
        <p:txBody>
          <a:bodyPr wrap="square" rtlCol="0">
            <a:spAutoFit/>
          </a:bodyPr>
          <a:lstStyle/>
          <a:p>
            <a:pPr algn="ctr"/>
            <a:r>
              <a:rPr lang="en-US" dirty="0">
                <a:latin typeface="Albertus Extra Bold" pitchFamily="34" charset="0"/>
              </a:rPr>
              <a:t>t95.com</a:t>
            </a:r>
          </a:p>
        </p:txBody>
      </p:sp>
      <p:pic>
        <p:nvPicPr>
          <p:cNvPr id="20" name="Picture 2" descr="http://countryontheriver.com/images/oldimages/background%20country%20on%20the%20river.jpg"/>
          <p:cNvPicPr>
            <a:picLocks noChangeAspect="1" noChangeArrowheads="1"/>
          </p:cNvPicPr>
          <p:nvPr/>
        </p:nvPicPr>
        <p:blipFill>
          <a:blip r:embed="rId3" cstate="print"/>
          <a:stretch>
            <a:fillRect/>
          </a:stretch>
        </p:blipFill>
        <p:spPr bwMode="auto">
          <a:xfrm>
            <a:off x="0" y="1"/>
            <a:ext cx="1447800" cy="1752600"/>
          </a:xfrm>
          <a:prstGeom prst="rect">
            <a:avLst/>
          </a:prstGeom>
          <a:noFill/>
        </p:spPr>
      </p:pic>
      <p:pic>
        <p:nvPicPr>
          <p:cNvPr id="21"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1752600"/>
            <a:ext cx="1447800" cy="1828800"/>
          </a:xfrm>
          <a:prstGeom prst="rect">
            <a:avLst/>
          </a:prstGeom>
          <a:noFill/>
        </p:spPr>
      </p:pic>
      <p:pic>
        <p:nvPicPr>
          <p:cNvPr id="22"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3581400"/>
            <a:ext cx="1447800" cy="1905000"/>
          </a:xfrm>
          <a:prstGeom prst="rect">
            <a:avLst/>
          </a:prstGeom>
          <a:noFill/>
        </p:spPr>
      </p:pic>
      <p:pic>
        <p:nvPicPr>
          <p:cNvPr id="24"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7239000"/>
            <a:ext cx="1447800" cy="1905000"/>
          </a:xfrm>
          <a:prstGeom prst="rect">
            <a:avLst/>
          </a:prstGeom>
          <a:noFill/>
        </p:spPr>
      </p:pic>
      <p:pic>
        <p:nvPicPr>
          <p:cNvPr id="25"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1447800" y="0"/>
            <a:ext cx="1447800" cy="1295400"/>
          </a:xfrm>
          <a:prstGeom prst="rect">
            <a:avLst/>
          </a:prstGeom>
          <a:noFill/>
        </p:spPr>
      </p:pic>
      <p:pic>
        <p:nvPicPr>
          <p:cNvPr id="26"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2895600" y="0"/>
            <a:ext cx="1447800" cy="1295400"/>
          </a:xfrm>
          <a:prstGeom prst="rect">
            <a:avLst/>
          </a:prstGeom>
          <a:noFill/>
        </p:spPr>
      </p:pic>
      <p:pic>
        <p:nvPicPr>
          <p:cNvPr id="27"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4267200" y="0"/>
            <a:ext cx="1447800" cy="1295400"/>
          </a:xfrm>
          <a:prstGeom prst="rect">
            <a:avLst/>
          </a:prstGeom>
          <a:noFill/>
        </p:spPr>
      </p:pic>
      <p:pic>
        <p:nvPicPr>
          <p:cNvPr id="28" name="Picture 2" descr="http://countryontheriver.com/images/oldimages/background%20country%20on%20the%20river.jpg"/>
          <p:cNvPicPr>
            <a:picLocks noChangeAspect="1" noChangeArrowheads="1"/>
          </p:cNvPicPr>
          <p:nvPr/>
        </p:nvPicPr>
        <p:blipFill>
          <a:blip r:embed="rId6" cstate="print"/>
          <a:stretch>
            <a:fillRect/>
          </a:stretch>
        </p:blipFill>
        <p:spPr bwMode="auto">
          <a:xfrm>
            <a:off x="5562600" y="0"/>
            <a:ext cx="1295400" cy="1295400"/>
          </a:xfrm>
          <a:prstGeom prst="rect">
            <a:avLst/>
          </a:prstGeom>
          <a:noFill/>
        </p:spPr>
      </p:pic>
      <p:cxnSp>
        <p:nvCxnSpPr>
          <p:cNvPr id="33" name="Straight Connector 32"/>
          <p:cNvCxnSpPr/>
          <p:nvPr/>
        </p:nvCxnSpPr>
        <p:spPr>
          <a:xfrm>
            <a:off x="1447800" y="1295400"/>
            <a:ext cx="5410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1295400"/>
            <a:ext cx="0" cy="784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81200" y="152400"/>
            <a:ext cx="4419600" cy="1107996"/>
          </a:xfrm>
          <a:prstGeom prst="rect">
            <a:avLst/>
          </a:prstGeom>
          <a:noFill/>
        </p:spPr>
        <p:txBody>
          <a:bodyPr wrap="square" rtlCol="0">
            <a:spAutoFit/>
          </a:bodyPr>
          <a:lstStyle/>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COVERAGE</a:t>
            </a:r>
          </a:p>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MAP</a:t>
            </a:r>
          </a:p>
        </p:txBody>
      </p:sp>
      <p:pic>
        <p:nvPicPr>
          <p:cNvPr id="37" name="Picture 2"/>
          <p:cNvPicPr>
            <a:picLocks noChangeAspect="1" noChangeArrowheads="1"/>
          </p:cNvPicPr>
          <p:nvPr/>
        </p:nvPicPr>
        <p:blipFill>
          <a:blip r:embed="rId7" cstate="print"/>
          <a:srcRect/>
          <a:stretch>
            <a:fillRect/>
          </a:stretch>
        </p:blipFill>
        <p:spPr bwMode="auto">
          <a:xfrm>
            <a:off x="1646662" y="2209800"/>
            <a:ext cx="4906537"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t95.jpg"/>
          <p:cNvPicPr>
            <a:picLocks noChangeAspect="1"/>
          </p:cNvPicPr>
          <p:nvPr/>
        </p:nvPicPr>
        <p:blipFill>
          <a:blip r:embed="rId8" cstate="print"/>
          <a:stretch>
            <a:fillRect/>
          </a:stretch>
        </p:blipFill>
        <p:spPr>
          <a:xfrm>
            <a:off x="152400" y="381000"/>
            <a:ext cx="1521699" cy="9753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5410200"/>
            <a:ext cx="1447800" cy="1828800"/>
          </a:xfrm>
          <a:prstGeom prst="rect">
            <a:avLst/>
          </a:prstGeom>
          <a:noFill/>
        </p:spPr>
      </p:pic>
      <p:sp>
        <p:nvSpPr>
          <p:cNvPr id="10" name="TextBox 9"/>
          <p:cNvSpPr txBox="1"/>
          <p:nvPr/>
        </p:nvSpPr>
        <p:spPr>
          <a:xfrm>
            <a:off x="152400" y="0"/>
            <a:ext cx="6705600" cy="369332"/>
          </a:xfrm>
          <a:prstGeom prst="rect">
            <a:avLst/>
          </a:prstGeom>
          <a:noFill/>
        </p:spPr>
        <p:txBody>
          <a:bodyPr wrap="square" rtlCol="0">
            <a:spAutoFit/>
          </a:bodyPr>
          <a:lstStyle/>
          <a:p>
            <a:endParaRPr lang="en-US" dirty="0"/>
          </a:p>
        </p:txBody>
      </p:sp>
      <p:sp>
        <p:nvSpPr>
          <p:cNvPr id="19" name="TextBox 18"/>
          <p:cNvSpPr txBox="1"/>
          <p:nvPr/>
        </p:nvSpPr>
        <p:spPr>
          <a:xfrm>
            <a:off x="3048000" y="8610600"/>
            <a:ext cx="2667000" cy="369332"/>
          </a:xfrm>
          <a:prstGeom prst="rect">
            <a:avLst/>
          </a:prstGeom>
          <a:noFill/>
        </p:spPr>
        <p:txBody>
          <a:bodyPr wrap="square" rtlCol="0">
            <a:spAutoFit/>
          </a:bodyPr>
          <a:lstStyle/>
          <a:p>
            <a:pPr algn="ctr"/>
            <a:r>
              <a:rPr lang="en-US" dirty="0">
                <a:latin typeface="Albertus Extra Bold" pitchFamily="34" charset="0"/>
              </a:rPr>
              <a:t>t95.com</a:t>
            </a:r>
          </a:p>
        </p:txBody>
      </p:sp>
      <p:pic>
        <p:nvPicPr>
          <p:cNvPr id="20" name="Picture 2" descr="http://countryontheriver.com/images/oldimages/background%20country%20on%20the%20river.jpg"/>
          <p:cNvPicPr>
            <a:picLocks noChangeAspect="1" noChangeArrowheads="1"/>
          </p:cNvPicPr>
          <p:nvPr/>
        </p:nvPicPr>
        <p:blipFill>
          <a:blip r:embed="rId3" cstate="print"/>
          <a:stretch>
            <a:fillRect/>
          </a:stretch>
        </p:blipFill>
        <p:spPr bwMode="auto">
          <a:xfrm>
            <a:off x="0" y="1"/>
            <a:ext cx="1447800" cy="1752600"/>
          </a:xfrm>
          <a:prstGeom prst="rect">
            <a:avLst/>
          </a:prstGeom>
          <a:noFill/>
        </p:spPr>
      </p:pic>
      <p:pic>
        <p:nvPicPr>
          <p:cNvPr id="21" name="Picture 2" descr="http://countryontheriver.com/images/oldimages/background%20country%20on%20the%20river.jpg"/>
          <p:cNvPicPr>
            <a:picLocks noChangeAspect="1" noChangeArrowheads="1"/>
          </p:cNvPicPr>
          <p:nvPr/>
        </p:nvPicPr>
        <p:blipFill>
          <a:blip r:embed="rId2" cstate="print"/>
          <a:stretch>
            <a:fillRect/>
          </a:stretch>
        </p:blipFill>
        <p:spPr bwMode="auto">
          <a:xfrm>
            <a:off x="0" y="1752600"/>
            <a:ext cx="1447800" cy="1828800"/>
          </a:xfrm>
          <a:prstGeom prst="rect">
            <a:avLst/>
          </a:prstGeom>
          <a:noFill/>
        </p:spPr>
      </p:pic>
      <p:pic>
        <p:nvPicPr>
          <p:cNvPr id="22"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3581400"/>
            <a:ext cx="1447800" cy="1905000"/>
          </a:xfrm>
          <a:prstGeom prst="rect">
            <a:avLst/>
          </a:prstGeom>
          <a:noFill/>
        </p:spPr>
      </p:pic>
      <p:pic>
        <p:nvPicPr>
          <p:cNvPr id="24" name="Picture 2" descr="http://countryontheriver.com/images/oldimages/background%20country%20on%20the%20river.jpg"/>
          <p:cNvPicPr>
            <a:picLocks noChangeAspect="1" noChangeArrowheads="1"/>
          </p:cNvPicPr>
          <p:nvPr/>
        </p:nvPicPr>
        <p:blipFill>
          <a:blip r:embed="rId4" cstate="print"/>
          <a:stretch>
            <a:fillRect/>
          </a:stretch>
        </p:blipFill>
        <p:spPr bwMode="auto">
          <a:xfrm>
            <a:off x="0" y="7239000"/>
            <a:ext cx="1447800" cy="1905000"/>
          </a:xfrm>
          <a:prstGeom prst="rect">
            <a:avLst/>
          </a:prstGeom>
          <a:noFill/>
        </p:spPr>
      </p:pic>
      <p:pic>
        <p:nvPicPr>
          <p:cNvPr id="25"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1447800" y="0"/>
            <a:ext cx="1447800" cy="1295400"/>
          </a:xfrm>
          <a:prstGeom prst="rect">
            <a:avLst/>
          </a:prstGeom>
          <a:noFill/>
        </p:spPr>
      </p:pic>
      <p:pic>
        <p:nvPicPr>
          <p:cNvPr id="26"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2895600" y="0"/>
            <a:ext cx="1447800" cy="1295400"/>
          </a:xfrm>
          <a:prstGeom prst="rect">
            <a:avLst/>
          </a:prstGeom>
          <a:noFill/>
        </p:spPr>
      </p:pic>
      <p:pic>
        <p:nvPicPr>
          <p:cNvPr id="27" name="Picture 2" descr="http://countryontheriver.com/images/oldimages/background%20country%20on%20the%20river.jpg"/>
          <p:cNvPicPr>
            <a:picLocks noChangeAspect="1" noChangeArrowheads="1"/>
          </p:cNvPicPr>
          <p:nvPr/>
        </p:nvPicPr>
        <p:blipFill>
          <a:blip r:embed="rId5" cstate="print"/>
          <a:stretch>
            <a:fillRect/>
          </a:stretch>
        </p:blipFill>
        <p:spPr bwMode="auto">
          <a:xfrm>
            <a:off x="4267200" y="0"/>
            <a:ext cx="1447800" cy="1295400"/>
          </a:xfrm>
          <a:prstGeom prst="rect">
            <a:avLst/>
          </a:prstGeom>
          <a:noFill/>
        </p:spPr>
      </p:pic>
      <p:pic>
        <p:nvPicPr>
          <p:cNvPr id="28" name="Picture 2" descr="http://countryontheriver.com/images/oldimages/background%20country%20on%20the%20river.jpg"/>
          <p:cNvPicPr>
            <a:picLocks noChangeAspect="1" noChangeArrowheads="1"/>
          </p:cNvPicPr>
          <p:nvPr/>
        </p:nvPicPr>
        <p:blipFill>
          <a:blip r:embed="rId6" cstate="print"/>
          <a:stretch>
            <a:fillRect/>
          </a:stretch>
        </p:blipFill>
        <p:spPr bwMode="auto">
          <a:xfrm>
            <a:off x="5562600" y="0"/>
            <a:ext cx="1295400" cy="1295400"/>
          </a:xfrm>
          <a:prstGeom prst="rect">
            <a:avLst/>
          </a:prstGeom>
          <a:noFill/>
        </p:spPr>
      </p:pic>
      <p:cxnSp>
        <p:nvCxnSpPr>
          <p:cNvPr id="33" name="Straight Connector 32"/>
          <p:cNvCxnSpPr/>
          <p:nvPr/>
        </p:nvCxnSpPr>
        <p:spPr>
          <a:xfrm>
            <a:off x="1447800" y="1295400"/>
            <a:ext cx="5410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1295400"/>
            <a:ext cx="0" cy="78486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81200" y="381000"/>
            <a:ext cx="4419600" cy="600164"/>
          </a:xfrm>
          <a:prstGeom prst="rect">
            <a:avLst/>
          </a:prstGeom>
          <a:noFill/>
        </p:spPr>
        <p:txBody>
          <a:bodyPr wrap="square" rtlCol="0">
            <a:spAutoFit/>
          </a:bodyPr>
          <a:lstStyle/>
          <a:p>
            <a:pPr algn="ct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ngravers MT" pitchFamily="18" charset="0"/>
              </a:rPr>
              <a:t>CONTACT US</a:t>
            </a:r>
          </a:p>
        </p:txBody>
      </p:sp>
      <p:sp>
        <p:nvSpPr>
          <p:cNvPr id="18" name="TextBox 16"/>
          <p:cNvSpPr txBox="1"/>
          <p:nvPr/>
        </p:nvSpPr>
        <p:spPr>
          <a:xfrm>
            <a:off x="2209800" y="1524000"/>
            <a:ext cx="4114800" cy="107721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err="1"/>
              <a:t>SummitMedia</a:t>
            </a:r>
            <a:r>
              <a:rPr lang="en-US" sz="1600" b="1" dirty="0"/>
              <a:t> Corp</a:t>
            </a:r>
            <a:endParaRPr lang="en-US" sz="1600" b="1" dirty="0">
              <a:cs typeface="Calibri"/>
            </a:endParaRPr>
          </a:p>
          <a:p>
            <a:pPr algn="ctr"/>
            <a:r>
              <a:rPr lang="en-US" sz="1200" dirty="0"/>
              <a:t>4200 N. Old Lawrence Rd.</a:t>
            </a:r>
          </a:p>
          <a:p>
            <a:pPr algn="ctr"/>
            <a:r>
              <a:rPr lang="en-US" sz="1200" dirty="0"/>
              <a:t>Wichita, KS 67218</a:t>
            </a:r>
          </a:p>
          <a:p>
            <a:pPr algn="ctr"/>
            <a:r>
              <a:rPr lang="en-US" sz="1200" dirty="0"/>
              <a:t>316.838.9141 (Phone)</a:t>
            </a:r>
          </a:p>
          <a:p>
            <a:pPr algn="ctr"/>
            <a:r>
              <a:rPr lang="en-US" sz="1200" dirty="0"/>
              <a:t>316.838.3607 (Fax)</a:t>
            </a:r>
          </a:p>
        </p:txBody>
      </p:sp>
      <p:sp>
        <p:nvSpPr>
          <p:cNvPr id="30" name="TextBox 17"/>
          <p:cNvSpPr txBox="1"/>
          <p:nvPr/>
        </p:nvSpPr>
        <p:spPr>
          <a:xfrm>
            <a:off x="1676400" y="3276600"/>
            <a:ext cx="4953000" cy="2677656"/>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Beverlee Brannigan, General Manager……………………316.821.2053 beverlee.brannigan@summitmediacorp.com</a:t>
            </a:r>
          </a:p>
          <a:p>
            <a:pPr algn="ctr"/>
            <a:endParaRPr lang="en-US" sz="1400" dirty="0"/>
          </a:p>
          <a:p>
            <a:pPr algn="ctr"/>
            <a:r>
              <a:rPr lang="en-US" sz="1400" dirty="0"/>
              <a:t>Todd Johnson, General Sales Manager ........….….…….316-821-2015</a:t>
            </a:r>
            <a:br>
              <a:rPr lang="en-US" sz="1400" dirty="0"/>
            </a:br>
            <a:r>
              <a:rPr lang="en-US" sz="1400" dirty="0"/>
              <a:t>todd.johnson@summitmediacorp.com</a:t>
            </a:r>
          </a:p>
          <a:p>
            <a:pPr algn="ctr"/>
            <a:endParaRPr lang="en-US" sz="1400" dirty="0"/>
          </a:p>
          <a:p>
            <a:r>
              <a:rPr lang="en-US" sz="1400" dirty="0"/>
              <a:t>Justin Case, Operations Manager……………..…………...316.821.2002</a:t>
            </a:r>
          </a:p>
          <a:p>
            <a:pPr algn="ctr"/>
            <a:r>
              <a:rPr lang="en-US" sz="1400" dirty="0"/>
              <a:t>justin.case@summitmediacorp.com</a:t>
            </a:r>
            <a:endParaRPr lang="en-US" sz="1400" dirty="0">
              <a:cs typeface="Calibri"/>
            </a:endParaRPr>
          </a:p>
          <a:p>
            <a:endParaRPr lang="en-US" sz="1400" dirty="0"/>
          </a:p>
          <a:p>
            <a:r>
              <a:rPr lang="en-US" sz="1400" dirty="0"/>
              <a:t>Jenny Goertzen, Promotions Manager……………….….316.821.2004</a:t>
            </a:r>
          </a:p>
          <a:p>
            <a:pPr algn="ctr"/>
            <a:r>
              <a:rPr lang="en-US" sz="1400" dirty="0"/>
              <a:t>jenny.goertzen@summitmediacorp.com</a:t>
            </a:r>
            <a:endParaRPr lang="en-US" sz="1400" dirty="0">
              <a:cs typeface="Calibri"/>
            </a:endParaRPr>
          </a:p>
          <a:p>
            <a:pPr algn="ctr"/>
            <a:endParaRPr lang="en-US" sz="1400" dirty="0"/>
          </a:p>
        </p:txBody>
      </p:sp>
      <p:pic>
        <p:nvPicPr>
          <p:cNvPr id="31" name="Picture 30" descr="A picture containing text&#10;&#10;Description generated with high confidence"/>
          <p:cNvPicPr>
            <a:picLocks noChangeAspect="1"/>
          </p:cNvPicPr>
          <p:nvPr/>
        </p:nvPicPr>
        <p:blipFill>
          <a:blip r:embed="rId7"/>
          <a:stretch>
            <a:fillRect/>
          </a:stretch>
        </p:blipFill>
        <p:spPr>
          <a:xfrm>
            <a:off x="3501363" y="5955220"/>
            <a:ext cx="1297254" cy="1090802"/>
          </a:xfrm>
          <a:prstGeom prst="rect">
            <a:avLst/>
          </a:prstGeom>
        </p:spPr>
      </p:pic>
      <p:pic>
        <p:nvPicPr>
          <p:cNvPr id="32" name="Picture 31" descr="t95.jpg"/>
          <p:cNvPicPr>
            <a:picLocks noChangeAspect="1"/>
          </p:cNvPicPr>
          <p:nvPr/>
        </p:nvPicPr>
        <p:blipFill>
          <a:blip r:embed="rId8" cstate="print"/>
          <a:stretch>
            <a:fillRect/>
          </a:stretch>
        </p:blipFill>
        <p:spPr>
          <a:xfrm>
            <a:off x="152400" y="381000"/>
            <a:ext cx="1521699" cy="9753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611</Words>
  <Application>Microsoft Office PowerPoint</Application>
  <PresentationFormat>On-screen Show (4:3)</PresentationFormat>
  <Paragraphs>117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Journal Broadcast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kpalmer</dc:creator>
  <cp:lastModifiedBy>Obermite, Christa</cp:lastModifiedBy>
  <cp:revision>235</cp:revision>
  <dcterms:created xsi:type="dcterms:W3CDTF">2012-05-18T20:00:45Z</dcterms:created>
  <dcterms:modified xsi:type="dcterms:W3CDTF">2019-05-08T15:21:26Z</dcterms:modified>
</cp:coreProperties>
</file>