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7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84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1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10.png"/><Relationship Id="rId6" Type="http://schemas.openxmlformats.org/officeDocument/2006/relationships/image" Target="../media/image7.svg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1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10.png"/><Relationship Id="rId6" Type="http://schemas.openxmlformats.org/officeDocument/2006/relationships/image" Target="../media/image7.svg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440A4-EB62-4FA3-8131-F8F19B176B3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9DA54A5-81F5-40C9-98A8-0736144D1EC7}">
      <dgm:prSet/>
      <dgm:spPr/>
      <dgm:t>
        <a:bodyPr/>
        <a:lstStyle/>
        <a:p>
          <a:r>
            <a:rPr lang="en-US"/>
            <a:t>Student enrollment trends</a:t>
          </a:r>
        </a:p>
      </dgm:t>
    </dgm:pt>
    <dgm:pt modelId="{508941D2-1425-402D-999C-AD7929A822A7}" type="parTrans" cxnId="{AF297A93-F8F9-45D2-91CC-99463A4926C9}">
      <dgm:prSet/>
      <dgm:spPr/>
      <dgm:t>
        <a:bodyPr/>
        <a:lstStyle/>
        <a:p>
          <a:endParaRPr lang="en-US"/>
        </a:p>
      </dgm:t>
    </dgm:pt>
    <dgm:pt modelId="{47BEF3A9-D341-4ECE-898E-97626B4C29E2}" type="sibTrans" cxnId="{AF297A93-F8F9-45D2-91CC-99463A4926C9}">
      <dgm:prSet/>
      <dgm:spPr/>
      <dgm:t>
        <a:bodyPr/>
        <a:lstStyle/>
        <a:p>
          <a:endParaRPr lang="en-US"/>
        </a:p>
      </dgm:t>
    </dgm:pt>
    <dgm:pt modelId="{1496DE29-B9AB-4E02-8164-B31591652869}">
      <dgm:prSet/>
      <dgm:spPr/>
      <dgm:t>
        <a:bodyPr/>
        <a:lstStyle/>
        <a:p>
          <a:r>
            <a:rPr lang="en-US"/>
            <a:t>School fund balances</a:t>
          </a:r>
        </a:p>
      </dgm:t>
    </dgm:pt>
    <dgm:pt modelId="{9336D93F-627F-4A59-9B1C-4467D609BA78}" type="parTrans" cxnId="{052D9EB4-DED2-47E6-9639-BFCF0C646A12}">
      <dgm:prSet/>
      <dgm:spPr/>
      <dgm:t>
        <a:bodyPr/>
        <a:lstStyle/>
        <a:p>
          <a:endParaRPr lang="en-US"/>
        </a:p>
      </dgm:t>
    </dgm:pt>
    <dgm:pt modelId="{8FEB749D-237F-4D98-A9EA-9408CE2FF3A8}" type="sibTrans" cxnId="{052D9EB4-DED2-47E6-9639-BFCF0C646A12}">
      <dgm:prSet/>
      <dgm:spPr/>
      <dgm:t>
        <a:bodyPr/>
        <a:lstStyle/>
        <a:p>
          <a:endParaRPr lang="en-US"/>
        </a:p>
      </dgm:t>
    </dgm:pt>
    <dgm:pt modelId="{17E76E57-E98A-460C-A7D2-2D6F7C490131}">
      <dgm:prSet/>
      <dgm:spPr/>
      <dgm:t>
        <a:bodyPr/>
        <a:lstStyle/>
        <a:p>
          <a:r>
            <a:rPr lang="en-US"/>
            <a:t>Annual deficit/surplus</a:t>
          </a:r>
        </a:p>
      </dgm:t>
    </dgm:pt>
    <dgm:pt modelId="{A87A0AD7-4EF1-42AD-A692-49FF36D0E7C0}" type="parTrans" cxnId="{5E540863-EA45-47B0-8C90-B4AD76ADCF8F}">
      <dgm:prSet/>
      <dgm:spPr/>
      <dgm:t>
        <a:bodyPr/>
        <a:lstStyle/>
        <a:p>
          <a:endParaRPr lang="en-US"/>
        </a:p>
      </dgm:t>
    </dgm:pt>
    <dgm:pt modelId="{B7618D2C-823F-4EA8-987B-8AF7F1BFDE35}" type="sibTrans" cxnId="{5E540863-EA45-47B0-8C90-B4AD76ADCF8F}">
      <dgm:prSet/>
      <dgm:spPr/>
      <dgm:t>
        <a:bodyPr/>
        <a:lstStyle/>
        <a:p>
          <a:endParaRPr lang="en-US"/>
        </a:p>
      </dgm:t>
    </dgm:pt>
    <dgm:pt modelId="{5E5BD4BB-6C79-4949-884A-291A2D4106AB}">
      <dgm:prSet/>
      <dgm:spPr/>
      <dgm:t>
        <a:bodyPr/>
        <a:lstStyle/>
        <a:p>
          <a:r>
            <a:rPr lang="en-US"/>
            <a:t>Fund balances as % of expenditures</a:t>
          </a:r>
        </a:p>
      </dgm:t>
    </dgm:pt>
    <dgm:pt modelId="{B50A9A22-B951-4FA1-96E3-55026A75FEEC}" type="parTrans" cxnId="{5E514163-62C4-43B2-88AB-A30354798F91}">
      <dgm:prSet/>
      <dgm:spPr/>
      <dgm:t>
        <a:bodyPr/>
        <a:lstStyle/>
        <a:p>
          <a:endParaRPr lang="en-US"/>
        </a:p>
      </dgm:t>
    </dgm:pt>
    <dgm:pt modelId="{C9E551B2-D0F5-4F86-9810-F872D62C1710}" type="sibTrans" cxnId="{5E514163-62C4-43B2-88AB-A30354798F91}">
      <dgm:prSet/>
      <dgm:spPr/>
      <dgm:t>
        <a:bodyPr/>
        <a:lstStyle/>
        <a:p>
          <a:endParaRPr lang="en-US"/>
        </a:p>
      </dgm:t>
    </dgm:pt>
    <dgm:pt modelId="{F3F0C773-37D4-43C1-9568-79E2D6C226B3}">
      <dgm:prSet/>
      <dgm:spPr/>
      <dgm:t>
        <a:bodyPr/>
        <a:lstStyle/>
        <a:p>
          <a:r>
            <a:rPr lang="en-US"/>
            <a:t>Tuition support vs. gen. fund expenditures per ADM</a:t>
          </a:r>
        </a:p>
      </dgm:t>
    </dgm:pt>
    <dgm:pt modelId="{E9CA7BC0-2E04-4FDD-AFB9-38E799AEED91}" type="parTrans" cxnId="{04CB926C-A893-4D03-B07E-BFCD1E159341}">
      <dgm:prSet/>
      <dgm:spPr/>
      <dgm:t>
        <a:bodyPr/>
        <a:lstStyle/>
        <a:p>
          <a:endParaRPr lang="en-US"/>
        </a:p>
      </dgm:t>
    </dgm:pt>
    <dgm:pt modelId="{B537D099-8BF7-4554-88CC-B962A921BDA7}" type="sibTrans" cxnId="{04CB926C-A893-4D03-B07E-BFCD1E159341}">
      <dgm:prSet/>
      <dgm:spPr/>
      <dgm:t>
        <a:bodyPr/>
        <a:lstStyle/>
        <a:p>
          <a:endParaRPr lang="en-US"/>
        </a:p>
      </dgm:t>
    </dgm:pt>
    <dgm:pt modelId="{1D09F4D0-F8BF-4546-8642-7DCE9116F61B}">
      <dgm:prSet/>
      <dgm:spPr/>
      <dgm:t>
        <a:bodyPr/>
        <a:lstStyle/>
        <a:p>
          <a:r>
            <a:rPr lang="en-US"/>
            <a:t>Revenue by type</a:t>
          </a:r>
        </a:p>
      </dgm:t>
    </dgm:pt>
    <dgm:pt modelId="{A645C7CF-AE3C-4CBB-BCCE-1BFD19D48F00}" type="parTrans" cxnId="{153DE152-672F-4D8C-B133-B7B51ED2E0EC}">
      <dgm:prSet/>
      <dgm:spPr/>
      <dgm:t>
        <a:bodyPr/>
        <a:lstStyle/>
        <a:p>
          <a:endParaRPr lang="en-US"/>
        </a:p>
      </dgm:t>
    </dgm:pt>
    <dgm:pt modelId="{F3F908E6-EEA9-4ADA-B8A2-4FAA050D63BA}" type="sibTrans" cxnId="{153DE152-672F-4D8C-B133-B7B51ED2E0EC}">
      <dgm:prSet/>
      <dgm:spPr/>
      <dgm:t>
        <a:bodyPr/>
        <a:lstStyle/>
        <a:p>
          <a:endParaRPr lang="en-US"/>
        </a:p>
      </dgm:t>
    </dgm:pt>
    <dgm:pt modelId="{C3600B57-FEB7-4FDD-96AF-75E41A57F437}">
      <dgm:prSet/>
      <dgm:spPr/>
      <dgm:t>
        <a:bodyPr/>
        <a:lstStyle/>
        <a:p>
          <a:r>
            <a:rPr lang="en-US"/>
            <a:t>Operating referendum revenue as % of total revenue</a:t>
          </a:r>
        </a:p>
      </dgm:t>
    </dgm:pt>
    <dgm:pt modelId="{2E365D07-1448-4EB6-9E1F-5E56CA48B972}" type="parTrans" cxnId="{95FBC0D0-778E-4867-AADC-F3B4BF0191BA}">
      <dgm:prSet/>
      <dgm:spPr/>
      <dgm:t>
        <a:bodyPr/>
        <a:lstStyle/>
        <a:p>
          <a:endParaRPr lang="en-US"/>
        </a:p>
      </dgm:t>
    </dgm:pt>
    <dgm:pt modelId="{FC175F6E-6D18-42DF-894B-D946CBD44C49}" type="sibTrans" cxnId="{95FBC0D0-778E-4867-AADC-F3B4BF0191BA}">
      <dgm:prSet/>
      <dgm:spPr/>
      <dgm:t>
        <a:bodyPr/>
        <a:lstStyle/>
        <a:p>
          <a:endParaRPr lang="en-US"/>
        </a:p>
      </dgm:t>
    </dgm:pt>
    <dgm:pt modelId="{FBC57169-07C0-402B-A9B1-599F51C779F9}">
      <dgm:prSet/>
      <dgm:spPr/>
      <dgm:t>
        <a:bodyPr/>
        <a:lstStyle/>
        <a:p>
          <a:r>
            <a:rPr lang="en-US"/>
            <a:t>Share of general fund spending tied to salaries/benefits</a:t>
          </a:r>
        </a:p>
      </dgm:t>
    </dgm:pt>
    <dgm:pt modelId="{4C925E56-6FAB-4AA3-BA4E-45CA4074E20A}" type="parTrans" cxnId="{0BDB8125-4CCF-4C8D-8D8F-0AEAB2957790}">
      <dgm:prSet/>
      <dgm:spPr/>
      <dgm:t>
        <a:bodyPr/>
        <a:lstStyle/>
        <a:p>
          <a:endParaRPr lang="en-US"/>
        </a:p>
      </dgm:t>
    </dgm:pt>
    <dgm:pt modelId="{B8C854E1-4D4A-4128-BC2E-947392F51523}" type="sibTrans" cxnId="{0BDB8125-4CCF-4C8D-8D8F-0AEAB2957790}">
      <dgm:prSet/>
      <dgm:spPr/>
      <dgm:t>
        <a:bodyPr/>
        <a:lstStyle/>
        <a:p>
          <a:endParaRPr lang="en-US"/>
        </a:p>
      </dgm:t>
    </dgm:pt>
    <dgm:pt modelId="{B030BFB9-AC4E-0D48-95F1-991F4D7595F9}" type="pres">
      <dgm:prSet presAssocID="{59F440A4-EB62-4FA3-8131-F8F19B176B39}" presName="linear" presStyleCnt="0">
        <dgm:presLayoutVars>
          <dgm:animLvl val="lvl"/>
          <dgm:resizeHandles val="exact"/>
        </dgm:presLayoutVars>
      </dgm:prSet>
      <dgm:spPr/>
    </dgm:pt>
    <dgm:pt modelId="{04451546-E16F-F64C-BDB1-B812AA036855}" type="pres">
      <dgm:prSet presAssocID="{F9DA54A5-81F5-40C9-98A8-0736144D1EC7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B39D807A-AABC-574F-8CA5-513E66F0B880}" type="pres">
      <dgm:prSet presAssocID="{47BEF3A9-D341-4ECE-898E-97626B4C29E2}" presName="spacer" presStyleCnt="0"/>
      <dgm:spPr/>
    </dgm:pt>
    <dgm:pt modelId="{4FD33210-F12F-B248-813C-F3C3D218A448}" type="pres">
      <dgm:prSet presAssocID="{1496DE29-B9AB-4E02-8164-B31591652869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8B712150-064F-794A-BA05-999B00D4C96F}" type="pres">
      <dgm:prSet presAssocID="{8FEB749D-237F-4D98-A9EA-9408CE2FF3A8}" presName="spacer" presStyleCnt="0"/>
      <dgm:spPr/>
    </dgm:pt>
    <dgm:pt modelId="{FB2FC105-CEEB-6148-8283-88BDDDE629FF}" type="pres">
      <dgm:prSet presAssocID="{17E76E57-E98A-460C-A7D2-2D6F7C490131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9495AFCB-40EE-F448-A8C8-0DD3DE79D789}" type="pres">
      <dgm:prSet presAssocID="{B7618D2C-823F-4EA8-987B-8AF7F1BFDE35}" presName="spacer" presStyleCnt="0"/>
      <dgm:spPr/>
    </dgm:pt>
    <dgm:pt modelId="{474C3243-F8E2-1D41-800E-083585330371}" type="pres">
      <dgm:prSet presAssocID="{5E5BD4BB-6C79-4949-884A-291A2D4106AB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2B4B4224-CC78-224B-AAEB-AFDE6C947BD3}" type="pres">
      <dgm:prSet presAssocID="{C9E551B2-D0F5-4F86-9810-F872D62C1710}" presName="spacer" presStyleCnt="0"/>
      <dgm:spPr/>
    </dgm:pt>
    <dgm:pt modelId="{4710CEB5-3C92-EE4F-A371-55F70AE1D0D0}" type="pres">
      <dgm:prSet presAssocID="{F3F0C773-37D4-43C1-9568-79E2D6C226B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3CEF01AF-2B2A-F641-929D-0A2DBE91E008}" type="pres">
      <dgm:prSet presAssocID="{B537D099-8BF7-4554-88CC-B962A921BDA7}" presName="spacer" presStyleCnt="0"/>
      <dgm:spPr/>
    </dgm:pt>
    <dgm:pt modelId="{EF1AFAD9-F6A8-BA4C-9146-1E119FE3FF33}" type="pres">
      <dgm:prSet presAssocID="{1D09F4D0-F8BF-4546-8642-7DCE9116F61B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B31C7491-26F9-9441-AD97-A706AF5EEA14}" type="pres">
      <dgm:prSet presAssocID="{F3F908E6-EEA9-4ADA-B8A2-4FAA050D63BA}" presName="spacer" presStyleCnt="0"/>
      <dgm:spPr/>
    </dgm:pt>
    <dgm:pt modelId="{5A2FAC87-42F4-FC45-84ED-3E37269907E3}" type="pres">
      <dgm:prSet presAssocID="{C3600B57-FEB7-4FDD-96AF-75E41A57F437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5F35EEEA-E58B-9E43-8D70-088601A3BEB0}" type="pres">
      <dgm:prSet presAssocID="{FC175F6E-6D18-42DF-894B-D946CBD44C49}" presName="spacer" presStyleCnt="0"/>
      <dgm:spPr/>
    </dgm:pt>
    <dgm:pt modelId="{4B5A0EA5-E4E7-5D4F-804F-10FEF4A4C971}" type="pres">
      <dgm:prSet presAssocID="{FBC57169-07C0-402B-A9B1-599F51C779F9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0BDB8125-4CCF-4C8D-8D8F-0AEAB2957790}" srcId="{59F440A4-EB62-4FA3-8131-F8F19B176B39}" destId="{FBC57169-07C0-402B-A9B1-599F51C779F9}" srcOrd="7" destOrd="0" parTransId="{4C925E56-6FAB-4AA3-BA4E-45CA4074E20A}" sibTransId="{B8C854E1-4D4A-4128-BC2E-947392F51523}"/>
    <dgm:cxn modelId="{48E4C532-298B-FD45-82E9-20545F7C80F2}" type="presOf" srcId="{1496DE29-B9AB-4E02-8164-B31591652869}" destId="{4FD33210-F12F-B248-813C-F3C3D218A448}" srcOrd="0" destOrd="0" presId="urn:microsoft.com/office/officeart/2005/8/layout/vList2"/>
    <dgm:cxn modelId="{153DE152-672F-4D8C-B133-B7B51ED2E0EC}" srcId="{59F440A4-EB62-4FA3-8131-F8F19B176B39}" destId="{1D09F4D0-F8BF-4546-8642-7DCE9116F61B}" srcOrd="5" destOrd="0" parTransId="{A645C7CF-AE3C-4CBB-BCCE-1BFD19D48F00}" sibTransId="{F3F908E6-EEA9-4ADA-B8A2-4FAA050D63BA}"/>
    <dgm:cxn modelId="{8AA68255-510C-504F-80F5-7F529529F83C}" type="presOf" srcId="{FBC57169-07C0-402B-A9B1-599F51C779F9}" destId="{4B5A0EA5-E4E7-5D4F-804F-10FEF4A4C971}" srcOrd="0" destOrd="0" presId="urn:microsoft.com/office/officeart/2005/8/layout/vList2"/>
    <dgm:cxn modelId="{5E540863-EA45-47B0-8C90-B4AD76ADCF8F}" srcId="{59F440A4-EB62-4FA3-8131-F8F19B176B39}" destId="{17E76E57-E98A-460C-A7D2-2D6F7C490131}" srcOrd="2" destOrd="0" parTransId="{A87A0AD7-4EF1-42AD-A692-49FF36D0E7C0}" sibTransId="{B7618D2C-823F-4EA8-987B-8AF7F1BFDE35}"/>
    <dgm:cxn modelId="{5E514163-62C4-43B2-88AB-A30354798F91}" srcId="{59F440A4-EB62-4FA3-8131-F8F19B176B39}" destId="{5E5BD4BB-6C79-4949-884A-291A2D4106AB}" srcOrd="3" destOrd="0" parTransId="{B50A9A22-B951-4FA1-96E3-55026A75FEEC}" sibTransId="{C9E551B2-D0F5-4F86-9810-F872D62C1710}"/>
    <dgm:cxn modelId="{04CB926C-A893-4D03-B07E-BFCD1E159341}" srcId="{59F440A4-EB62-4FA3-8131-F8F19B176B39}" destId="{F3F0C773-37D4-43C1-9568-79E2D6C226B3}" srcOrd="4" destOrd="0" parTransId="{E9CA7BC0-2E04-4FDD-AFB9-38E799AEED91}" sibTransId="{B537D099-8BF7-4554-88CC-B962A921BDA7}"/>
    <dgm:cxn modelId="{98CAEC72-72F6-D948-9EA2-98A8F49EF7C9}" type="presOf" srcId="{5E5BD4BB-6C79-4949-884A-291A2D4106AB}" destId="{474C3243-F8E2-1D41-800E-083585330371}" srcOrd="0" destOrd="0" presId="urn:microsoft.com/office/officeart/2005/8/layout/vList2"/>
    <dgm:cxn modelId="{AF297A93-F8F9-45D2-91CC-99463A4926C9}" srcId="{59F440A4-EB62-4FA3-8131-F8F19B176B39}" destId="{F9DA54A5-81F5-40C9-98A8-0736144D1EC7}" srcOrd="0" destOrd="0" parTransId="{508941D2-1425-402D-999C-AD7929A822A7}" sibTransId="{47BEF3A9-D341-4ECE-898E-97626B4C29E2}"/>
    <dgm:cxn modelId="{052D9EB4-DED2-47E6-9639-BFCF0C646A12}" srcId="{59F440A4-EB62-4FA3-8131-F8F19B176B39}" destId="{1496DE29-B9AB-4E02-8164-B31591652869}" srcOrd="1" destOrd="0" parTransId="{9336D93F-627F-4A59-9B1C-4467D609BA78}" sibTransId="{8FEB749D-237F-4D98-A9EA-9408CE2FF3A8}"/>
    <dgm:cxn modelId="{5F3D86B5-3695-C84E-9DAE-60AEBCE5B5EB}" type="presOf" srcId="{59F440A4-EB62-4FA3-8131-F8F19B176B39}" destId="{B030BFB9-AC4E-0D48-95F1-991F4D7595F9}" srcOrd="0" destOrd="0" presId="urn:microsoft.com/office/officeart/2005/8/layout/vList2"/>
    <dgm:cxn modelId="{15DA31B9-A8A1-BE40-9BA1-A0320019A612}" type="presOf" srcId="{C3600B57-FEB7-4FDD-96AF-75E41A57F437}" destId="{5A2FAC87-42F4-FC45-84ED-3E37269907E3}" srcOrd="0" destOrd="0" presId="urn:microsoft.com/office/officeart/2005/8/layout/vList2"/>
    <dgm:cxn modelId="{D7E6A4BF-5740-FA43-909E-6B3E952F9EA4}" type="presOf" srcId="{1D09F4D0-F8BF-4546-8642-7DCE9116F61B}" destId="{EF1AFAD9-F6A8-BA4C-9146-1E119FE3FF33}" srcOrd="0" destOrd="0" presId="urn:microsoft.com/office/officeart/2005/8/layout/vList2"/>
    <dgm:cxn modelId="{95FBC0D0-778E-4867-AADC-F3B4BF0191BA}" srcId="{59F440A4-EB62-4FA3-8131-F8F19B176B39}" destId="{C3600B57-FEB7-4FDD-96AF-75E41A57F437}" srcOrd="6" destOrd="0" parTransId="{2E365D07-1448-4EB6-9E1F-5E56CA48B972}" sibTransId="{FC175F6E-6D18-42DF-894B-D946CBD44C49}"/>
    <dgm:cxn modelId="{91E091D6-EECA-6546-A70E-1AD9E90C59AA}" type="presOf" srcId="{F3F0C773-37D4-43C1-9568-79E2D6C226B3}" destId="{4710CEB5-3C92-EE4F-A371-55F70AE1D0D0}" srcOrd="0" destOrd="0" presId="urn:microsoft.com/office/officeart/2005/8/layout/vList2"/>
    <dgm:cxn modelId="{94F673F3-3164-AE40-AD09-96D7D97C2B46}" type="presOf" srcId="{F9DA54A5-81F5-40C9-98A8-0736144D1EC7}" destId="{04451546-E16F-F64C-BDB1-B812AA036855}" srcOrd="0" destOrd="0" presId="urn:microsoft.com/office/officeart/2005/8/layout/vList2"/>
    <dgm:cxn modelId="{64AF23FC-1C55-4D46-A481-50110A8F2078}" type="presOf" srcId="{17E76E57-E98A-460C-A7D2-2D6F7C490131}" destId="{FB2FC105-CEEB-6148-8283-88BDDDE629FF}" srcOrd="0" destOrd="0" presId="urn:microsoft.com/office/officeart/2005/8/layout/vList2"/>
    <dgm:cxn modelId="{0CDAA85E-5DE0-0D4D-BC08-A1E702AA0D38}" type="presParOf" srcId="{B030BFB9-AC4E-0D48-95F1-991F4D7595F9}" destId="{04451546-E16F-F64C-BDB1-B812AA036855}" srcOrd="0" destOrd="0" presId="urn:microsoft.com/office/officeart/2005/8/layout/vList2"/>
    <dgm:cxn modelId="{AD6A2222-0BFE-034C-BBBE-13006C5D90B1}" type="presParOf" srcId="{B030BFB9-AC4E-0D48-95F1-991F4D7595F9}" destId="{B39D807A-AABC-574F-8CA5-513E66F0B880}" srcOrd="1" destOrd="0" presId="urn:microsoft.com/office/officeart/2005/8/layout/vList2"/>
    <dgm:cxn modelId="{20806038-6806-DC41-A71A-5C3747C86C3B}" type="presParOf" srcId="{B030BFB9-AC4E-0D48-95F1-991F4D7595F9}" destId="{4FD33210-F12F-B248-813C-F3C3D218A448}" srcOrd="2" destOrd="0" presId="urn:microsoft.com/office/officeart/2005/8/layout/vList2"/>
    <dgm:cxn modelId="{61267963-20F2-0145-9492-429DD90ED119}" type="presParOf" srcId="{B030BFB9-AC4E-0D48-95F1-991F4D7595F9}" destId="{8B712150-064F-794A-BA05-999B00D4C96F}" srcOrd="3" destOrd="0" presId="urn:microsoft.com/office/officeart/2005/8/layout/vList2"/>
    <dgm:cxn modelId="{AFF99513-551F-8B42-BB3A-73EFCE1367AE}" type="presParOf" srcId="{B030BFB9-AC4E-0D48-95F1-991F4D7595F9}" destId="{FB2FC105-CEEB-6148-8283-88BDDDE629FF}" srcOrd="4" destOrd="0" presId="urn:microsoft.com/office/officeart/2005/8/layout/vList2"/>
    <dgm:cxn modelId="{6E6B55B6-EA82-BF48-A1A3-3908407DC5E0}" type="presParOf" srcId="{B030BFB9-AC4E-0D48-95F1-991F4D7595F9}" destId="{9495AFCB-40EE-F448-A8C8-0DD3DE79D789}" srcOrd="5" destOrd="0" presId="urn:microsoft.com/office/officeart/2005/8/layout/vList2"/>
    <dgm:cxn modelId="{337579A3-970A-F843-848D-0AAC79F25137}" type="presParOf" srcId="{B030BFB9-AC4E-0D48-95F1-991F4D7595F9}" destId="{474C3243-F8E2-1D41-800E-083585330371}" srcOrd="6" destOrd="0" presId="urn:microsoft.com/office/officeart/2005/8/layout/vList2"/>
    <dgm:cxn modelId="{1DEF3712-84F1-4E47-8E7F-2CCDB85FD4D8}" type="presParOf" srcId="{B030BFB9-AC4E-0D48-95F1-991F4D7595F9}" destId="{2B4B4224-CC78-224B-AAEB-AFDE6C947BD3}" srcOrd="7" destOrd="0" presId="urn:microsoft.com/office/officeart/2005/8/layout/vList2"/>
    <dgm:cxn modelId="{54276C90-7E92-174C-BC65-F1CBB4797BDD}" type="presParOf" srcId="{B030BFB9-AC4E-0D48-95F1-991F4D7595F9}" destId="{4710CEB5-3C92-EE4F-A371-55F70AE1D0D0}" srcOrd="8" destOrd="0" presId="urn:microsoft.com/office/officeart/2005/8/layout/vList2"/>
    <dgm:cxn modelId="{B4F28AA0-B9B5-EF4A-B113-6A3105492079}" type="presParOf" srcId="{B030BFB9-AC4E-0D48-95F1-991F4D7595F9}" destId="{3CEF01AF-2B2A-F641-929D-0A2DBE91E008}" srcOrd="9" destOrd="0" presId="urn:microsoft.com/office/officeart/2005/8/layout/vList2"/>
    <dgm:cxn modelId="{8C525E3D-8017-9F4F-8361-AE775192D676}" type="presParOf" srcId="{B030BFB9-AC4E-0D48-95F1-991F4D7595F9}" destId="{EF1AFAD9-F6A8-BA4C-9146-1E119FE3FF33}" srcOrd="10" destOrd="0" presId="urn:microsoft.com/office/officeart/2005/8/layout/vList2"/>
    <dgm:cxn modelId="{D9B09F74-E4F1-1745-926E-4ECE3BAB94DB}" type="presParOf" srcId="{B030BFB9-AC4E-0D48-95F1-991F4D7595F9}" destId="{B31C7491-26F9-9441-AD97-A706AF5EEA14}" srcOrd="11" destOrd="0" presId="urn:microsoft.com/office/officeart/2005/8/layout/vList2"/>
    <dgm:cxn modelId="{FD15E881-BEDC-2B4D-A680-A53FE6824CA4}" type="presParOf" srcId="{B030BFB9-AC4E-0D48-95F1-991F4D7595F9}" destId="{5A2FAC87-42F4-FC45-84ED-3E37269907E3}" srcOrd="12" destOrd="0" presId="urn:microsoft.com/office/officeart/2005/8/layout/vList2"/>
    <dgm:cxn modelId="{83D3F132-EBD7-E647-87E1-0ED1A995FBEF}" type="presParOf" srcId="{B030BFB9-AC4E-0D48-95F1-991F4D7595F9}" destId="{5F35EEEA-E58B-9E43-8D70-088601A3BEB0}" srcOrd="13" destOrd="0" presId="urn:microsoft.com/office/officeart/2005/8/layout/vList2"/>
    <dgm:cxn modelId="{B53D3A8F-78DF-FE45-8A1F-A425A5570CCD}" type="presParOf" srcId="{B030BFB9-AC4E-0D48-95F1-991F4D7595F9}" destId="{4B5A0EA5-E4E7-5D4F-804F-10FEF4A4C971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70356-7ECC-4327-A1EB-935CC336F92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4873362-B4D6-4677-AACB-4DE4B874C203}">
      <dgm:prSet/>
      <dgm:spPr/>
      <dgm:t>
        <a:bodyPr/>
        <a:lstStyle/>
        <a:p>
          <a:r>
            <a:rPr lang="en-US"/>
            <a:t>We have listened to our community in 18 school-based meetings and 33 community meetings.</a:t>
          </a:r>
        </a:p>
      </dgm:t>
    </dgm:pt>
    <dgm:pt modelId="{6966294D-B7A5-4A75-A0A7-48FEBF885324}" type="parTrans" cxnId="{C06A9251-8B52-433A-8340-960FE4B4431F}">
      <dgm:prSet/>
      <dgm:spPr/>
      <dgm:t>
        <a:bodyPr/>
        <a:lstStyle/>
        <a:p>
          <a:endParaRPr lang="en-US"/>
        </a:p>
      </dgm:t>
    </dgm:pt>
    <dgm:pt modelId="{1ABB3153-3DCB-48D8-B6B7-8B02B57B624F}" type="sibTrans" cxnId="{C06A9251-8B52-433A-8340-960FE4B4431F}">
      <dgm:prSet/>
      <dgm:spPr/>
      <dgm:t>
        <a:bodyPr/>
        <a:lstStyle/>
        <a:p>
          <a:endParaRPr lang="en-US"/>
        </a:p>
      </dgm:t>
    </dgm:pt>
    <dgm:pt modelId="{D7BF20BB-B46F-4A89-A7F8-9EA602DE9E4A}">
      <dgm:prSet/>
      <dgm:spPr/>
      <dgm:t>
        <a:bodyPr/>
        <a:lstStyle/>
        <a:p>
          <a:r>
            <a:rPr lang="en-US"/>
            <a:t>We have identified spending cuts that avoid layoffs and protect the education happening within our classrooms.</a:t>
          </a:r>
        </a:p>
      </dgm:t>
    </dgm:pt>
    <dgm:pt modelId="{CF0428A2-5C17-4944-80E9-F066A2E72EE5}" type="parTrans" cxnId="{7F436DA4-B7F0-4C7E-9C0C-C9508849EA79}">
      <dgm:prSet/>
      <dgm:spPr/>
      <dgm:t>
        <a:bodyPr/>
        <a:lstStyle/>
        <a:p>
          <a:endParaRPr lang="en-US"/>
        </a:p>
      </dgm:t>
    </dgm:pt>
    <dgm:pt modelId="{5EE37F62-D0DC-4960-AEED-35E0212A1906}" type="sibTrans" cxnId="{7F436DA4-B7F0-4C7E-9C0C-C9508849EA79}">
      <dgm:prSet/>
      <dgm:spPr/>
      <dgm:t>
        <a:bodyPr/>
        <a:lstStyle/>
        <a:p>
          <a:endParaRPr lang="en-US"/>
        </a:p>
      </dgm:t>
    </dgm:pt>
    <dgm:pt modelId="{599CE4F6-10C3-4756-ACFC-D1605F6D7B3B}">
      <dgm:prSet/>
      <dgm:spPr/>
      <dgm:t>
        <a:bodyPr/>
        <a:lstStyle/>
        <a:p>
          <a:r>
            <a:rPr lang="en-US"/>
            <a:t>We have focused on reducing administrative costs and positions.</a:t>
          </a:r>
        </a:p>
      </dgm:t>
    </dgm:pt>
    <dgm:pt modelId="{4F3B4B87-831D-4051-BF62-868EFDB7FEBD}" type="parTrans" cxnId="{4B201E85-42CA-4F5A-9F2E-4DD2A2DE3F66}">
      <dgm:prSet/>
      <dgm:spPr/>
      <dgm:t>
        <a:bodyPr/>
        <a:lstStyle/>
        <a:p>
          <a:endParaRPr lang="en-US"/>
        </a:p>
      </dgm:t>
    </dgm:pt>
    <dgm:pt modelId="{989F145E-8EAA-4174-88D9-9422652D3F17}" type="sibTrans" cxnId="{4B201E85-42CA-4F5A-9F2E-4DD2A2DE3F66}">
      <dgm:prSet/>
      <dgm:spPr/>
      <dgm:t>
        <a:bodyPr/>
        <a:lstStyle/>
        <a:p>
          <a:endParaRPr lang="en-US"/>
        </a:p>
      </dgm:t>
    </dgm:pt>
    <dgm:pt modelId="{4F911759-648C-49BB-93DE-A84BF95B7C11}">
      <dgm:prSet/>
      <dgm:spPr/>
      <dgm:t>
        <a:bodyPr/>
        <a:lstStyle/>
        <a:p>
          <a:r>
            <a:rPr lang="en-US"/>
            <a:t>We propose these cuts occur in three phases--but this is dependent on winning the referendum.</a:t>
          </a:r>
        </a:p>
      </dgm:t>
    </dgm:pt>
    <dgm:pt modelId="{EFBAA692-D8DD-4774-8C19-98728E88F804}" type="parTrans" cxnId="{D6A2C9AC-3EE1-4D12-B2A1-4FF713FFC582}">
      <dgm:prSet/>
      <dgm:spPr/>
      <dgm:t>
        <a:bodyPr/>
        <a:lstStyle/>
        <a:p>
          <a:endParaRPr lang="en-US"/>
        </a:p>
      </dgm:t>
    </dgm:pt>
    <dgm:pt modelId="{AA444D97-E891-444B-ADEF-43EC6AFDF3B6}" type="sibTrans" cxnId="{D6A2C9AC-3EE1-4D12-B2A1-4FF713FFC582}">
      <dgm:prSet/>
      <dgm:spPr/>
      <dgm:t>
        <a:bodyPr/>
        <a:lstStyle/>
        <a:p>
          <a:endParaRPr lang="en-US"/>
        </a:p>
      </dgm:t>
    </dgm:pt>
    <dgm:pt modelId="{C54B5484-874E-4E27-8ADE-ACE412BCD437}" type="pres">
      <dgm:prSet presAssocID="{42770356-7ECC-4327-A1EB-935CC336F92B}" presName="root" presStyleCnt="0">
        <dgm:presLayoutVars>
          <dgm:dir/>
          <dgm:resizeHandles val="exact"/>
        </dgm:presLayoutVars>
      </dgm:prSet>
      <dgm:spPr/>
    </dgm:pt>
    <dgm:pt modelId="{EB45B25C-DB95-42CD-A543-45C000C169FD}" type="pres">
      <dgm:prSet presAssocID="{34873362-B4D6-4677-AACB-4DE4B874C203}" presName="compNode" presStyleCnt="0"/>
      <dgm:spPr/>
    </dgm:pt>
    <dgm:pt modelId="{E833DD1D-0F9B-4F08-BE7D-7852C59B554A}" type="pres">
      <dgm:prSet presAssocID="{34873362-B4D6-4677-AACB-4DE4B874C203}" presName="bgRect" presStyleLbl="bgShp" presStyleIdx="0" presStyleCnt="4"/>
      <dgm:spPr/>
    </dgm:pt>
    <dgm:pt modelId="{6C68349A-6A29-4E56-A2A9-3A5E649EE6F6}" type="pres">
      <dgm:prSet presAssocID="{34873362-B4D6-4677-AACB-4DE4B874C20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1B678A04-09B8-4A40-B115-BD5CB585ED40}" type="pres">
      <dgm:prSet presAssocID="{34873362-B4D6-4677-AACB-4DE4B874C203}" presName="spaceRect" presStyleCnt="0"/>
      <dgm:spPr/>
    </dgm:pt>
    <dgm:pt modelId="{8168D5C8-4FE7-4C57-9DBB-FA60FD3251D7}" type="pres">
      <dgm:prSet presAssocID="{34873362-B4D6-4677-AACB-4DE4B874C203}" presName="parTx" presStyleLbl="revTx" presStyleIdx="0" presStyleCnt="4">
        <dgm:presLayoutVars>
          <dgm:chMax val="0"/>
          <dgm:chPref val="0"/>
        </dgm:presLayoutVars>
      </dgm:prSet>
      <dgm:spPr/>
    </dgm:pt>
    <dgm:pt modelId="{D6CE3533-8A65-4A54-BF78-922873EC4377}" type="pres">
      <dgm:prSet presAssocID="{1ABB3153-3DCB-48D8-B6B7-8B02B57B624F}" presName="sibTrans" presStyleCnt="0"/>
      <dgm:spPr/>
    </dgm:pt>
    <dgm:pt modelId="{DDA895BA-47A6-4C5D-B128-B9D706D7B348}" type="pres">
      <dgm:prSet presAssocID="{D7BF20BB-B46F-4A89-A7F8-9EA602DE9E4A}" presName="compNode" presStyleCnt="0"/>
      <dgm:spPr/>
    </dgm:pt>
    <dgm:pt modelId="{42117CB1-147D-49C5-BEA2-71DAFC7FD69C}" type="pres">
      <dgm:prSet presAssocID="{D7BF20BB-B46F-4A89-A7F8-9EA602DE9E4A}" presName="bgRect" presStyleLbl="bgShp" presStyleIdx="1" presStyleCnt="4"/>
      <dgm:spPr/>
    </dgm:pt>
    <dgm:pt modelId="{598F45F5-E62C-4181-B63E-E49C750719C9}" type="pres">
      <dgm:prSet presAssocID="{D7BF20BB-B46F-4A89-A7F8-9EA602DE9E4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1F816B6-21F4-4F28-941A-546C935D0B2E}" type="pres">
      <dgm:prSet presAssocID="{D7BF20BB-B46F-4A89-A7F8-9EA602DE9E4A}" presName="spaceRect" presStyleCnt="0"/>
      <dgm:spPr/>
    </dgm:pt>
    <dgm:pt modelId="{70C56037-3B32-4972-9C77-7DAEB7FD2703}" type="pres">
      <dgm:prSet presAssocID="{D7BF20BB-B46F-4A89-A7F8-9EA602DE9E4A}" presName="parTx" presStyleLbl="revTx" presStyleIdx="1" presStyleCnt="4">
        <dgm:presLayoutVars>
          <dgm:chMax val="0"/>
          <dgm:chPref val="0"/>
        </dgm:presLayoutVars>
      </dgm:prSet>
      <dgm:spPr/>
    </dgm:pt>
    <dgm:pt modelId="{059D14D9-DB40-4FFF-96CB-20FDBDB4A728}" type="pres">
      <dgm:prSet presAssocID="{5EE37F62-D0DC-4960-AEED-35E0212A1906}" presName="sibTrans" presStyleCnt="0"/>
      <dgm:spPr/>
    </dgm:pt>
    <dgm:pt modelId="{82BF3BCC-5DDD-4579-8FA6-D49501485E4E}" type="pres">
      <dgm:prSet presAssocID="{599CE4F6-10C3-4756-ACFC-D1605F6D7B3B}" presName="compNode" presStyleCnt="0"/>
      <dgm:spPr/>
    </dgm:pt>
    <dgm:pt modelId="{A30A3770-3C99-4372-982D-84A3EE120B18}" type="pres">
      <dgm:prSet presAssocID="{599CE4F6-10C3-4756-ACFC-D1605F6D7B3B}" presName="bgRect" presStyleLbl="bgShp" presStyleIdx="2" presStyleCnt="4"/>
      <dgm:spPr/>
    </dgm:pt>
    <dgm:pt modelId="{06C67684-52BA-4D04-A319-975B6644294D}" type="pres">
      <dgm:prSet presAssocID="{599CE4F6-10C3-4756-ACFC-D1605F6D7B3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F15C5F73-E251-4CEE-BC4E-F85EE3742B2A}" type="pres">
      <dgm:prSet presAssocID="{599CE4F6-10C3-4756-ACFC-D1605F6D7B3B}" presName="spaceRect" presStyleCnt="0"/>
      <dgm:spPr/>
    </dgm:pt>
    <dgm:pt modelId="{FCBD77A5-2D54-47ED-BE3C-CFE3BC1912A8}" type="pres">
      <dgm:prSet presAssocID="{599CE4F6-10C3-4756-ACFC-D1605F6D7B3B}" presName="parTx" presStyleLbl="revTx" presStyleIdx="2" presStyleCnt="4">
        <dgm:presLayoutVars>
          <dgm:chMax val="0"/>
          <dgm:chPref val="0"/>
        </dgm:presLayoutVars>
      </dgm:prSet>
      <dgm:spPr/>
    </dgm:pt>
    <dgm:pt modelId="{4835619E-28D7-4DE6-93B5-4961D7482D31}" type="pres">
      <dgm:prSet presAssocID="{989F145E-8EAA-4174-88D9-9422652D3F17}" presName="sibTrans" presStyleCnt="0"/>
      <dgm:spPr/>
    </dgm:pt>
    <dgm:pt modelId="{17EB703C-6F36-4822-B1E3-D92B8727078F}" type="pres">
      <dgm:prSet presAssocID="{4F911759-648C-49BB-93DE-A84BF95B7C11}" presName="compNode" presStyleCnt="0"/>
      <dgm:spPr/>
    </dgm:pt>
    <dgm:pt modelId="{70E5B90D-3238-4A55-A052-AB53B88D0F41}" type="pres">
      <dgm:prSet presAssocID="{4F911759-648C-49BB-93DE-A84BF95B7C11}" presName="bgRect" presStyleLbl="bgShp" presStyleIdx="3" presStyleCnt="4"/>
      <dgm:spPr/>
    </dgm:pt>
    <dgm:pt modelId="{E3CE700E-3BF2-4A60-B1B0-3FC6C7824C14}" type="pres">
      <dgm:prSet presAssocID="{4F911759-648C-49BB-93DE-A84BF95B7C1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4EEA5BC-C17D-4E07-AF02-CE758718EC5A}" type="pres">
      <dgm:prSet presAssocID="{4F911759-648C-49BB-93DE-A84BF95B7C11}" presName="spaceRect" presStyleCnt="0"/>
      <dgm:spPr/>
    </dgm:pt>
    <dgm:pt modelId="{A806920B-2A9E-4F50-8AA2-359FEA581CB3}" type="pres">
      <dgm:prSet presAssocID="{4F911759-648C-49BB-93DE-A84BF95B7C1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4484913-9BBD-49D9-B7D0-CB6DE3B4C24D}" type="presOf" srcId="{D7BF20BB-B46F-4A89-A7F8-9EA602DE9E4A}" destId="{70C56037-3B32-4972-9C77-7DAEB7FD2703}" srcOrd="0" destOrd="0" presId="urn:microsoft.com/office/officeart/2018/2/layout/IconVerticalSolidList"/>
    <dgm:cxn modelId="{601EEC23-BD4C-4AF2-8223-50CB200776ED}" type="presOf" srcId="{42770356-7ECC-4327-A1EB-935CC336F92B}" destId="{C54B5484-874E-4E27-8ADE-ACE412BCD437}" srcOrd="0" destOrd="0" presId="urn:microsoft.com/office/officeart/2018/2/layout/IconVerticalSolidList"/>
    <dgm:cxn modelId="{74089B36-EBB0-455D-B693-17CF6A17765A}" type="presOf" srcId="{34873362-B4D6-4677-AACB-4DE4B874C203}" destId="{8168D5C8-4FE7-4C57-9DBB-FA60FD3251D7}" srcOrd="0" destOrd="0" presId="urn:microsoft.com/office/officeart/2018/2/layout/IconVerticalSolidList"/>
    <dgm:cxn modelId="{C06A9251-8B52-433A-8340-960FE4B4431F}" srcId="{42770356-7ECC-4327-A1EB-935CC336F92B}" destId="{34873362-B4D6-4677-AACB-4DE4B874C203}" srcOrd="0" destOrd="0" parTransId="{6966294D-B7A5-4A75-A0A7-48FEBF885324}" sibTransId="{1ABB3153-3DCB-48D8-B6B7-8B02B57B624F}"/>
    <dgm:cxn modelId="{8B35DA6E-AEEA-4110-B574-F2E40CFEEAF3}" type="presOf" srcId="{599CE4F6-10C3-4756-ACFC-D1605F6D7B3B}" destId="{FCBD77A5-2D54-47ED-BE3C-CFE3BC1912A8}" srcOrd="0" destOrd="0" presId="urn:microsoft.com/office/officeart/2018/2/layout/IconVerticalSolidList"/>
    <dgm:cxn modelId="{4B201E85-42CA-4F5A-9F2E-4DD2A2DE3F66}" srcId="{42770356-7ECC-4327-A1EB-935CC336F92B}" destId="{599CE4F6-10C3-4756-ACFC-D1605F6D7B3B}" srcOrd="2" destOrd="0" parTransId="{4F3B4B87-831D-4051-BF62-868EFDB7FEBD}" sibTransId="{989F145E-8EAA-4174-88D9-9422652D3F17}"/>
    <dgm:cxn modelId="{7F436DA4-B7F0-4C7E-9C0C-C9508849EA79}" srcId="{42770356-7ECC-4327-A1EB-935CC336F92B}" destId="{D7BF20BB-B46F-4A89-A7F8-9EA602DE9E4A}" srcOrd="1" destOrd="0" parTransId="{CF0428A2-5C17-4944-80E9-F066A2E72EE5}" sibTransId="{5EE37F62-D0DC-4960-AEED-35E0212A1906}"/>
    <dgm:cxn modelId="{D6A2C9AC-3EE1-4D12-B2A1-4FF713FFC582}" srcId="{42770356-7ECC-4327-A1EB-935CC336F92B}" destId="{4F911759-648C-49BB-93DE-A84BF95B7C11}" srcOrd="3" destOrd="0" parTransId="{EFBAA692-D8DD-4774-8C19-98728E88F804}" sibTransId="{AA444D97-E891-444B-ADEF-43EC6AFDF3B6}"/>
    <dgm:cxn modelId="{592731FD-EACD-4070-A204-CBBE510FF48C}" type="presOf" srcId="{4F911759-648C-49BB-93DE-A84BF95B7C11}" destId="{A806920B-2A9E-4F50-8AA2-359FEA581CB3}" srcOrd="0" destOrd="0" presId="urn:microsoft.com/office/officeart/2018/2/layout/IconVerticalSolidList"/>
    <dgm:cxn modelId="{C7AC0FB9-EF35-458A-B3F2-00B2D74FE434}" type="presParOf" srcId="{C54B5484-874E-4E27-8ADE-ACE412BCD437}" destId="{EB45B25C-DB95-42CD-A543-45C000C169FD}" srcOrd="0" destOrd="0" presId="urn:microsoft.com/office/officeart/2018/2/layout/IconVerticalSolidList"/>
    <dgm:cxn modelId="{EB33D3CD-A966-442E-867F-9CB71A645C6E}" type="presParOf" srcId="{EB45B25C-DB95-42CD-A543-45C000C169FD}" destId="{E833DD1D-0F9B-4F08-BE7D-7852C59B554A}" srcOrd="0" destOrd="0" presId="urn:microsoft.com/office/officeart/2018/2/layout/IconVerticalSolidList"/>
    <dgm:cxn modelId="{133CED64-52BE-4147-A23C-C9C2EB9CDF3C}" type="presParOf" srcId="{EB45B25C-DB95-42CD-A543-45C000C169FD}" destId="{6C68349A-6A29-4E56-A2A9-3A5E649EE6F6}" srcOrd="1" destOrd="0" presId="urn:microsoft.com/office/officeart/2018/2/layout/IconVerticalSolidList"/>
    <dgm:cxn modelId="{52DC7166-AD00-4BC4-A1A3-61E805A3FB94}" type="presParOf" srcId="{EB45B25C-DB95-42CD-A543-45C000C169FD}" destId="{1B678A04-09B8-4A40-B115-BD5CB585ED40}" srcOrd="2" destOrd="0" presId="urn:microsoft.com/office/officeart/2018/2/layout/IconVerticalSolidList"/>
    <dgm:cxn modelId="{51F38808-FB91-4DC1-B99E-4278B10A6A74}" type="presParOf" srcId="{EB45B25C-DB95-42CD-A543-45C000C169FD}" destId="{8168D5C8-4FE7-4C57-9DBB-FA60FD3251D7}" srcOrd="3" destOrd="0" presId="urn:microsoft.com/office/officeart/2018/2/layout/IconVerticalSolidList"/>
    <dgm:cxn modelId="{05C22B13-AA2F-4E2B-8628-71E64A52959E}" type="presParOf" srcId="{C54B5484-874E-4E27-8ADE-ACE412BCD437}" destId="{D6CE3533-8A65-4A54-BF78-922873EC4377}" srcOrd="1" destOrd="0" presId="urn:microsoft.com/office/officeart/2018/2/layout/IconVerticalSolidList"/>
    <dgm:cxn modelId="{6E15EC22-33B9-45C7-8CC2-905BB45A3669}" type="presParOf" srcId="{C54B5484-874E-4E27-8ADE-ACE412BCD437}" destId="{DDA895BA-47A6-4C5D-B128-B9D706D7B348}" srcOrd="2" destOrd="0" presId="urn:microsoft.com/office/officeart/2018/2/layout/IconVerticalSolidList"/>
    <dgm:cxn modelId="{9F4F631A-F04D-4975-AD5E-B2251C10FD66}" type="presParOf" srcId="{DDA895BA-47A6-4C5D-B128-B9D706D7B348}" destId="{42117CB1-147D-49C5-BEA2-71DAFC7FD69C}" srcOrd="0" destOrd="0" presId="urn:microsoft.com/office/officeart/2018/2/layout/IconVerticalSolidList"/>
    <dgm:cxn modelId="{B2447E31-D494-4D43-B3E9-2DAE0F41BCAE}" type="presParOf" srcId="{DDA895BA-47A6-4C5D-B128-B9D706D7B348}" destId="{598F45F5-E62C-4181-B63E-E49C750719C9}" srcOrd="1" destOrd="0" presId="urn:microsoft.com/office/officeart/2018/2/layout/IconVerticalSolidList"/>
    <dgm:cxn modelId="{C54CE02F-5EFE-4DE8-9B58-8648095EFE68}" type="presParOf" srcId="{DDA895BA-47A6-4C5D-B128-B9D706D7B348}" destId="{61F816B6-21F4-4F28-941A-546C935D0B2E}" srcOrd="2" destOrd="0" presId="urn:microsoft.com/office/officeart/2018/2/layout/IconVerticalSolidList"/>
    <dgm:cxn modelId="{A7FBEE87-C24B-4E22-A5EE-72229F37A224}" type="presParOf" srcId="{DDA895BA-47A6-4C5D-B128-B9D706D7B348}" destId="{70C56037-3B32-4972-9C77-7DAEB7FD2703}" srcOrd="3" destOrd="0" presId="urn:microsoft.com/office/officeart/2018/2/layout/IconVerticalSolidList"/>
    <dgm:cxn modelId="{496DD832-01D2-4CA8-A8EA-9B6E4BBDC452}" type="presParOf" srcId="{C54B5484-874E-4E27-8ADE-ACE412BCD437}" destId="{059D14D9-DB40-4FFF-96CB-20FDBDB4A728}" srcOrd="3" destOrd="0" presId="urn:microsoft.com/office/officeart/2018/2/layout/IconVerticalSolidList"/>
    <dgm:cxn modelId="{E309173C-D4C5-41C7-9095-0D6864D53FC8}" type="presParOf" srcId="{C54B5484-874E-4E27-8ADE-ACE412BCD437}" destId="{82BF3BCC-5DDD-4579-8FA6-D49501485E4E}" srcOrd="4" destOrd="0" presId="urn:microsoft.com/office/officeart/2018/2/layout/IconVerticalSolidList"/>
    <dgm:cxn modelId="{D5D5044D-02F8-4E00-9A49-64D569296EBA}" type="presParOf" srcId="{82BF3BCC-5DDD-4579-8FA6-D49501485E4E}" destId="{A30A3770-3C99-4372-982D-84A3EE120B18}" srcOrd="0" destOrd="0" presId="urn:microsoft.com/office/officeart/2018/2/layout/IconVerticalSolidList"/>
    <dgm:cxn modelId="{C6F384F1-6286-4FC6-A92C-81FE83B437D8}" type="presParOf" srcId="{82BF3BCC-5DDD-4579-8FA6-D49501485E4E}" destId="{06C67684-52BA-4D04-A319-975B6644294D}" srcOrd="1" destOrd="0" presId="urn:microsoft.com/office/officeart/2018/2/layout/IconVerticalSolidList"/>
    <dgm:cxn modelId="{DF4E77F5-2301-470E-B824-C7DFCD401532}" type="presParOf" srcId="{82BF3BCC-5DDD-4579-8FA6-D49501485E4E}" destId="{F15C5F73-E251-4CEE-BC4E-F85EE3742B2A}" srcOrd="2" destOrd="0" presId="urn:microsoft.com/office/officeart/2018/2/layout/IconVerticalSolidList"/>
    <dgm:cxn modelId="{2A32439E-7C67-4DF9-A83B-F538C31486C2}" type="presParOf" srcId="{82BF3BCC-5DDD-4579-8FA6-D49501485E4E}" destId="{FCBD77A5-2D54-47ED-BE3C-CFE3BC1912A8}" srcOrd="3" destOrd="0" presId="urn:microsoft.com/office/officeart/2018/2/layout/IconVerticalSolidList"/>
    <dgm:cxn modelId="{988CE83E-21E7-42CE-8C4E-D05F4DF00304}" type="presParOf" srcId="{C54B5484-874E-4E27-8ADE-ACE412BCD437}" destId="{4835619E-28D7-4DE6-93B5-4961D7482D31}" srcOrd="5" destOrd="0" presId="urn:microsoft.com/office/officeart/2018/2/layout/IconVerticalSolidList"/>
    <dgm:cxn modelId="{E5B9D1BA-264E-4B6B-BF8D-B18BD0189938}" type="presParOf" srcId="{C54B5484-874E-4E27-8ADE-ACE412BCD437}" destId="{17EB703C-6F36-4822-B1E3-D92B8727078F}" srcOrd="6" destOrd="0" presId="urn:microsoft.com/office/officeart/2018/2/layout/IconVerticalSolidList"/>
    <dgm:cxn modelId="{5603B712-10A8-4007-A4EF-81FBB38F2FF1}" type="presParOf" srcId="{17EB703C-6F36-4822-B1E3-D92B8727078F}" destId="{70E5B90D-3238-4A55-A052-AB53B88D0F41}" srcOrd="0" destOrd="0" presId="urn:microsoft.com/office/officeart/2018/2/layout/IconVerticalSolidList"/>
    <dgm:cxn modelId="{7641DF41-F9D7-4D72-AC4C-10019F6C7539}" type="presParOf" srcId="{17EB703C-6F36-4822-B1E3-D92B8727078F}" destId="{E3CE700E-3BF2-4A60-B1B0-3FC6C7824C14}" srcOrd="1" destOrd="0" presId="urn:microsoft.com/office/officeart/2018/2/layout/IconVerticalSolidList"/>
    <dgm:cxn modelId="{AF401733-FA2A-4695-BE6B-29CC74C897F3}" type="presParOf" srcId="{17EB703C-6F36-4822-B1E3-D92B8727078F}" destId="{B4EEA5BC-C17D-4E07-AF02-CE758718EC5A}" srcOrd="2" destOrd="0" presId="urn:microsoft.com/office/officeart/2018/2/layout/IconVerticalSolidList"/>
    <dgm:cxn modelId="{662AF87D-490D-41AB-A11C-D65ECC69549C}" type="presParOf" srcId="{17EB703C-6F36-4822-B1E3-D92B8727078F}" destId="{A806920B-2A9E-4F50-8AA2-359FEA581CB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4DDDE-3BC5-4176-92C4-CD3A707D38B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51FF59F-6174-4D6B-8A4B-59C77B628F2A}">
      <dgm:prSet/>
      <dgm:spPr/>
      <dgm:t>
        <a:bodyPr/>
        <a:lstStyle/>
        <a:p>
          <a:r>
            <a:rPr lang="en-US"/>
            <a:t>Reduction of administrative costs</a:t>
          </a:r>
        </a:p>
      </dgm:t>
    </dgm:pt>
    <dgm:pt modelId="{68B83A3E-4D6F-4338-BACC-792A084A461F}" type="parTrans" cxnId="{AF03CCA5-7544-4CCE-8AFC-77F6CF9EFB91}">
      <dgm:prSet/>
      <dgm:spPr/>
      <dgm:t>
        <a:bodyPr/>
        <a:lstStyle/>
        <a:p>
          <a:endParaRPr lang="en-US"/>
        </a:p>
      </dgm:t>
    </dgm:pt>
    <dgm:pt modelId="{AFCD38B7-1FC0-4C94-A031-0E775C5EC4CF}" type="sibTrans" cxnId="{AF03CCA5-7544-4CCE-8AFC-77F6CF9EFB91}">
      <dgm:prSet/>
      <dgm:spPr/>
      <dgm:t>
        <a:bodyPr/>
        <a:lstStyle/>
        <a:p>
          <a:endParaRPr lang="en-US"/>
        </a:p>
      </dgm:t>
    </dgm:pt>
    <dgm:pt modelId="{F44365B5-E3D3-4EB1-AA6D-D7B05D32874A}">
      <dgm:prSet/>
      <dgm:spPr/>
      <dgm:t>
        <a:bodyPr/>
        <a:lstStyle/>
        <a:p>
          <a:r>
            <a:rPr lang="en-US"/>
            <a:t>$20,000 cut for superintendent</a:t>
          </a:r>
        </a:p>
      </dgm:t>
    </dgm:pt>
    <dgm:pt modelId="{80F07536-3FA6-4358-A4D5-A286190EFE74}" type="parTrans" cxnId="{D4DCB8A5-ABA5-406D-9301-10EFD498699C}">
      <dgm:prSet/>
      <dgm:spPr/>
      <dgm:t>
        <a:bodyPr/>
        <a:lstStyle/>
        <a:p>
          <a:endParaRPr lang="en-US"/>
        </a:p>
      </dgm:t>
    </dgm:pt>
    <dgm:pt modelId="{3E09432F-723E-4753-91BB-CDE0C8BF17EB}" type="sibTrans" cxnId="{D4DCB8A5-ABA5-406D-9301-10EFD498699C}">
      <dgm:prSet/>
      <dgm:spPr/>
      <dgm:t>
        <a:bodyPr/>
        <a:lstStyle/>
        <a:p>
          <a:endParaRPr lang="en-US"/>
        </a:p>
      </dgm:t>
    </dgm:pt>
    <dgm:pt modelId="{95E35A92-1A3C-4598-BAE9-FDD22C12E334}">
      <dgm:prSet/>
      <dgm:spPr/>
      <dgm:t>
        <a:bodyPr/>
        <a:lstStyle/>
        <a:p>
          <a:r>
            <a:rPr lang="en-US"/>
            <a:t>4.75% salary cut for top central office administrators</a:t>
          </a:r>
        </a:p>
      </dgm:t>
    </dgm:pt>
    <dgm:pt modelId="{D4701910-6A49-423D-B847-F76DF80FF66A}" type="parTrans" cxnId="{8FC50910-8BF7-4EC9-B446-DBDED6D1FEFA}">
      <dgm:prSet/>
      <dgm:spPr/>
      <dgm:t>
        <a:bodyPr/>
        <a:lstStyle/>
        <a:p>
          <a:endParaRPr lang="en-US"/>
        </a:p>
      </dgm:t>
    </dgm:pt>
    <dgm:pt modelId="{75C10870-35A5-4E50-8F78-AFCBFF4BEACF}" type="sibTrans" cxnId="{8FC50910-8BF7-4EC9-B446-DBDED6D1FEFA}">
      <dgm:prSet/>
      <dgm:spPr/>
      <dgm:t>
        <a:bodyPr/>
        <a:lstStyle/>
        <a:p>
          <a:endParaRPr lang="en-US"/>
        </a:p>
      </dgm:t>
    </dgm:pt>
    <dgm:pt modelId="{E7AC45E0-74BE-4ABD-81B2-8C85574F169F}">
      <dgm:prSet/>
      <dgm:spPr/>
      <dgm:t>
        <a:bodyPr/>
        <a:lstStyle/>
        <a:p>
          <a:r>
            <a:rPr lang="en-US"/>
            <a:t>Reduction of administrative positions through retirement/resignation</a:t>
          </a:r>
        </a:p>
      </dgm:t>
    </dgm:pt>
    <dgm:pt modelId="{A960D675-05F0-4BC7-A635-953ED8F84A15}" type="parTrans" cxnId="{A2C2F309-6697-489F-B508-8239A99C89E9}">
      <dgm:prSet/>
      <dgm:spPr/>
      <dgm:t>
        <a:bodyPr/>
        <a:lstStyle/>
        <a:p>
          <a:endParaRPr lang="en-US"/>
        </a:p>
      </dgm:t>
    </dgm:pt>
    <dgm:pt modelId="{1A967F30-0C14-4EEC-9910-3614E614F9E9}" type="sibTrans" cxnId="{A2C2F309-6697-489F-B508-8239A99C89E9}">
      <dgm:prSet/>
      <dgm:spPr/>
      <dgm:t>
        <a:bodyPr/>
        <a:lstStyle/>
        <a:p>
          <a:endParaRPr lang="en-US"/>
        </a:p>
      </dgm:t>
    </dgm:pt>
    <dgm:pt modelId="{CB5E09A6-B1E8-49B7-953D-BFDC1D9C25CB}">
      <dgm:prSet/>
      <dgm:spPr/>
      <dgm:t>
        <a:bodyPr/>
        <a:lstStyle/>
        <a:p>
          <a:r>
            <a:rPr lang="en-US"/>
            <a:t>Elementary school consolidation</a:t>
          </a:r>
        </a:p>
      </dgm:t>
    </dgm:pt>
    <dgm:pt modelId="{91AF4A62-DFF5-4CEC-ADEB-D12C48ABF656}" type="parTrans" cxnId="{7BC572B0-037B-4531-978E-D1445B28FB0D}">
      <dgm:prSet/>
      <dgm:spPr/>
      <dgm:t>
        <a:bodyPr/>
        <a:lstStyle/>
        <a:p>
          <a:endParaRPr lang="en-US"/>
        </a:p>
      </dgm:t>
    </dgm:pt>
    <dgm:pt modelId="{822D66D7-FB85-405C-A803-DB61A9D789AD}" type="sibTrans" cxnId="{7BC572B0-037B-4531-978E-D1445B28FB0D}">
      <dgm:prSet/>
      <dgm:spPr/>
      <dgm:t>
        <a:bodyPr/>
        <a:lstStyle/>
        <a:p>
          <a:endParaRPr lang="en-US"/>
        </a:p>
      </dgm:t>
    </dgm:pt>
    <dgm:pt modelId="{E40DC51A-97C1-4BCC-8A47-DE2ABCA1EFF4}">
      <dgm:prSet/>
      <dgm:spPr/>
      <dgm:t>
        <a:bodyPr/>
        <a:lstStyle/>
        <a:p>
          <a:r>
            <a:rPr lang="en-US"/>
            <a:t>18 to 16 to 15</a:t>
          </a:r>
        </a:p>
      </dgm:t>
    </dgm:pt>
    <dgm:pt modelId="{F7568827-FAAD-43E7-8A8C-AFB63B06A00F}" type="parTrans" cxnId="{7F22D95B-6DBB-4F19-847E-28C7709495F5}">
      <dgm:prSet/>
      <dgm:spPr/>
      <dgm:t>
        <a:bodyPr/>
        <a:lstStyle/>
        <a:p>
          <a:endParaRPr lang="en-US"/>
        </a:p>
      </dgm:t>
    </dgm:pt>
    <dgm:pt modelId="{FACDC3DA-CE13-4235-9164-4EF9FAED5937}" type="sibTrans" cxnId="{7F22D95B-6DBB-4F19-847E-28C7709495F5}">
      <dgm:prSet/>
      <dgm:spPr/>
      <dgm:t>
        <a:bodyPr/>
        <a:lstStyle/>
        <a:p>
          <a:endParaRPr lang="en-US"/>
        </a:p>
      </dgm:t>
    </dgm:pt>
    <dgm:pt modelId="{4FF2480A-002A-454F-8453-179936F2E6DA}">
      <dgm:prSet/>
      <dgm:spPr/>
      <dgm:t>
        <a:bodyPr/>
        <a:lstStyle/>
        <a:p>
          <a:r>
            <a:rPr lang="en-US"/>
            <a:t>Alternative education redesign</a:t>
          </a:r>
        </a:p>
      </dgm:t>
    </dgm:pt>
    <dgm:pt modelId="{F322A5C8-DA1C-424E-9D0A-6E496A6F2B32}" type="parTrans" cxnId="{834F926C-BC08-40CF-9A02-A3B24471E4B7}">
      <dgm:prSet/>
      <dgm:spPr/>
      <dgm:t>
        <a:bodyPr/>
        <a:lstStyle/>
        <a:p>
          <a:endParaRPr lang="en-US"/>
        </a:p>
      </dgm:t>
    </dgm:pt>
    <dgm:pt modelId="{70A28F30-ABE6-45DF-9FB4-3DC2500668A0}" type="sibTrans" cxnId="{834F926C-BC08-40CF-9A02-A3B24471E4B7}">
      <dgm:prSet/>
      <dgm:spPr/>
      <dgm:t>
        <a:bodyPr/>
        <a:lstStyle/>
        <a:p>
          <a:endParaRPr lang="en-US"/>
        </a:p>
      </dgm:t>
    </dgm:pt>
    <dgm:pt modelId="{DF73BF84-598C-4C7E-B16E-BDC7D57B7EFD}">
      <dgm:prSet/>
      <dgm:spPr/>
      <dgm:t>
        <a:bodyPr/>
        <a:lstStyle/>
        <a:p>
          <a:r>
            <a:rPr lang="en-US"/>
            <a:t>One year pause in bus replacement</a:t>
          </a:r>
        </a:p>
      </dgm:t>
    </dgm:pt>
    <dgm:pt modelId="{6CF51EDE-895D-4026-808F-335BD394E5EE}" type="parTrans" cxnId="{6FE3FBB3-0892-46F8-B7A7-DF6DD84AFCD0}">
      <dgm:prSet/>
      <dgm:spPr/>
      <dgm:t>
        <a:bodyPr/>
        <a:lstStyle/>
        <a:p>
          <a:endParaRPr lang="en-US"/>
        </a:p>
      </dgm:t>
    </dgm:pt>
    <dgm:pt modelId="{9B087540-4B86-43C6-9B70-740DEA031062}" type="sibTrans" cxnId="{6FE3FBB3-0892-46F8-B7A7-DF6DD84AFCD0}">
      <dgm:prSet/>
      <dgm:spPr/>
      <dgm:t>
        <a:bodyPr/>
        <a:lstStyle/>
        <a:p>
          <a:endParaRPr lang="en-US"/>
        </a:p>
      </dgm:t>
    </dgm:pt>
    <dgm:pt modelId="{A2741BD7-EFF6-4BDE-AEA5-A87A16205459}">
      <dgm:prSet/>
      <dgm:spPr/>
      <dgm:t>
        <a:bodyPr/>
        <a:lstStyle/>
        <a:p>
          <a:r>
            <a:rPr lang="en-US"/>
            <a:t>Scrutiny of every position upon retirement/resignation</a:t>
          </a:r>
        </a:p>
      </dgm:t>
    </dgm:pt>
    <dgm:pt modelId="{644FADAF-6E1F-4CDE-A52F-08074B1E8D2F}" type="parTrans" cxnId="{A96DD72B-C1DC-47D2-BF56-A1F69A97135A}">
      <dgm:prSet/>
      <dgm:spPr/>
      <dgm:t>
        <a:bodyPr/>
        <a:lstStyle/>
        <a:p>
          <a:endParaRPr lang="en-US"/>
        </a:p>
      </dgm:t>
    </dgm:pt>
    <dgm:pt modelId="{79ECFE16-E18C-404E-A68F-4A8110066E6C}" type="sibTrans" cxnId="{A96DD72B-C1DC-47D2-BF56-A1F69A97135A}">
      <dgm:prSet/>
      <dgm:spPr/>
      <dgm:t>
        <a:bodyPr/>
        <a:lstStyle/>
        <a:p>
          <a:endParaRPr lang="en-US"/>
        </a:p>
      </dgm:t>
    </dgm:pt>
    <dgm:pt modelId="{ADEC927D-8F2B-F744-9502-1C0B89D19BAE}" type="pres">
      <dgm:prSet presAssocID="{0BF4DDDE-3BC5-4176-92C4-CD3A707D38B0}" presName="linear" presStyleCnt="0">
        <dgm:presLayoutVars>
          <dgm:animLvl val="lvl"/>
          <dgm:resizeHandles val="exact"/>
        </dgm:presLayoutVars>
      </dgm:prSet>
      <dgm:spPr/>
    </dgm:pt>
    <dgm:pt modelId="{DF33F407-EC22-A04E-A568-E4CD85E8DF30}" type="pres">
      <dgm:prSet presAssocID="{951FF59F-6174-4D6B-8A4B-59C77B628F2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E867D41-0DFF-4446-BA0E-4657E65A267C}" type="pres">
      <dgm:prSet presAssocID="{951FF59F-6174-4D6B-8A4B-59C77B628F2A}" presName="childText" presStyleLbl="revTx" presStyleIdx="0" presStyleCnt="2">
        <dgm:presLayoutVars>
          <dgm:bulletEnabled val="1"/>
        </dgm:presLayoutVars>
      </dgm:prSet>
      <dgm:spPr/>
    </dgm:pt>
    <dgm:pt modelId="{F50FA5E2-46F1-FA41-8E95-F8C2EB25B053}" type="pres">
      <dgm:prSet presAssocID="{CB5E09A6-B1E8-49B7-953D-BFDC1D9C25C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19184A6-14E8-DF43-A051-5CB8F7BB7E5F}" type="pres">
      <dgm:prSet presAssocID="{CB5E09A6-B1E8-49B7-953D-BFDC1D9C25CB}" presName="childText" presStyleLbl="revTx" presStyleIdx="1" presStyleCnt="2">
        <dgm:presLayoutVars>
          <dgm:bulletEnabled val="1"/>
        </dgm:presLayoutVars>
      </dgm:prSet>
      <dgm:spPr/>
    </dgm:pt>
    <dgm:pt modelId="{0726CA3B-F817-A04E-9843-038325B33D38}" type="pres">
      <dgm:prSet presAssocID="{4FF2480A-002A-454F-8453-179936F2E6D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CC3FB20-0E95-4049-B645-7EE68E5E1AB6}" type="pres">
      <dgm:prSet presAssocID="{70A28F30-ABE6-45DF-9FB4-3DC2500668A0}" presName="spacer" presStyleCnt="0"/>
      <dgm:spPr/>
    </dgm:pt>
    <dgm:pt modelId="{CF37942A-0A64-C349-8A8B-B3A5066BB2F2}" type="pres">
      <dgm:prSet presAssocID="{DF73BF84-598C-4C7E-B16E-BDC7D57B7EF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C8EE524-DBBC-F147-B4E8-99A388AFDEA8}" type="pres">
      <dgm:prSet presAssocID="{9B087540-4B86-43C6-9B70-740DEA031062}" presName="spacer" presStyleCnt="0"/>
      <dgm:spPr/>
    </dgm:pt>
    <dgm:pt modelId="{249D57E2-760D-C34B-8FAC-7D51B3A12953}" type="pres">
      <dgm:prSet presAssocID="{A2741BD7-EFF6-4BDE-AEA5-A87A1620545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2C2F309-6697-489F-B508-8239A99C89E9}" srcId="{951FF59F-6174-4D6B-8A4B-59C77B628F2A}" destId="{E7AC45E0-74BE-4ABD-81B2-8C85574F169F}" srcOrd="2" destOrd="0" parTransId="{A960D675-05F0-4BC7-A635-953ED8F84A15}" sibTransId="{1A967F30-0C14-4EEC-9910-3614E614F9E9}"/>
    <dgm:cxn modelId="{8FC50910-8BF7-4EC9-B446-DBDED6D1FEFA}" srcId="{951FF59F-6174-4D6B-8A4B-59C77B628F2A}" destId="{95E35A92-1A3C-4598-BAE9-FDD22C12E334}" srcOrd="1" destOrd="0" parTransId="{D4701910-6A49-423D-B847-F76DF80FF66A}" sibTransId="{75C10870-35A5-4E50-8F78-AFCBFF4BEACF}"/>
    <dgm:cxn modelId="{A96DD72B-C1DC-47D2-BF56-A1F69A97135A}" srcId="{0BF4DDDE-3BC5-4176-92C4-CD3A707D38B0}" destId="{A2741BD7-EFF6-4BDE-AEA5-A87A16205459}" srcOrd="4" destOrd="0" parTransId="{644FADAF-6E1F-4CDE-A52F-08074B1E8D2F}" sibTransId="{79ECFE16-E18C-404E-A68F-4A8110066E6C}"/>
    <dgm:cxn modelId="{9D5AE947-A7D6-614E-8A6A-F9EE4E6CE976}" type="presOf" srcId="{0BF4DDDE-3BC5-4176-92C4-CD3A707D38B0}" destId="{ADEC927D-8F2B-F744-9502-1C0B89D19BAE}" srcOrd="0" destOrd="0" presId="urn:microsoft.com/office/officeart/2005/8/layout/vList2"/>
    <dgm:cxn modelId="{934AE449-B114-E344-A004-DEDD7712C06F}" type="presOf" srcId="{95E35A92-1A3C-4598-BAE9-FDD22C12E334}" destId="{BE867D41-0DFF-4446-BA0E-4657E65A267C}" srcOrd="0" destOrd="1" presId="urn:microsoft.com/office/officeart/2005/8/layout/vList2"/>
    <dgm:cxn modelId="{84562056-70BF-B743-B827-C3C6AA9922BB}" type="presOf" srcId="{4FF2480A-002A-454F-8453-179936F2E6DA}" destId="{0726CA3B-F817-A04E-9843-038325B33D38}" srcOrd="0" destOrd="0" presId="urn:microsoft.com/office/officeart/2005/8/layout/vList2"/>
    <dgm:cxn modelId="{7F22D95B-6DBB-4F19-847E-28C7709495F5}" srcId="{CB5E09A6-B1E8-49B7-953D-BFDC1D9C25CB}" destId="{E40DC51A-97C1-4BCC-8A47-DE2ABCA1EFF4}" srcOrd="0" destOrd="0" parTransId="{F7568827-FAAD-43E7-8A8C-AFB63B06A00F}" sibTransId="{FACDC3DA-CE13-4235-9164-4EF9FAED5937}"/>
    <dgm:cxn modelId="{AFF74E6C-4C30-2943-8A0D-E0633736B9A4}" type="presOf" srcId="{A2741BD7-EFF6-4BDE-AEA5-A87A16205459}" destId="{249D57E2-760D-C34B-8FAC-7D51B3A12953}" srcOrd="0" destOrd="0" presId="urn:microsoft.com/office/officeart/2005/8/layout/vList2"/>
    <dgm:cxn modelId="{834F926C-BC08-40CF-9A02-A3B24471E4B7}" srcId="{0BF4DDDE-3BC5-4176-92C4-CD3A707D38B0}" destId="{4FF2480A-002A-454F-8453-179936F2E6DA}" srcOrd="2" destOrd="0" parTransId="{F322A5C8-DA1C-424E-9D0A-6E496A6F2B32}" sibTransId="{70A28F30-ABE6-45DF-9FB4-3DC2500668A0}"/>
    <dgm:cxn modelId="{350CA07A-0A5F-8A4B-8B08-C9A92DEB29A7}" type="presOf" srcId="{DF73BF84-598C-4C7E-B16E-BDC7D57B7EFD}" destId="{CF37942A-0A64-C349-8A8B-B3A5066BB2F2}" srcOrd="0" destOrd="0" presId="urn:microsoft.com/office/officeart/2005/8/layout/vList2"/>
    <dgm:cxn modelId="{A53E888E-07ED-704F-9ECE-ADC893D888B1}" type="presOf" srcId="{F44365B5-E3D3-4EB1-AA6D-D7B05D32874A}" destId="{BE867D41-0DFF-4446-BA0E-4657E65A267C}" srcOrd="0" destOrd="0" presId="urn:microsoft.com/office/officeart/2005/8/layout/vList2"/>
    <dgm:cxn modelId="{D4DCB8A5-ABA5-406D-9301-10EFD498699C}" srcId="{951FF59F-6174-4D6B-8A4B-59C77B628F2A}" destId="{F44365B5-E3D3-4EB1-AA6D-D7B05D32874A}" srcOrd="0" destOrd="0" parTransId="{80F07536-3FA6-4358-A4D5-A286190EFE74}" sibTransId="{3E09432F-723E-4753-91BB-CDE0C8BF17EB}"/>
    <dgm:cxn modelId="{AF03CCA5-7544-4CCE-8AFC-77F6CF9EFB91}" srcId="{0BF4DDDE-3BC5-4176-92C4-CD3A707D38B0}" destId="{951FF59F-6174-4D6B-8A4B-59C77B628F2A}" srcOrd="0" destOrd="0" parTransId="{68B83A3E-4D6F-4338-BACC-792A084A461F}" sibTransId="{AFCD38B7-1FC0-4C94-A031-0E775C5EC4CF}"/>
    <dgm:cxn modelId="{7BC572B0-037B-4531-978E-D1445B28FB0D}" srcId="{0BF4DDDE-3BC5-4176-92C4-CD3A707D38B0}" destId="{CB5E09A6-B1E8-49B7-953D-BFDC1D9C25CB}" srcOrd="1" destOrd="0" parTransId="{91AF4A62-DFF5-4CEC-ADEB-D12C48ABF656}" sibTransId="{822D66D7-FB85-405C-A803-DB61A9D789AD}"/>
    <dgm:cxn modelId="{6FE3FBB3-0892-46F8-B7A7-DF6DD84AFCD0}" srcId="{0BF4DDDE-3BC5-4176-92C4-CD3A707D38B0}" destId="{DF73BF84-598C-4C7E-B16E-BDC7D57B7EFD}" srcOrd="3" destOrd="0" parTransId="{6CF51EDE-895D-4026-808F-335BD394E5EE}" sibTransId="{9B087540-4B86-43C6-9B70-740DEA031062}"/>
    <dgm:cxn modelId="{37F394CA-A8BE-1F45-8576-F9C219020A28}" type="presOf" srcId="{E40DC51A-97C1-4BCC-8A47-DE2ABCA1EFF4}" destId="{A19184A6-14E8-DF43-A051-5CB8F7BB7E5F}" srcOrd="0" destOrd="0" presId="urn:microsoft.com/office/officeart/2005/8/layout/vList2"/>
    <dgm:cxn modelId="{ED25A1CD-F6E0-424D-B0C0-4B0160BA6F72}" type="presOf" srcId="{CB5E09A6-B1E8-49B7-953D-BFDC1D9C25CB}" destId="{F50FA5E2-46F1-FA41-8E95-F8C2EB25B053}" srcOrd="0" destOrd="0" presId="urn:microsoft.com/office/officeart/2005/8/layout/vList2"/>
    <dgm:cxn modelId="{757BBFDB-13BC-F44D-BF19-F6AA14B8515E}" type="presOf" srcId="{E7AC45E0-74BE-4ABD-81B2-8C85574F169F}" destId="{BE867D41-0DFF-4446-BA0E-4657E65A267C}" srcOrd="0" destOrd="2" presId="urn:microsoft.com/office/officeart/2005/8/layout/vList2"/>
    <dgm:cxn modelId="{DAB841EF-2E3B-1343-8838-896D56FAB6AA}" type="presOf" srcId="{951FF59F-6174-4D6B-8A4B-59C77B628F2A}" destId="{DF33F407-EC22-A04E-A568-E4CD85E8DF30}" srcOrd="0" destOrd="0" presId="urn:microsoft.com/office/officeart/2005/8/layout/vList2"/>
    <dgm:cxn modelId="{02535178-FE1B-5843-9012-13C177381887}" type="presParOf" srcId="{ADEC927D-8F2B-F744-9502-1C0B89D19BAE}" destId="{DF33F407-EC22-A04E-A568-E4CD85E8DF30}" srcOrd="0" destOrd="0" presId="urn:microsoft.com/office/officeart/2005/8/layout/vList2"/>
    <dgm:cxn modelId="{3AE36CBB-D122-B143-BD28-320BB03108BF}" type="presParOf" srcId="{ADEC927D-8F2B-F744-9502-1C0B89D19BAE}" destId="{BE867D41-0DFF-4446-BA0E-4657E65A267C}" srcOrd="1" destOrd="0" presId="urn:microsoft.com/office/officeart/2005/8/layout/vList2"/>
    <dgm:cxn modelId="{74783851-2941-A442-B879-892A8E4EA29F}" type="presParOf" srcId="{ADEC927D-8F2B-F744-9502-1C0B89D19BAE}" destId="{F50FA5E2-46F1-FA41-8E95-F8C2EB25B053}" srcOrd="2" destOrd="0" presId="urn:microsoft.com/office/officeart/2005/8/layout/vList2"/>
    <dgm:cxn modelId="{1FE1530C-21B9-F042-94A2-54DFA5B7B2DE}" type="presParOf" srcId="{ADEC927D-8F2B-F744-9502-1C0B89D19BAE}" destId="{A19184A6-14E8-DF43-A051-5CB8F7BB7E5F}" srcOrd="3" destOrd="0" presId="urn:microsoft.com/office/officeart/2005/8/layout/vList2"/>
    <dgm:cxn modelId="{1450E7FA-1573-774C-89B6-66550F2E8829}" type="presParOf" srcId="{ADEC927D-8F2B-F744-9502-1C0B89D19BAE}" destId="{0726CA3B-F817-A04E-9843-038325B33D38}" srcOrd="4" destOrd="0" presId="urn:microsoft.com/office/officeart/2005/8/layout/vList2"/>
    <dgm:cxn modelId="{D6E3B2DC-AE53-124A-A1E2-4AB70507B5AF}" type="presParOf" srcId="{ADEC927D-8F2B-F744-9502-1C0B89D19BAE}" destId="{8CC3FB20-0E95-4049-B645-7EE68E5E1AB6}" srcOrd="5" destOrd="0" presId="urn:microsoft.com/office/officeart/2005/8/layout/vList2"/>
    <dgm:cxn modelId="{CAD714F2-CB2E-C044-B34E-31220C63259E}" type="presParOf" srcId="{ADEC927D-8F2B-F744-9502-1C0B89D19BAE}" destId="{CF37942A-0A64-C349-8A8B-B3A5066BB2F2}" srcOrd="6" destOrd="0" presId="urn:microsoft.com/office/officeart/2005/8/layout/vList2"/>
    <dgm:cxn modelId="{2681AEB4-E1B6-DB43-91B6-9A19043010D6}" type="presParOf" srcId="{ADEC927D-8F2B-F744-9502-1C0B89D19BAE}" destId="{3C8EE524-DBBC-F147-B4E8-99A388AFDEA8}" srcOrd="7" destOrd="0" presId="urn:microsoft.com/office/officeart/2005/8/layout/vList2"/>
    <dgm:cxn modelId="{0643050E-292F-C646-A187-9CEB0E32E017}" type="presParOf" srcId="{ADEC927D-8F2B-F744-9502-1C0B89D19BAE}" destId="{249D57E2-760D-C34B-8FAC-7D51B3A1295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2A6785-8B71-4E18-B897-FD9020A75D3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865E6AD-1CB3-4A7A-A01C-09832C1F2A76}">
      <dgm:prSet custT="1"/>
      <dgm:spPr/>
      <dgm:t>
        <a:bodyPr/>
        <a:lstStyle/>
        <a:p>
          <a:r>
            <a:rPr lang="en-US" sz="2800" dirty="0"/>
            <a:t>Expansion of Vigo Virtual Success Academy</a:t>
          </a:r>
        </a:p>
      </dgm:t>
    </dgm:pt>
    <dgm:pt modelId="{ED88A600-690B-4433-8CB7-CA3BEAFD54D0}" type="parTrans" cxnId="{824D9D64-59AF-4ECC-AAC9-97F12D294E0F}">
      <dgm:prSet/>
      <dgm:spPr/>
      <dgm:t>
        <a:bodyPr/>
        <a:lstStyle/>
        <a:p>
          <a:endParaRPr lang="en-US"/>
        </a:p>
      </dgm:t>
    </dgm:pt>
    <dgm:pt modelId="{DFF4EBDA-31D7-4A73-8B6A-DD977AFF23FC}" type="sibTrans" cxnId="{824D9D64-59AF-4ECC-AAC9-97F12D294E0F}">
      <dgm:prSet/>
      <dgm:spPr/>
      <dgm:t>
        <a:bodyPr/>
        <a:lstStyle/>
        <a:p>
          <a:endParaRPr lang="en-US"/>
        </a:p>
      </dgm:t>
    </dgm:pt>
    <dgm:pt modelId="{6970872B-FCBF-45C8-AE3F-6FD9DCD673D3}">
      <dgm:prSet custT="1"/>
      <dgm:spPr/>
      <dgm:t>
        <a:bodyPr/>
        <a:lstStyle/>
        <a:p>
          <a:r>
            <a:rPr lang="en-US" sz="2800" dirty="0"/>
            <a:t>International Exchange Program</a:t>
          </a:r>
        </a:p>
      </dgm:t>
    </dgm:pt>
    <dgm:pt modelId="{F6834923-2913-4899-8538-A55F784EA030}" type="parTrans" cxnId="{57918769-CBB2-47E7-BF0D-092B692373FD}">
      <dgm:prSet/>
      <dgm:spPr/>
      <dgm:t>
        <a:bodyPr/>
        <a:lstStyle/>
        <a:p>
          <a:endParaRPr lang="en-US"/>
        </a:p>
      </dgm:t>
    </dgm:pt>
    <dgm:pt modelId="{4C83DAC8-CAF8-423A-AF52-DF1E9F589BEF}" type="sibTrans" cxnId="{57918769-CBB2-47E7-BF0D-092B692373FD}">
      <dgm:prSet/>
      <dgm:spPr/>
      <dgm:t>
        <a:bodyPr/>
        <a:lstStyle/>
        <a:p>
          <a:endParaRPr lang="en-US"/>
        </a:p>
      </dgm:t>
    </dgm:pt>
    <dgm:pt modelId="{2330B26D-EB27-42BA-8F71-B3E8F7BA8C5D}">
      <dgm:prSet custT="1"/>
      <dgm:spPr/>
      <dgm:t>
        <a:bodyPr/>
        <a:lstStyle/>
        <a:p>
          <a:r>
            <a:rPr lang="en-US" sz="2800" dirty="0"/>
            <a:t>For-profit daycare: lease space or VCSC-run</a:t>
          </a:r>
        </a:p>
      </dgm:t>
    </dgm:pt>
    <dgm:pt modelId="{3B09C497-F0AC-49CE-AB9E-F3BC700E837A}" type="parTrans" cxnId="{59C2DE8E-EC90-4CC4-B9A9-899175FADC13}">
      <dgm:prSet/>
      <dgm:spPr/>
      <dgm:t>
        <a:bodyPr/>
        <a:lstStyle/>
        <a:p>
          <a:endParaRPr lang="en-US"/>
        </a:p>
      </dgm:t>
    </dgm:pt>
    <dgm:pt modelId="{08677666-7475-49BC-9D1B-2833A6C35382}" type="sibTrans" cxnId="{59C2DE8E-EC90-4CC4-B9A9-899175FADC13}">
      <dgm:prSet/>
      <dgm:spPr/>
      <dgm:t>
        <a:bodyPr/>
        <a:lstStyle/>
        <a:p>
          <a:endParaRPr lang="en-US"/>
        </a:p>
      </dgm:t>
    </dgm:pt>
    <dgm:pt modelId="{5686B235-12DC-4990-A0BF-FF9B8BFE2B0C}">
      <dgm:prSet custT="1"/>
      <dgm:spPr/>
      <dgm:t>
        <a:bodyPr/>
        <a:lstStyle/>
        <a:p>
          <a:r>
            <a:rPr lang="en-US" sz="2800" dirty="0"/>
            <a:t>Facility rentals</a:t>
          </a:r>
        </a:p>
      </dgm:t>
    </dgm:pt>
    <dgm:pt modelId="{CE6E45AB-AC7E-4191-B4F7-02CCA40061C7}" type="parTrans" cxnId="{F07F09E1-75E0-4F13-B417-A3372D439ECB}">
      <dgm:prSet/>
      <dgm:spPr/>
      <dgm:t>
        <a:bodyPr/>
        <a:lstStyle/>
        <a:p>
          <a:endParaRPr lang="en-US"/>
        </a:p>
      </dgm:t>
    </dgm:pt>
    <dgm:pt modelId="{735FA74D-B21F-48E4-B6F6-6B001939FE59}" type="sibTrans" cxnId="{F07F09E1-75E0-4F13-B417-A3372D439ECB}">
      <dgm:prSet/>
      <dgm:spPr/>
      <dgm:t>
        <a:bodyPr/>
        <a:lstStyle/>
        <a:p>
          <a:endParaRPr lang="en-US"/>
        </a:p>
      </dgm:t>
    </dgm:pt>
    <dgm:pt modelId="{FF7F50A0-CF9D-EA45-84D2-7ED06A8FB244}" type="pres">
      <dgm:prSet presAssocID="{032A6785-8B71-4E18-B897-FD9020A75D3A}" presName="linear" presStyleCnt="0">
        <dgm:presLayoutVars>
          <dgm:animLvl val="lvl"/>
          <dgm:resizeHandles val="exact"/>
        </dgm:presLayoutVars>
      </dgm:prSet>
      <dgm:spPr/>
    </dgm:pt>
    <dgm:pt modelId="{66F596CC-7382-BE41-BBF0-53861B598E8E}" type="pres">
      <dgm:prSet presAssocID="{1865E6AD-1CB3-4A7A-A01C-09832C1F2A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79DCB05-D436-FB4C-ACC1-ED82C1440048}" type="pres">
      <dgm:prSet presAssocID="{DFF4EBDA-31D7-4A73-8B6A-DD977AFF23FC}" presName="spacer" presStyleCnt="0"/>
      <dgm:spPr/>
    </dgm:pt>
    <dgm:pt modelId="{D5D387E4-32DA-A042-9BC9-6F5C13CEAA04}" type="pres">
      <dgm:prSet presAssocID="{6970872B-FCBF-45C8-AE3F-6FD9DCD673D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8D49260-E5CF-7948-BE9E-8391055305A3}" type="pres">
      <dgm:prSet presAssocID="{4C83DAC8-CAF8-423A-AF52-DF1E9F589BEF}" presName="spacer" presStyleCnt="0"/>
      <dgm:spPr/>
    </dgm:pt>
    <dgm:pt modelId="{138FC8F3-CD25-5649-884E-3B0F04C69F9C}" type="pres">
      <dgm:prSet presAssocID="{2330B26D-EB27-42BA-8F71-B3E8F7BA8C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62CA170-6D0E-084C-8570-2E240F85A234}" type="pres">
      <dgm:prSet presAssocID="{08677666-7475-49BC-9D1B-2833A6C35382}" presName="spacer" presStyleCnt="0"/>
      <dgm:spPr/>
    </dgm:pt>
    <dgm:pt modelId="{6DA8F96C-E890-2744-81C1-FCDF2373BEE9}" type="pres">
      <dgm:prSet presAssocID="{5686B235-12DC-4990-A0BF-FF9B8BFE2B0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12D9D1B-228B-6942-8EDC-EB1965026316}" type="presOf" srcId="{1865E6AD-1CB3-4A7A-A01C-09832C1F2A76}" destId="{66F596CC-7382-BE41-BBF0-53861B598E8E}" srcOrd="0" destOrd="0" presId="urn:microsoft.com/office/officeart/2005/8/layout/vList2"/>
    <dgm:cxn modelId="{33FEF31F-FB04-1448-B523-6673C61FD337}" type="presOf" srcId="{5686B235-12DC-4990-A0BF-FF9B8BFE2B0C}" destId="{6DA8F96C-E890-2744-81C1-FCDF2373BEE9}" srcOrd="0" destOrd="0" presId="urn:microsoft.com/office/officeart/2005/8/layout/vList2"/>
    <dgm:cxn modelId="{5FF60A21-7FCC-304D-940F-5E981EAA62A1}" type="presOf" srcId="{2330B26D-EB27-42BA-8F71-B3E8F7BA8C5D}" destId="{138FC8F3-CD25-5649-884E-3B0F04C69F9C}" srcOrd="0" destOrd="0" presId="urn:microsoft.com/office/officeart/2005/8/layout/vList2"/>
    <dgm:cxn modelId="{824D9D64-59AF-4ECC-AAC9-97F12D294E0F}" srcId="{032A6785-8B71-4E18-B897-FD9020A75D3A}" destId="{1865E6AD-1CB3-4A7A-A01C-09832C1F2A76}" srcOrd="0" destOrd="0" parTransId="{ED88A600-690B-4433-8CB7-CA3BEAFD54D0}" sibTransId="{DFF4EBDA-31D7-4A73-8B6A-DD977AFF23FC}"/>
    <dgm:cxn modelId="{57918769-CBB2-47E7-BF0D-092B692373FD}" srcId="{032A6785-8B71-4E18-B897-FD9020A75D3A}" destId="{6970872B-FCBF-45C8-AE3F-6FD9DCD673D3}" srcOrd="1" destOrd="0" parTransId="{F6834923-2913-4899-8538-A55F784EA030}" sibTransId="{4C83DAC8-CAF8-423A-AF52-DF1E9F589BEF}"/>
    <dgm:cxn modelId="{59C2DE8E-EC90-4CC4-B9A9-899175FADC13}" srcId="{032A6785-8B71-4E18-B897-FD9020A75D3A}" destId="{2330B26D-EB27-42BA-8F71-B3E8F7BA8C5D}" srcOrd="2" destOrd="0" parTransId="{3B09C497-F0AC-49CE-AB9E-F3BC700E837A}" sibTransId="{08677666-7475-49BC-9D1B-2833A6C35382}"/>
    <dgm:cxn modelId="{F07F09E1-75E0-4F13-B417-A3372D439ECB}" srcId="{032A6785-8B71-4E18-B897-FD9020A75D3A}" destId="{5686B235-12DC-4990-A0BF-FF9B8BFE2B0C}" srcOrd="3" destOrd="0" parTransId="{CE6E45AB-AC7E-4191-B4F7-02CCA40061C7}" sibTransId="{735FA74D-B21F-48E4-B6F6-6B001939FE59}"/>
    <dgm:cxn modelId="{8F66C6F7-C917-5C43-9E89-2DD71D8E9F3C}" type="presOf" srcId="{6970872B-FCBF-45C8-AE3F-6FD9DCD673D3}" destId="{D5D387E4-32DA-A042-9BC9-6F5C13CEAA04}" srcOrd="0" destOrd="0" presId="urn:microsoft.com/office/officeart/2005/8/layout/vList2"/>
    <dgm:cxn modelId="{23B746FA-69F7-384A-A86E-5AC160EEE4C8}" type="presOf" srcId="{032A6785-8B71-4E18-B897-FD9020A75D3A}" destId="{FF7F50A0-CF9D-EA45-84D2-7ED06A8FB244}" srcOrd="0" destOrd="0" presId="urn:microsoft.com/office/officeart/2005/8/layout/vList2"/>
    <dgm:cxn modelId="{00B13465-2571-CA4B-9331-478665BAA99F}" type="presParOf" srcId="{FF7F50A0-CF9D-EA45-84D2-7ED06A8FB244}" destId="{66F596CC-7382-BE41-BBF0-53861B598E8E}" srcOrd="0" destOrd="0" presId="urn:microsoft.com/office/officeart/2005/8/layout/vList2"/>
    <dgm:cxn modelId="{DA570CDF-9A1A-8B4D-AB59-1B22F1F46919}" type="presParOf" srcId="{FF7F50A0-CF9D-EA45-84D2-7ED06A8FB244}" destId="{979DCB05-D436-FB4C-ACC1-ED82C1440048}" srcOrd="1" destOrd="0" presId="urn:microsoft.com/office/officeart/2005/8/layout/vList2"/>
    <dgm:cxn modelId="{FE01125D-2D9F-C64F-B5DE-E3F8A013EDFC}" type="presParOf" srcId="{FF7F50A0-CF9D-EA45-84D2-7ED06A8FB244}" destId="{D5D387E4-32DA-A042-9BC9-6F5C13CEAA04}" srcOrd="2" destOrd="0" presId="urn:microsoft.com/office/officeart/2005/8/layout/vList2"/>
    <dgm:cxn modelId="{D223713E-250E-CF40-95F6-0CFAEE2AE17E}" type="presParOf" srcId="{FF7F50A0-CF9D-EA45-84D2-7ED06A8FB244}" destId="{78D49260-E5CF-7948-BE9E-8391055305A3}" srcOrd="3" destOrd="0" presId="urn:microsoft.com/office/officeart/2005/8/layout/vList2"/>
    <dgm:cxn modelId="{20AEF8F7-46E5-574C-8067-746939D01339}" type="presParOf" srcId="{FF7F50A0-CF9D-EA45-84D2-7ED06A8FB244}" destId="{138FC8F3-CD25-5649-884E-3B0F04C69F9C}" srcOrd="4" destOrd="0" presId="urn:microsoft.com/office/officeart/2005/8/layout/vList2"/>
    <dgm:cxn modelId="{E3E39ADC-78CA-8A4A-852F-20AA6CB36057}" type="presParOf" srcId="{FF7F50A0-CF9D-EA45-84D2-7ED06A8FB244}" destId="{B62CA170-6D0E-084C-8570-2E240F85A234}" srcOrd="5" destOrd="0" presId="urn:microsoft.com/office/officeart/2005/8/layout/vList2"/>
    <dgm:cxn modelId="{F4E855A1-AAF1-7F40-8DC8-2AD10D9E1530}" type="presParOf" srcId="{FF7F50A0-CF9D-EA45-84D2-7ED06A8FB244}" destId="{6DA8F96C-E890-2744-81C1-FCDF2373BEE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770356-7ECC-4327-A1EB-935CC336F92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4873362-B4D6-4677-AACB-4DE4B874C203}">
      <dgm:prSet/>
      <dgm:spPr/>
      <dgm:t>
        <a:bodyPr/>
        <a:lstStyle/>
        <a:p>
          <a:r>
            <a:rPr lang="en-US"/>
            <a:t>We have listened to our community in 18 school-based meetings and 33 community meetings.</a:t>
          </a:r>
        </a:p>
      </dgm:t>
    </dgm:pt>
    <dgm:pt modelId="{6966294D-B7A5-4A75-A0A7-48FEBF885324}" type="parTrans" cxnId="{C06A9251-8B52-433A-8340-960FE4B4431F}">
      <dgm:prSet/>
      <dgm:spPr/>
      <dgm:t>
        <a:bodyPr/>
        <a:lstStyle/>
        <a:p>
          <a:endParaRPr lang="en-US"/>
        </a:p>
      </dgm:t>
    </dgm:pt>
    <dgm:pt modelId="{1ABB3153-3DCB-48D8-B6B7-8B02B57B624F}" type="sibTrans" cxnId="{C06A9251-8B52-433A-8340-960FE4B4431F}">
      <dgm:prSet/>
      <dgm:spPr/>
      <dgm:t>
        <a:bodyPr/>
        <a:lstStyle/>
        <a:p>
          <a:endParaRPr lang="en-US"/>
        </a:p>
      </dgm:t>
    </dgm:pt>
    <dgm:pt modelId="{D7BF20BB-B46F-4A89-A7F8-9EA602DE9E4A}">
      <dgm:prSet/>
      <dgm:spPr/>
      <dgm:t>
        <a:bodyPr/>
        <a:lstStyle/>
        <a:p>
          <a:r>
            <a:rPr lang="en-US"/>
            <a:t>We have identified spending cuts that avoid layoffs and protect the education happening within our classrooms.</a:t>
          </a:r>
        </a:p>
      </dgm:t>
    </dgm:pt>
    <dgm:pt modelId="{CF0428A2-5C17-4944-80E9-F066A2E72EE5}" type="parTrans" cxnId="{7F436DA4-B7F0-4C7E-9C0C-C9508849EA79}">
      <dgm:prSet/>
      <dgm:spPr/>
      <dgm:t>
        <a:bodyPr/>
        <a:lstStyle/>
        <a:p>
          <a:endParaRPr lang="en-US"/>
        </a:p>
      </dgm:t>
    </dgm:pt>
    <dgm:pt modelId="{5EE37F62-D0DC-4960-AEED-35E0212A1906}" type="sibTrans" cxnId="{7F436DA4-B7F0-4C7E-9C0C-C9508849EA79}">
      <dgm:prSet/>
      <dgm:spPr/>
      <dgm:t>
        <a:bodyPr/>
        <a:lstStyle/>
        <a:p>
          <a:endParaRPr lang="en-US"/>
        </a:p>
      </dgm:t>
    </dgm:pt>
    <dgm:pt modelId="{599CE4F6-10C3-4756-ACFC-D1605F6D7B3B}">
      <dgm:prSet/>
      <dgm:spPr/>
      <dgm:t>
        <a:bodyPr/>
        <a:lstStyle/>
        <a:p>
          <a:r>
            <a:rPr lang="en-US"/>
            <a:t>We have focused on reducing administrative costs and positions.</a:t>
          </a:r>
        </a:p>
      </dgm:t>
    </dgm:pt>
    <dgm:pt modelId="{4F3B4B87-831D-4051-BF62-868EFDB7FEBD}" type="parTrans" cxnId="{4B201E85-42CA-4F5A-9F2E-4DD2A2DE3F66}">
      <dgm:prSet/>
      <dgm:spPr/>
      <dgm:t>
        <a:bodyPr/>
        <a:lstStyle/>
        <a:p>
          <a:endParaRPr lang="en-US"/>
        </a:p>
      </dgm:t>
    </dgm:pt>
    <dgm:pt modelId="{989F145E-8EAA-4174-88D9-9422652D3F17}" type="sibTrans" cxnId="{4B201E85-42CA-4F5A-9F2E-4DD2A2DE3F66}">
      <dgm:prSet/>
      <dgm:spPr/>
      <dgm:t>
        <a:bodyPr/>
        <a:lstStyle/>
        <a:p>
          <a:endParaRPr lang="en-US"/>
        </a:p>
      </dgm:t>
    </dgm:pt>
    <dgm:pt modelId="{4F911759-648C-49BB-93DE-A84BF95B7C11}">
      <dgm:prSet/>
      <dgm:spPr/>
      <dgm:t>
        <a:bodyPr/>
        <a:lstStyle/>
        <a:p>
          <a:r>
            <a:rPr lang="en-US"/>
            <a:t>We propose these cuts occur in three phases--but this is dependent on winning the referendum.</a:t>
          </a:r>
        </a:p>
      </dgm:t>
    </dgm:pt>
    <dgm:pt modelId="{EFBAA692-D8DD-4774-8C19-98728E88F804}" type="parTrans" cxnId="{D6A2C9AC-3EE1-4D12-B2A1-4FF713FFC582}">
      <dgm:prSet/>
      <dgm:spPr/>
      <dgm:t>
        <a:bodyPr/>
        <a:lstStyle/>
        <a:p>
          <a:endParaRPr lang="en-US"/>
        </a:p>
      </dgm:t>
    </dgm:pt>
    <dgm:pt modelId="{AA444D97-E891-444B-ADEF-43EC6AFDF3B6}" type="sibTrans" cxnId="{D6A2C9AC-3EE1-4D12-B2A1-4FF713FFC582}">
      <dgm:prSet/>
      <dgm:spPr/>
      <dgm:t>
        <a:bodyPr/>
        <a:lstStyle/>
        <a:p>
          <a:endParaRPr lang="en-US"/>
        </a:p>
      </dgm:t>
    </dgm:pt>
    <dgm:pt modelId="{C54B5484-874E-4E27-8ADE-ACE412BCD437}" type="pres">
      <dgm:prSet presAssocID="{42770356-7ECC-4327-A1EB-935CC336F92B}" presName="root" presStyleCnt="0">
        <dgm:presLayoutVars>
          <dgm:dir/>
          <dgm:resizeHandles val="exact"/>
        </dgm:presLayoutVars>
      </dgm:prSet>
      <dgm:spPr/>
    </dgm:pt>
    <dgm:pt modelId="{EB45B25C-DB95-42CD-A543-45C000C169FD}" type="pres">
      <dgm:prSet presAssocID="{34873362-B4D6-4677-AACB-4DE4B874C203}" presName="compNode" presStyleCnt="0"/>
      <dgm:spPr/>
    </dgm:pt>
    <dgm:pt modelId="{E833DD1D-0F9B-4F08-BE7D-7852C59B554A}" type="pres">
      <dgm:prSet presAssocID="{34873362-B4D6-4677-AACB-4DE4B874C203}" presName="bgRect" presStyleLbl="bgShp" presStyleIdx="0" presStyleCnt="4"/>
      <dgm:spPr/>
    </dgm:pt>
    <dgm:pt modelId="{6C68349A-6A29-4E56-A2A9-3A5E649EE6F6}" type="pres">
      <dgm:prSet presAssocID="{34873362-B4D6-4677-AACB-4DE4B874C20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1B678A04-09B8-4A40-B115-BD5CB585ED40}" type="pres">
      <dgm:prSet presAssocID="{34873362-B4D6-4677-AACB-4DE4B874C203}" presName="spaceRect" presStyleCnt="0"/>
      <dgm:spPr/>
    </dgm:pt>
    <dgm:pt modelId="{8168D5C8-4FE7-4C57-9DBB-FA60FD3251D7}" type="pres">
      <dgm:prSet presAssocID="{34873362-B4D6-4677-AACB-4DE4B874C203}" presName="parTx" presStyleLbl="revTx" presStyleIdx="0" presStyleCnt="4">
        <dgm:presLayoutVars>
          <dgm:chMax val="0"/>
          <dgm:chPref val="0"/>
        </dgm:presLayoutVars>
      </dgm:prSet>
      <dgm:spPr/>
    </dgm:pt>
    <dgm:pt modelId="{D6CE3533-8A65-4A54-BF78-922873EC4377}" type="pres">
      <dgm:prSet presAssocID="{1ABB3153-3DCB-48D8-B6B7-8B02B57B624F}" presName="sibTrans" presStyleCnt="0"/>
      <dgm:spPr/>
    </dgm:pt>
    <dgm:pt modelId="{DDA895BA-47A6-4C5D-B128-B9D706D7B348}" type="pres">
      <dgm:prSet presAssocID="{D7BF20BB-B46F-4A89-A7F8-9EA602DE9E4A}" presName="compNode" presStyleCnt="0"/>
      <dgm:spPr/>
    </dgm:pt>
    <dgm:pt modelId="{42117CB1-147D-49C5-BEA2-71DAFC7FD69C}" type="pres">
      <dgm:prSet presAssocID="{D7BF20BB-B46F-4A89-A7F8-9EA602DE9E4A}" presName="bgRect" presStyleLbl="bgShp" presStyleIdx="1" presStyleCnt="4"/>
      <dgm:spPr/>
    </dgm:pt>
    <dgm:pt modelId="{598F45F5-E62C-4181-B63E-E49C750719C9}" type="pres">
      <dgm:prSet presAssocID="{D7BF20BB-B46F-4A89-A7F8-9EA602DE9E4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1F816B6-21F4-4F28-941A-546C935D0B2E}" type="pres">
      <dgm:prSet presAssocID="{D7BF20BB-B46F-4A89-A7F8-9EA602DE9E4A}" presName="spaceRect" presStyleCnt="0"/>
      <dgm:spPr/>
    </dgm:pt>
    <dgm:pt modelId="{70C56037-3B32-4972-9C77-7DAEB7FD2703}" type="pres">
      <dgm:prSet presAssocID="{D7BF20BB-B46F-4A89-A7F8-9EA602DE9E4A}" presName="parTx" presStyleLbl="revTx" presStyleIdx="1" presStyleCnt="4">
        <dgm:presLayoutVars>
          <dgm:chMax val="0"/>
          <dgm:chPref val="0"/>
        </dgm:presLayoutVars>
      </dgm:prSet>
      <dgm:spPr/>
    </dgm:pt>
    <dgm:pt modelId="{059D14D9-DB40-4FFF-96CB-20FDBDB4A728}" type="pres">
      <dgm:prSet presAssocID="{5EE37F62-D0DC-4960-AEED-35E0212A1906}" presName="sibTrans" presStyleCnt="0"/>
      <dgm:spPr/>
    </dgm:pt>
    <dgm:pt modelId="{82BF3BCC-5DDD-4579-8FA6-D49501485E4E}" type="pres">
      <dgm:prSet presAssocID="{599CE4F6-10C3-4756-ACFC-D1605F6D7B3B}" presName="compNode" presStyleCnt="0"/>
      <dgm:spPr/>
    </dgm:pt>
    <dgm:pt modelId="{A30A3770-3C99-4372-982D-84A3EE120B18}" type="pres">
      <dgm:prSet presAssocID="{599CE4F6-10C3-4756-ACFC-D1605F6D7B3B}" presName="bgRect" presStyleLbl="bgShp" presStyleIdx="2" presStyleCnt="4"/>
      <dgm:spPr/>
    </dgm:pt>
    <dgm:pt modelId="{06C67684-52BA-4D04-A319-975B6644294D}" type="pres">
      <dgm:prSet presAssocID="{599CE4F6-10C3-4756-ACFC-D1605F6D7B3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F15C5F73-E251-4CEE-BC4E-F85EE3742B2A}" type="pres">
      <dgm:prSet presAssocID="{599CE4F6-10C3-4756-ACFC-D1605F6D7B3B}" presName="spaceRect" presStyleCnt="0"/>
      <dgm:spPr/>
    </dgm:pt>
    <dgm:pt modelId="{FCBD77A5-2D54-47ED-BE3C-CFE3BC1912A8}" type="pres">
      <dgm:prSet presAssocID="{599CE4F6-10C3-4756-ACFC-D1605F6D7B3B}" presName="parTx" presStyleLbl="revTx" presStyleIdx="2" presStyleCnt="4">
        <dgm:presLayoutVars>
          <dgm:chMax val="0"/>
          <dgm:chPref val="0"/>
        </dgm:presLayoutVars>
      </dgm:prSet>
      <dgm:spPr/>
    </dgm:pt>
    <dgm:pt modelId="{4835619E-28D7-4DE6-93B5-4961D7482D31}" type="pres">
      <dgm:prSet presAssocID="{989F145E-8EAA-4174-88D9-9422652D3F17}" presName="sibTrans" presStyleCnt="0"/>
      <dgm:spPr/>
    </dgm:pt>
    <dgm:pt modelId="{17EB703C-6F36-4822-B1E3-D92B8727078F}" type="pres">
      <dgm:prSet presAssocID="{4F911759-648C-49BB-93DE-A84BF95B7C11}" presName="compNode" presStyleCnt="0"/>
      <dgm:spPr/>
    </dgm:pt>
    <dgm:pt modelId="{70E5B90D-3238-4A55-A052-AB53B88D0F41}" type="pres">
      <dgm:prSet presAssocID="{4F911759-648C-49BB-93DE-A84BF95B7C11}" presName="bgRect" presStyleLbl="bgShp" presStyleIdx="3" presStyleCnt="4"/>
      <dgm:spPr/>
    </dgm:pt>
    <dgm:pt modelId="{E3CE700E-3BF2-4A60-B1B0-3FC6C7824C14}" type="pres">
      <dgm:prSet presAssocID="{4F911759-648C-49BB-93DE-A84BF95B7C1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4EEA5BC-C17D-4E07-AF02-CE758718EC5A}" type="pres">
      <dgm:prSet presAssocID="{4F911759-648C-49BB-93DE-A84BF95B7C11}" presName="spaceRect" presStyleCnt="0"/>
      <dgm:spPr/>
    </dgm:pt>
    <dgm:pt modelId="{A806920B-2A9E-4F50-8AA2-359FEA581CB3}" type="pres">
      <dgm:prSet presAssocID="{4F911759-648C-49BB-93DE-A84BF95B7C1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4484913-9BBD-49D9-B7D0-CB6DE3B4C24D}" type="presOf" srcId="{D7BF20BB-B46F-4A89-A7F8-9EA602DE9E4A}" destId="{70C56037-3B32-4972-9C77-7DAEB7FD2703}" srcOrd="0" destOrd="0" presId="urn:microsoft.com/office/officeart/2018/2/layout/IconVerticalSolidList"/>
    <dgm:cxn modelId="{601EEC23-BD4C-4AF2-8223-50CB200776ED}" type="presOf" srcId="{42770356-7ECC-4327-A1EB-935CC336F92B}" destId="{C54B5484-874E-4E27-8ADE-ACE412BCD437}" srcOrd="0" destOrd="0" presId="urn:microsoft.com/office/officeart/2018/2/layout/IconVerticalSolidList"/>
    <dgm:cxn modelId="{74089B36-EBB0-455D-B693-17CF6A17765A}" type="presOf" srcId="{34873362-B4D6-4677-AACB-4DE4B874C203}" destId="{8168D5C8-4FE7-4C57-9DBB-FA60FD3251D7}" srcOrd="0" destOrd="0" presId="urn:microsoft.com/office/officeart/2018/2/layout/IconVerticalSolidList"/>
    <dgm:cxn modelId="{C06A9251-8B52-433A-8340-960FE4B4431F}" srcId="{42770356-7ECC-4327-A1EB-935CC336F92B}" destId="{34873362-B4D6-4677-AACB-4DE4B874C203}" srcOrd="0" destOrd="0" parTransId="{6966294D-B7A5-4A75-A0A7-48FEBF885324}" sibTransId="{1ABB3153-3DCB-48D8-B6B7-8B02B57B624F}"/>
    <dgm:cxn modelId="{8B35DA6E-AEEA-4110-B574-F2E40CFEEAF3}" type="presOf" srcId="{599CE4F6-10C3-4756-ACFC-D1605F6D7B3B}" destId="{FCBD77A5-2D54-47ED-BE3C-CFE3BC1912A8}" srcOrd="0" destOrd="0" presId="urn:microsoft.com/office/officeart/2018/2/layout/IconVerticalSolidList"/>
    <dgm:cxn modelId="{4B201E85-42CA-4F5A-9F2E-4DD2A2DE3F66}" srcId="{42770356-7ECC-4327-A1EB-935CC336F92B}" destId="{599CE4F6-10C3-4756-ACFC-D1605F6D7B3B}" srcOrd="2" destOrd="0" parTransId="{4F3B4B87-831D-4051-BF62-868EFDB7FEBD}" sibTransId="{989F145E-8EAA-4174-88D9-9422652D3F17}"/>
    <dgm:cxn modelId="{7F436DA4-B7F0-4C7E-9C0C-C9508849EA79}" srcId="{42770356-7ECC-4327-A1EB-935CC336F92B}" destId="{D7BF20BB-B46F-4A89-A7F8-9EA602DE9E4A}" srcOrd="1" destOrd="0" parTransId="{CF0428A2-5C17-4944-80E9-F066A2E72EE5}" sibTransId="{5EE37F62-D0DC-4960-AEED-35E0212A1906}"/>
    <dgm:cxn modelId="{D6A2C9AC-3EE1-4D12-B2A1-4FF713FFC582}" srcId="{42770356-7ECC-4327-A1EB-935CC336F92B}" destId="{4F911759-648C-49BB-93DE-A84BF95B7C11}" srcOrd="3" destOrd="0" parTransId="{EFBAA692-D8DD-4774-8C19-98728E88F804}" sibTransId="{AA444D97-E891-444B-ADEF-43EC6AFDF3B6}"/>
    <dgm:cxn modelId="{592731FD-EACD-4070-A204-CBBE510FF48C}" type="presOf" srcId="{4F911759-648C-49BB-93DE-A84BF95B7C11}" destId="{A806920B-2A9E-4F50-8AA2-359FEA581CB3}" srcOrd="0" destOrd="0" presId="urn:microsoft.com/office/officeart/2018/2/layout/IconVerticalSolidList"/>
    <dgm:cxn modelId="{C7AC0FB9-EF35-458A-B3F2-00B2D74FE434}" type="presParOf" srcId="{C54B5484-874E-4E27-8ADE-ACE412BCD437}" destId="{EB45B25C-DB95-42CD-A543-45C000C169FD}" srcOrd="0" destOrd="0" presId="urn:microsoft.com/office/officeart/2018/2/layout/IconVerticalSolidList"/>
    <dgm:cxn modelId="{EB33D3CD-A966-442E-867F-9CB71A645C6E}" type="presParOf" srcId="{EB45B25C-DB95-42CD-A543-45C000C169FD}" destId="{E833DD1D-0F9B-4F08-BE7D-7852C59B554A}" srcOrd="0" destOrd="0" presId="urn:microsoft.com/office/officeart/2018/2/layout/IconVerticalSolidList"/>
    <dgm:cxn modelId="{133CED64-52BE-4147-A23C-C9C2EB9CDF3C}" type="presParOf" srcId="{EB45B25C-DB95-42CD-A543-45C000C169FD}" destId="{6C68349A-6A29-4E56-A2A9-3A5E649EE6F6}" srcOrd="1" destOrd="0" presId="urn:microsoft.com/office/officeart/2018/2/layout/IconVerticalSolidList"/>
    <dgm:cxn modelId="{52DC7166-AD00-4BC4-A1A3-61E805A3FB94}" type="presParOf" srcId="{EB45B25C-DB95-42CD-A543-45C000C169FD}" destId="{1B678A04-09B8-4A40-B115-BD5CB585ED40}" srcOrd="2" destOrd="0" presId="urn:microsoft.com/office/officeart/2018/2/layout/IconVerticalSolidList"/>
    <dgm:cxn modelId="{51F38808-FB91-4DC1-B99E-4278B10A6A74}" type="presParOf" srcId="{EB45B25C-DB95-42CD-A543-45C000C169FD}" destId="{8168D5C8-4FE7-4C57-9DBB-FA60FD3251D7}" srcOrd="3" destOrd="0" presId="urn:microsoft.com/office/officeart/2018/2/layout/IconVerticalSolidList"/>
    <dgm:cxn modelId="{05C22B13-AA2F-4E2B-8628-71E64A52959E}" type="presParOf" srcId="{C54B5484-874E-4E27-8ADE-ACE412BCD437}" destId="{D6CE3533-8A65-4A54-BF78-922873EC4377}" srcOrd="1" destOrd="0" presId="urn:microsoft.com/office/officeart/2018/2/layout/IconVerticalSolidList"/>
    <dgm:cxn modelId="{6E15EC22-33B9-45C7-8CC2-905BB45A3669}" type="presParOf" srcId="{C54B5484-874E-4E27-8ADE-ACE412BCD437}" destId="{DDA895BA-47A6-4C5D-B128-B9D706D7B348}" srcOrd="2" destOrd="0" presId="urn:microsoft.com/office/officeart/2018/2/layout/IconVerticalSolidList"/>
    <dgm:cxn modelId="{9F4F631A-F04D-4975-AD5E-B2251C10FD66}" type="presParOf" srcId="{DDA895BA-47A6-4C5D-B128-B9D706D7B348}" destId="{42117CB1-147D-49C5-BEA2-71DAFC7FD69C}" srcOrd="0" destOrd="0" presId="urn:microsoft.com/office/officeart/2018/2/layout/IconVerticalSolidList"/>
    <dgm:cxn modelId="{B2447E31-D494-4D43-B3E9-2DAE0F41BCAE}" type="presParOf" srcId="{DDA895BA-47A6-4C5D-B128-B9D706D7B348}" destId="{598F45F5-E62C-4181-B63E-E49C750719C9}" srcOrd="1" destOrd="0" presId="urn:microsoft.com/office/officeart/2018/2/layout/IconVerticalSolidList"/>
    <dgm:cxn modelId="{C54CE02F-5EFE-4DE8-9B58-8648095EFE68}" type="presParOf" srcId="{DDA895BA-47A6-4C5D-B128-B9D706D7B348}" destId="{61F816B6-21F4-4F28-941A-546C935D0B2E}" srcOrd="2" destOrd="0" presId="urn:microsoft.com/office/officeart/2018/2/layout/IconVerticalSolidList"/>
    <dgm:cxn modelId="{A7FBEE87-C24B-4E22-A5EE-72229F37A224}" type="presParOf" srcId="{DDA895BA-47A6-4C5D-B128-B9D706D7B348}" destId="{70C56037-3B32-4972-9C77-7DAEB7FD2703}" srcOrd="3" destOrd="0" presId="urn:microsoft.com/office/officeart/2018/2/layout/IconVerticalSolidList"/>
    <dgm:cxn modelId="{496DD832-01D2-4CA8-A8EA-9B6E4BBDC452}" type="presParOf" srcId="{C54B5484-874E-4E27-8ADE-ACE412BCD437}" destId="{059D14D9-DB40-4FFF-96CB-20FDBDB4A728}" srcOrd="3" destOrd="0" presId="urn:microsoft.com/office/officeart/2018/2/layout/IconVerticalSolidList"/>
    <dgm:cxn modelId="{E309173C-D4C5-41C7-9095-0D6864D53FC8}" type="presParOf" srcId="{C54B5484-874E-4E27-8ADE-ACE412BCD437}" destId="{82BF3BCC-5DDD-4579-8FA6-D49501485E4E}" srcOrd="4" destOrd="0" presId="urn:microsoft.com/office/officeart/2018/2/layout/IconVerticalSolidList"/>
    <dgm:cxn modelId="{D5D5044D-02F8-4E00-9A49-64D569296EBA}" type="presParOf" srcId="{82BF3BCC-5DDD-4579-8FA6-D49501485E4E}" destId="{A30A3770-3C99-4372-982D-84A3EE120B18}" srcOrd="0" destOrd="0" presId="urn:microsoft.com/office/officeart/2018/2/layout/IconVerticalSolidList"/>
    <dgm:cxn modelId="{C6F384F1-6286-4FC6-A92C-81FE83B437D8}" type="presParOf" srcId="{82BF3BCC-5DDD-4579-8FA6-D49501485E4E}" destId="{06C67684-52BA-4D04-A319-975B6644294D}" srcOrd="1" destOrd="0" presId="urn:microsoft.com/office/officeart/2018/2/layout/IconVerticalSolidList"/>
    <dgm:cxn modelId="{DF4E77F5-2301-470E-B824-C7DFCD401532}" type="presParOf" srcId="{82BF3BCC-5DDD-4579-8FA6-D49501485E4E}" destId="{F15C5F73-E251-4CEE-BC4E-F85EE3742B2A}" srcOrd="2" destOrd="0" presId="urn:microsoft.com/office/officeart/2018/2/layout/IconVerticalSolidList"/>
    <dgm:cxn modelId="{2A32439E-7C67-4DF9-A83B-F538C31486C2}" type="presParOf" srcId="{82BF3BCC-5DDD-4579-8FA6-D49501485E4E}" destId="{FCBD77A5-2D54-47ED-BE3C-CFE3BC1912A8}" srcOrd="3" destOrd="0" presId="urn:microsoft.com/office/officeart/2018/2/layout/IconVerticalSolidList"/>
    <dgm:cxn modelId="{988CE83E-21E7-42CE-8C4E-D05F4DF00304}" type="presParOf" srcId="{C54B5484-874E-4E27-8ADE-ACE412BCD437}" destId="{4835619E-28D7-4DE6-93B5-4961D7482D31}" srcOrd="5" destOrd="0" presId="urn:microsoft.com/office/officeart/2018/2/layout/IconVerticalSolidList"/>
    <dgm:cxn modelId="{E5B9D1BA-264E-4B6B-BF8D-B18BD0189938}" type="presParOf" srcId="{C54B5484-874E-4E27-8ADE-ACE412BCD437}" destId="{17EB703C-6F36-4822-B1E3-D92B8727078F}" srcOrd="6" destOrd="0" presId="urn:microsoft.com/office/officeart/2018/2/layout/IconVerticalSolidList"/>
    <dgm:cxn modelId="{5603B712-10A8-4007-A4EF-81FBB38F2FF1}" type="presParOf" srcId="{17EB703C-6F36-4822-B1E3-D92B8727078F}" destId="{70E5B90D-3238-4A55-A052-AB53B88D0F41}" srcOrd="0" destOrd="0" presId="urn:microsoft.com/office/officeart/2018/2/layout/IconVerticalSolidList"/>
    <dgm:cxn modelId="{7641DF41-F9D7-4D72-AC4C-10019F6C7539}" type="presParOf" srcId="{17EB703C-6F36-4822-B1E3-D92B8727078F}" destId="{E3CE700E-3BF2-4A60-B1B0-3FC6C7824C14}" srcOrd="1" destOrd="0" presId="urn:microsoft.com/office/officeart/2018/2/layout/IconVerticalSolidList"/>
    <dgm:cxn modelId="{AF401733-FA2A-4695-BE6B-29CC74C897F3}" type="presParOf" srcId="{17EB703C-6F36-4822-B1E3-D92B8727078F}" destId="{B4EEA5BC-C17D-4E07-AF02-CE758718EC5A}" srcOrd="2" destOrd="0" presId="urn:microsoft.com/office/officeart/2018/2/layout/IconVerticalSolidList"/>
    <dgm:cxn modelId="{662AF87D-490D-41AB-A11C-D65ECC69549C}" type="presParOf" srcId="{17EB703C-6F36-4822-B1E3-D92B8727078F}" destId="{A806920B-2A9E-4F50-8AA2-359FEA581CB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51546-E16F-F64C-BDB1-B812AA036855}">
      <dsp:nvSpPr>
        <dsp:cNvPr id="0" name=""/>
        <dsp:cNvSpPr/>
      </dsp:nvSpPr>
      <dsp:spPr>
        <a:xfrm>
          <a:off x="0" y="610272"/>
          <a:ext cx="6513603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Student enrollment trends</a:t>
          </a:r>
        </a:p>
      </dsp:txBody>
      <dsp:txXfrm>
        <a:off x="25759" y="636031"/>
        <a:ext cx="6462085" cy="476152"/>
      </dsp:txXfrm>
    </dsp:sp>
    <dsp:sp modelId="{4FD33210-F12F-B248-813C-F3C3D218A448}">
      <dsp:nvSpPr>
        <dsp:cNvPr id="0" name=""/>
        <dsp:cNvSpPr/>
      </dsp:nvSpPr>
      <dsp:spPr>
        <a:xfrm>
          <a:off x="0" y="1201302"/>
          <a:ext cx="6513603" cy="527670"/>
        </a:xfrm>
        <a:prstGeom prst="round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School fund balances</a:t>
          </a:r>
        </a:p>
      </dsp:txBody>
      <dsp:txXfrm>
        <a:off x="25759" y="1227061"/>
        <a:ext cx="6462085" cy="476152"/>
      </dsp:txXfrm>
    </dsp:sp>
    <dsp:sp modelId="{FB2FC105-CEEB-6148-8283-88BDDDE629FF}">
      <dsp:nvSpPr>
        <dsp:cNvPr id="0" name=""/>
        <dsp:cNvSpPr/>
      </dsp:nvSpPr>
      <dsp:spPr>
        <a:xfrm>
          <a:off x="0" y="1792332"/>
          <a:ext cx="6513603" cy="527670"/>
        </a:xfrm>
        <a:prstGeom prst="round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Annual deficit/surplus</a:t>
          </a:r>
        </a:p>
      </dsp:txBody>
      <dsp:txXfrm>
        <a:off x="25759" y="1818091"/>
        <a:ext cx="6462085" cy="476152"/>
      </dsp:txXfrm>
    </dsp:sp>
    <dsp:sp modelId="{474C3243-F8E2-1D41-800E-083585330371}">
      <dsp:nvSpPr>
        <dsp:cNvPr id="0" name=""/>
        <dsp:cNvSpPr/>
      </dsp:nvSpPr>
      <dsp:spPr>
        <a:xfrm>
          <a:off x="0" y="2383362"/>
          <a:ext cx="6513603" cy="527670"/>
        </a:xfrm>
        <a:prstGeom prst="round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Fund balances as % of expenditures</a:t>
          </a:r>
        </a:p>
      </dsp:txBody>
      <dsp:txXfrm>
        <a:off x="25759" y="2409121"/>
        <a:ext cx="6462085" cy="476152"/>
      </dsp:txXfrm>
    </dsp:sp>
    <dsp:sp modelId="{4710CEB5-3C92-EE4F-A371-55F70AE1D0D0}">
      <dsp:nvSpPr>
        <dsp:cNvPr id="0" name=""/>
        <dsp:cNvSpPr/>
      </dsp:nvSpPr>
      <dsp:spPr>
        <a:xfrm>
          <a:off x="0" y="2974393"/>
          <a:ext cx="6513603" cy="527670"/>
        </a:xfrm>
        <a:prstGeom prst="round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Tuition support vs. gen. fund expenditures per ADM</a:t>
          </a:r>
        </a:p>
      </dsp:txBody>
      <dsp:txXfrm>
        <a:off x="25759" y="3000152"/>
        <a:ext cx="6462085" cy="476152"/>
      </dsp:txXfrm>
    </dsp:sp>
    <dsp:sp modelId="{EF1AFAD9-F6A8-BA4C-9146-1E119FE3FF33}">
      <dsp:nvSpPr>
        <dsp:cNvPr id="0" name=""/>
        <dsp:cNvSpPr/>
      </dsp:nvSpPr>
      <dsp:spPr>
        <a:xfrm>
          <a:off x="0" y="3565423"/>
          <a:ext cx="6513603" cy="527670"/>
        </a:xfrm>
        <a:prstGeom prst="round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Revenue by type</a:t>
          </a:r>
        </a:p>
      </dsp:txBody>
      <dsp:txXfrm>
        <a:off x="25759" y="3591182"/>
        <a:ext cx="6462085" cy="476152"/>
      </dsp:txXfrm>
    </dsp:sp>
    <dsp:sp modelId="{5A2FAC87-42F4-FC45-84ED-3E37269907E3}">
      <dsp:nvSpPr>
        <dsp:cNvPr id="0" name=""/>
        <dsp:cNvSpPr/>
      </dsp:nvSpPr>
      <dsp:spPr>
        <a:xfrm>
          <a:off x="0" y="4156453"/>
          <a:ext cx="6513603" cy="527670"/>
        </a:xfrm>
        <a:prstGeom prst="round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Operating referendum revenue as % of total revenue</a:t>
          </a:r>
        </a:p>
      </dsp:txBody>
      <dsp:txXfrm>
        <a:off x="25759" y="4182212"/>
        <a:ext cx="6462085" cy="476152"/>
      </dsp:txXfrm>
    </dsp:sp>
    <dsp:sp modelId="{4B5A0EA5-E4E7-5D4F-804F-10FEF4A4C971}">
      <dsp:nvSpPr>
        <dsp:cNvPr id="0" name=""/>
        <dsp:cNvSpPr/>
      </dsp:nvSpPr>
      <dsp:spPr>
        <a:xfrm>
          <a:off x="0" y="4747483"/>
          <a:ext cx="6513603" cy="52767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Share of general fund spending tied to salaries/benefits</a:t>
          </a:r>
        </a:p>
      </dsp:txBody>
      <dsp:txXfrm>
        <a:off x="25759" y="4773242"/>
        <a:ext cx="6462085" cy="476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3DD1D-0F9B-4F08-BE7D-7852C59B554A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8349A-6A29-4E56-A2A9-3A5E649EE6F6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8D5C8-4FE7-4C57-9DBB-FA60FD3251D7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have listened to our community in 18 school-based meetings and 33 community meetings.</a:t>
          </a:r>
        </a:p>
      </dsp:txBody>
      <dsp:txXfrm>
        <a:off x="1429899" y="2442"/>
        <a:ext cx="5083704" cy="1238008"/>
      </dsp:txXfrm>
    </dsp:sp>
    <dsp:sp modelId="{42117CB1-147D-49C5-BEA2-71DAFC7FD69C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F45F5-E62C-4181-B63E-E49C750719C9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56037-3B32-4972-9C77-7DAEB7FD2703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have identified spending cuts that avoid layoffs and protect the education happening within our classrooms.</a:t>
          </a:r>
        </a:p>
      </dsp:txBody>
      <dsp:txXfrm>
        <a:off x="1429899" y="1549953"/>
        <a:ext cx="5083704" cy="1238008"/>
      </dsp:txXfrm>
    </dsp:sp>
    <dsp:sp modelId="{A30A3770-3C99-4372-982D-84A3EE120B18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67684-52BA-4D04-A319-975B6644294D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D77A5-2D54-47ED-BE3C-CFE3BC1912A8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have focused on reducing administrative costs and positions.</a:t>
          </a:r>
        </a:p>
      </dsp:txBody>
      <dsp:txXfrm>
        <a:off x="1429899" y="3097464"/>
        <a:ext cx="5083704" cy="1238008"/>
      </dsp:txXfrm>
    </dsp:sp>
    <dsp:sp modelId="{70E5B90D-3238-4A55-A052-AB53B88D0F41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E700E-3BF2-4A60-B1B0-3FC6C7824C14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6920B-2A9E-4F50-8AA2-359FEA581CB3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propose these cuts occur in three phases--but this is dependent on winning the referendum.</a:t>
          </a:r>
        </a:p>
      </dsp:txBody>
      <dsp:txXfrm>
        <a:off x="1429899" y="4644974"/>
        <a:ext cx="5083704" cy="123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3F407-EC22-A04E-A568-E4CD85E8DF30}">
      <dsp:nvSpPr>
        <dsp:cNvPr id="0" name=""/>
        <dsp:cNvSpPr/>
      </dsp:nvSpPr>
      <dsp:spPr>
        <a:xfrm>
          <a:off x="0" y="820152"/>
          <a:ext cx="6513603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Reduction of administrative costs</a:t>
          </a:r>
        </a:p>
      </dsp:txBody>
      <dsp:txXfrm>
        <a:off x="25759" y="845911"/>
        <a:ext cx="6462085" cy="476152"/>
      </dsp:txXfrm>
    </dsp:sp>
    <dsp:sp modelId="{BE867D41-0DFF-4446-BA0E-4657E65A267C}">
      <dsp:nvSpPr>
        <dsp:cNvPr id="0" name=""/>
        <dsp:cNvSpPr/>
      </dsp:nvSpPr>
      <dsp:spPr>
        <a:xfrm>
          <a:off x="0" y="1347823"/>
          <a:ext cx="6513603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$20,000 cut for superintendent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4.75% salary cut for top central office administrators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Reduction of administrative positions through retirement/resignation</a:t>
          </a:r>
        </a:p>
      </dsp:txBody>
      <dsp:txXfrm>
        <a:off x="0" y="1347823"/>
        <a:ext cx="6513603" cy="1115730"/>
      </dsp:txXfrm>
    </dsp:sp>
    <dsp:sp modelId="{F50FA5E2-46F1-FA41-8E95-F8C2EB25B053}">
      <dsp:nvSpPr>
        <dsp:cNvPr id="0" name=""/>
        <dsp:cNvSpPr/>
      </dsp:nvSpPr>
      <dsp:spPr>
        <a:xfrm>
          <a:off x="0" y="2463553"/>
          <a:ext cx="6513603" cy="5276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Elementary school consolidation</a:t>
          </a:r>
        </a:p>
      </dsp:txBody>
      <dsp:txXfrm>
        <a:off x="25759" y="2489312"/>
        <a:ext cx="6462085" cy="476152"/>
      </dsp:txXfrm>
    </dsp:sp>
    <dsp:sp modelId="{A19184A6-14E8-DF43-A051-5CB8F7BB7E5F}">
      <dsp:nvSpPr>
        <dsp:cNvPr id="0" name=""/>
        <dsp:cNvSpPr/>
      </dsp:nvSpPr>
      <dsp:spPr>
        <a:xfrm>
          <a:off x="0" y="2991223"/>
          <a:ext cx="6513603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18 to 16 to 15</a:t>
          </a:r>
        </a:p>
      </dsp:txBody>
      <dsp:txXfrm>
        <a:off x="0" y="2991223"/>
        <a:ext cx="6513603" cy="364320"/>
      </dsp:txXfrm>
    </dsp:sp>
    <dsp:sp modelId="{0726CA3B-F817-A04E-9843-038325B33D38}">
      <dsp:nvSpPr>
        <dsp:cNvPr id="0" name=""/>
        <dsp:cNvSpPr/>
      </dsp:nvSpPr>
      <dsp:spPr>
        <a:xfrm>
          <a:off x="0" y="3355543"/>
          <a:ext cx="6513603" cy="527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Alternative education redesign</a:t>
          </a:r>
        </a:p>
      </dsp:txBody>
      <dsp:txXfrm>
        <a:off x="25759" y="3381302"/>
        <a:ext cx="6462085" cy="476152"/>
      </dsp:txXfrm>
    </dsp:sp>
    <dsp:sp modelId="{CF37942A-0A64-C349-8A8B-B3A5066BB2F2}">
      <dsp:nvSpPr>
        <dsp:cNvPr id="0" name=""/>
        <dsp:cNvSpPr/>
      </dsp:nvSpPr>
      <dsp:spPr>
        <a:xfrm>
          <a:off x="0" y="3946573"/>
          <a:ext cx="6513603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One year pause in bus replacement</a:t>
          </a:r>
        </a:p>
      </dsp:txBody>
      <dsp:txXfrm>
        <a:off x="25759" y="3972332"/>
        <a:ext cx="6462085" cy="476152"/>
      </dsp:txXfrm>
    </dsp:sp>
    <dsp:sp modelId="{249D57E2-760D-C34B-8FAC-7D51B3A12953}">
      <dsp:nvSpPr>
        <dsp:cNvPr id="0" name=""/>
        <dsp:cNvSpPr/>
      </dsp:nvSpPr>
      <dsp:spPr>
        <a:xfrm>
          <a:off x="0" y="4537603"/>
          <a:ext cx="6513603" cy="5276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Scrutiny of every position upon retirement/resignation</a:t>
          </a:r>
        </a:p>
      </dsp:txBody>
      <dsp:txXfrm>
        <a:off x="25759" y="4563362"/>
        <a:ext cx="6462085" cy="476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596CC-7382-BE41-BBF0-53861B598E8E}">
      <dsp:nvSpPr>
        <dsp:cNvPr id="0" name=""/>
        <dsp:cNvSpPr/>
      </dsp:nvSpPr>
      <dsp:spPr>
        <a:xfrm>
          <a:off x="0" y="228312"/>
          <a:ext cx="6513603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Expansion of Vigo Virtual Success Academy</a:t>
          </a:r>
        </a:p>
      </dsp:txBody>
      <dsp:txXfrm>
        <a:off x="59399" y="287711"/>
        <a:ext cx="6394805" cy="1098002"/>
      </dsp:txXfrm>
    </dsp:sp>
    <dsp:sp modelId="{D5D387E4-32DA-A042-9BC9-6F5C13CEAA04}">
      <dsp:nvSpPr>
        <dsp:cNvPr id="0" name=""/>
        <dsp:cNvSpPr/>
      </dsp:nvSpPr>
      <dsp:spPr>
        <a:xfrm>
          <a:off x="0" y="1632313"/>
          <a:ext cx="6513603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International Exchange Program</a:t>
          </a:r>
        </a:p>
      </dsp:txBody>
      <dsp:txXfrm>
        <a:off x="59399" y="1691712"/>
        <a:ext cx="6394805" cy="1098002"/>
      </dsp:txXfrm>
    </dsp:sp>
    <dsp:sp modelId="{138FC8F3-CD25-5649-884E-3B0F04C69F9C}">
      <dsp:nvSpPr>
        <dsp:cNvPr id="0" name=""/>
        <dsp:cNvSpPr/>
      </dsp:nvSpPr>
      <dsp:spPr>
        <a:xfrm>
          <a:off x="0" y="3036313"/>
          <a:ext cx="6513603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For-profit daycare: lease space or VCSC-run</a:t>
          </a:r>
        </a:p>
      </dsp:txBody>
      <dsp:txXfrm>
        <a:off x="59399" y="3095712"/>
        <a:ext cx="6394805" cy="1098002"/>
      </dsp:txXfrm>
    </dsp:sp>
    <dsp:sp modelId="{6DA8F96C-E890-2744-81C1-FCDF2373BEE9}">
      <dsp:nvSpPr>
        <dsp:cNvPr id="0" name=""/>
        <dsp:cNvSpPr/>
      </dsp:nvSpPr>
      <dsp:spPr>
        <a:xfrm>
          <a:off x="0" y="4440313"/>
          <a:ext cx="6513603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Facility rentals</a:t>
          </a:r>
        </a:p>
      </dsp:txBody>
      <dsp:txXfrm>
        <a:off x="59399" y="4499712"/>
        <a:ext cx="6394805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3DD1D-0F9B-4F08-BE7D-7852C59B554A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8349A-6A29-4E56-A2A9-3A5E649EE6F6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8D5C8-4FE7-4C57-9DBB-FA60FD3251D7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have listened to our community in 18 school-based meetings and 33 community meetings.</a:t>
          </a:r>
        </a:p>
      </dsp:txBody>
      <dsp:txXfrm>
        <a:off x="1429899" y="2442"/>
        <a:ext cx="5083704" cy="1238008"/>
      </dsp:txXfrm>
    </dsp:sp>
    <dsp:sp modelId="{42117CB1-147D-49C5-BEA2-71DAFC7FD69C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F45F5-E62C-4181-B63E-E49C750719C9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56037-3B32-4972-9C77-7DAEB7FD2703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have identified spending cuts that avoid layoffs and protect the education happening within our classrooms.</a:t>
          </a:r>
        </a:p>
      </dsp:txBody>
      <dsp:txXfrm>
        <a:off x="1429899" y="1549953"/>
        <a:ext cx="5083704" cy="1238008"/>
      </dsp:txXfrm>
    </dsp:sp>
    <dsp:sp modelId="{A30A3770-3C99-4372-982D-84A3EE120B18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67684-52BA-4D04-A319-975B6644294D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D77A5-2D54-47ED-BE3C-CFE3BC1912A8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have focused on reducing administrative costs and positions.</a:t>
          </a:r>
        </a:p>
      </dsp:txBody>
      <dsp:txXfrm>
        <a:off x="1429899" y="3097464"/>
        <a:ext cx="5083704" cy="1238008"/>
      </dsp:txXfrm>
    </dsp:sp>
    <dsp:sp modelId="{70E5B90D-3238-4A55-A052-AB53B88D0F41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E700E-3BF2-4A60-B1B0-3FC6C7824C14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6920B-2A9E-4F50-8AA2-359FEA581CB3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propose these cuts occur in three phases--but this is dependent on winning the referendum.</a:t>
          </a:r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3612-FF97-404C-AC46-69845C111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0BB32-FBE9-A043-A79B-CDD9622FB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0164-7C9B-C944-B8F3-DEA72092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12BA-0458-784B-9CFE-062DE491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56F6-DEF2-F447-814A-EEE19A41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6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22D72-AB89-E144-9DB7-83A93C67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84307-7BD0-3D4B-8B80-AFEC6779D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031F5-8E28-ED45-8F0F-71100C69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718BD-F0CC-934A-90DD-E8B24B01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A7A0E-9491-F346-8382-4111A9A0A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1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087CE-BD56-A344-8871-24EFFA53C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725BD-B26B-424F-8BA3-B2FBB59BE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9021E-618F-3D45-AC84-016E66A6A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D0AF9-0DD5-0240-BE6E-82DFFE10E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DC74F-3368-2945-A8C1-643243F4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1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124FE-0044-9A46-819A-B57DE9677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B1E-7296-E440-B07F-9FC0446E3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2AC5-FCBD-5741-B9DD-A197859A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C02D2-F91B-FC43-A15F-76DEA7E3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637BA-3457-8D44-88AE-21C4A6A5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BD38-BB33-414A-B72C-45B7EF24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36091-CB12-1141-957B-F04BE5C92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8C843-4422-DD45-85BB-708B0D9A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BABB4-EA11-F641-A165-CCDC05EE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DF7A5-E4E4-6846-9C56-2988FBC6F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6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FAE7-C0DA-4443-907D-8A2D5947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E22A-0C36-3344-A6AD-4BBA9DECD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62F9C-41BD-AA4E-963C-E9F80E1B7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DFCF6-CE0B-404F-BAD6-CA10BA3E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06F95-41AA-5A4F-B3BB-2D245138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99D99-621D-524D-AB49-09E6D6D1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5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0756E-38BD-9649-876A-B3A12634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2B259-A391-9147-B2B5-F9C73E47C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6FC01-3DE2-BD40-9CB2-1F17F077F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1A3F5-FEFD-3F49-83AB-2B34AE0FE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D83A6-4105-1F47-9E5C-0D041C6D1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DA48CD-552F-AE49-8592-1910E93A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E3DFB-A644-D740-8AD9-9C260FC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89E07-77DD-7644-9431-6294737C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9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A3C7A-7B4F-474B-B6C3-130315E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38664-9E12-814C-938D-886014D5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D9FD5-FFAD-5C46-8CC4-969D1AC4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7FDEA-B0D6-5341-B859-050CDF5C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0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0C600-1133-CA43-A71D-67158E9B4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9D5F5-9AFA-0F4E-A0CF-B93DBBB3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C23EA-5C98-864D-803B-59642CEB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8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B092-1D64-FA41-8D06-FE97C981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7EDCC-9B09-124C-BA9C-88E7E7BE4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7789-26EF-9D40-B6DD-E4154DAC7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BE770-AA38-1842-9447-DAEF7322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9AFEC-4647-1043-A92E-4FC0A361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7C56C-FDA9-E049-B4D0-5E1BD4F8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0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5F93-3F42-1848-A759-01681DCA0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EDB73-2DB8-7744-ABD2-19F9D968E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ADD9A-872E-5A4A-886C-B67FAF395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94568-61BD-5841-AC1F-0D530DDB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0AD20-B2BB-D94D-A858-9AFDEB9A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015E7-C8D4-AD43-B2ED-F5EB8569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324F6-FC52-6147-852A-A9EAE518A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423DD-6B05-DA48-9E36-4EF545FAB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7B559-5181-6C46-B9CE-D6C6A5951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10A56-8257-5944-A7F2-E75578DB1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1BD0E-33F0-F148-8C73-63DA4DA79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04291-9189-ED46-B22F-E173B0295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/>
              <a:t>Proposed Spending Cuts and Revenue Enhancement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486B8-EB08-8B4A-8126-6BDE619DC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2974207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/>
              <a:t>Presentation to the School Board of Trustees</a:t>
            </a:r>
          </a:p>
          <a:p>
            <a:pPr algn="l"/>
            <a:r>
              <a:rPr lang="en-US" sz="2000"/>
              <a:t>10.21.19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6C64D8-5A6B-4AA2-852D-B1B550BB6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10" b="21910"/>
          <a:stretch/>
        </p:blipFill>
        <p:spPr>
          <a:xfrm>
            <a:off x="-3983" y="10"/>
            <a:ext cx="12192000" cy="4571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289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Phase One: $3,765,000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Personnel Savings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Reduce FTEs by $175,000 (resignation and retirement)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Reduce contracted services by $150,000 (in-house staff completes work)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Process-based Strategies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Textbook accounting accuracy ($85,000)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Lock in fuel/natural gas prices ($80,000)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Paper usage ($30,000)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Improve procurement ($100,000)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Bus route efficiency ($200,000)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Adjust pre-K fees to ensure all costs covered by Title I ($100,000)</a:t>
            </a:r>
          </a:p>
        </p:txBody>
      </p:sp>
    </p:spTree>
    <p:extLst>
      <p:ext uri="{BB962C8B-B14F-4D97-AF65-F5344CB8AC3E}">
        <p14:creationId xmlns:p14="http://schemas.microsoft.com/office/powerpoint/2010/main" val="3552758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Phase One: $3,765,000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Revenue Enhancement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Expand Vigo Virtual Success Academy to K-12 for Vigo County Students ($100,000)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Market facility rental options in buildings ($15,000)</a:t>
            </a:r>
          </a:p>
        </p:txBody>
      </p:sp>
    </p:spTree>
    <p:extLst>
      <p:ext uri="{BB962C8B-B14F-4D97-AF65-F5344CB8AC3E}">
        <p14:creationId xmlns:p14="http://schemas.microsoft.com/office/powerpoint/2010/main" val="223718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Phase Two: $1,690,000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Since Phase 1’s bus replacement strategy is meant to be one year only, Phase 2 is intended to cover the costs of reintroducing bus replacement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Alternative Education Transition Plan savings of $250,000 realized in this phase (second six months of savings)</a:t>
            </a:r>
          </a:p>
        </p:txBody>
      </p:sp>
    </p:spTree>
    <p:extLst>
      <p:ext uri="{BB962C8B-B14F-4D97-AF65-F5344CB8AC3E}">
        <p14:creationId xmlns:p14="http://schemas.microsoft.com/office/powerpoint/2010/main" val="868147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Phase Two: $1,690,000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Elementary School Consolidation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Consolidate 18 elementary schools into 16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Consolidated buildings proposed by task force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Vacated space: office space, for-profit daycares, other board-identified uses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$350,000 of 6 month cost savings realized in Phase 2 per school, $700,000 total </a:t>
            </a:r>
          </a:p>
        </p:txBody>
      </p:sp>
    </p:spTree>
    <p:extLst>
      <p:ext uri="{BB962C8B-B14F-4D97-AF65-F5344CB8AC3E}">
        <p14:creationId xmlns:p14="http://schemas.microsoft.com/office/powerpoint/2010/main" val="116628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Phase Two: $1,690,000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Central Administrative Office Relocation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Sale of building used to renovate existing building space into central office and special education office space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$70,000 in utilities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Personnel-based Strategies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Reduction of </a:t>
            </a:r>
            <a:r>
              <a:rPr lang="en-US" dirty="0" err="1">
                <a:solidFill>
                  <a:srgbClr val="000000"/>
                </a:solidFill>
              </a:rPr>
              <a:t>adminstrators</a:t>
            </a:r>
            <a:r>
              <a:rPr lang="en-US" dirty="0">
                <a:solidFill>
                  <a:srgbClr val="000000"/>
                </a:solidFill>
              </a:rPr>
              <a:t> based on school consolidation ($170,000 for 6 months/phase 2, full cost savings of $340,000)</a:t>
            </a:r>
          </a:p>
        </p:txBody>
      </p:sp>
    </p:spTree>
    <p:extLst>
      <p:ext uri="{BB962C8B-B14F-4D97-AF65-F5344CB8AC3E}">
        <p14:creationId xmlns:p14="http://schemas.microsoft.com/office/powerpoint/2010/main" val="487256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Phase Two: $1,690,000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Process-based Strategies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Energy consumption </a:t>
            </a:r>
            <a:r>
              <a:rPr lang="en-US" sz="2000" dirty="0" err="1">
                <a:solidFill>
                  <a:srgbClr val="000000"/>
                </a:solidFill>
              </a:rPr>
              <a:t>reducation</a:t>
            </a:r>
            <a:r>
              <a:rPr lang="en-US" sz="2000" dirty="0">
                <a:solidFill>
                  <a:srgbClr val="000000"/>
                </a:solidFill>
              </a:rPr>
              <a:t> ($100,000)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Paper usage ($10,000)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Transportation efficiency ($100,000)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Procurement strategies ($25,000)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Revenue Enhancement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Launch of International Residency Program ($200,000 in first year)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Expand Vigo Virtual Success Academy beyond Vigo County ($400,000)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Continue to market facility rental options ($15,000)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Expand for-profit daycares: lease space to existing providers and/or run our own</a:t>
            </a:r>
          </a:p>
        </p:txBody>
      </p:sp>
    </p:spTree>
    <p:extLst>
      <p:ext uri="{BB962C8B-B14F-4D97-AF65-F5344CB8AC3E}">
        <p14:creationId xmlns:p14="http://schemas.microsoft.com/office/powerpoint/2010/main" val="1314882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Phase Three: $1,555,000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Elementary School Consolidation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Second $350,000 from Phase 2 consolidation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Consolidate 16 elementary schools into 15 ($350,000)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Displaced staff fill open positions from retirement/resignations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Covered Bridge Relocation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Upon end of 2021 lease, Covered Bridge moves into VCSC-owned space ($150,000)</a:t>
            </a:r>
          </a:p>
        </p:txBody>
      </p:sp>
    </p:spTree>
    <p:extLst>
      <p:ext uri="{BB962C8B-B14F-4D97-AF65-F5344CB8AC3E}">
        <p14:creationId xmlns:p14="http://schemas.microsoft.com/office/powerpoint/2010/main" val="2695450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Phase Three: $1,555,000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Administrative Costs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Reduce administrators through retirement/resignation ($100,000)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Process-based Strategies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Continued reduction of energy, paper ($55,000)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Continued enhancement of procurement, transportation ($35,000)</a:t>
            </a:r>
          </a:p>
        </p:txBody>
      </p:sp>
    </p:spTree>
    <p:extLst>
      <p:ext uri="{BB962C8B-B14F-4D97-AF65-F5344CB8AC3E}">
        <p14:creationId xmlns:p14="http://schemas.microsoft.com/office/powerpoint/2010/main" val="2146751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Phase Three: $1,555,000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Revenue Enhancement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Expansion of International Residency Program (+$400,000)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Growth of Vigo Virtual Success Academy ($100,000)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Continued marketing of facility rentals ($15,000)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Expansion of for-profit daycares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Other considerations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Exploration of alternative energy for school buses and buildings</a:t>
            </a:r>
          </a:p>
        </p:txBody>
      </p:sp>
    </p:spTree>
    <p:extLst>
      <p:ext uri="{BB962C8B-B14F-4D97-AF65-F5344CB8AC3E}">
        <p14:creationId xmlns:p14="http://schemas.microsoft.com/office/powerpoint/2010/main" val="333185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A26E94-DE19-0E42-A153-699E05CDB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Summary of Key Spending Cuts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194CD0-382D-443C-9051-C18BEC99FB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80609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48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166A6B-57E6-664D-870F-03760A95C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House Enrolled Act 1315 directed the Distressed Unit Appeals Board to establish fiscal and qualitative indicators 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52F0F19-4A06-4F12-B533-8528C13E8E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67562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992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F3D68-E001-224A-B4E4-C2E67F93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Summary of Key Revenue Enhancement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C467E9-A21C-4BAB-AFB6-7836BABB6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17832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660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7C3B5-53E1-784A-9C77-914FB341D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Spending Cut Philosophy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221AA67-FA98-4D22-A292-AAAB2D4ECE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49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7C3B5-53E1-784A-9C77-914FB341D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Spending Cut Philosophy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221AA67-FA98-4D22-A292-AAAB2D4ECE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64234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87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3388652-8742-1F4E-9FEC-0C93124B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Top spending cut </a:t>
            </a:r>
            <a:r>
              <a:rPr lang="en-US" sz="4000" dirty="0">
                <a:solidFill>
                  <a:srgbClr val="FFFFFF"/>
                </a:solidFill>
              </a:rPr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0741D-AFCE-3B4D-94A5-0085529EB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Redistrict/consolidate schools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Four-day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Retirement incentive/buyout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Relocate central office/sell building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Improve bus maintenance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Stagger start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Combine bus routes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Reevaluate administrative positions/combine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Reduce paper/use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Maximize building capabilities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Utility usage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Administrator salary freeze</a:t>
            </a:r>
          </a:p>
        </p:txBody>
      </p:sp>
    </p:spTree>
    <p:extLst>
      <p:ext uri="{BB962C8B-B14F-4D97-AF65-F5344CB8AC3E}">
        <p14:creationId xmlns:p14="http://schemas.microsoft.com/office/powerpoint/2010/main" val="425349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C8D1AD-7D9A-8245-96B1-681DBEAEF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Phase One: $3,765,000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71765-84E3-904D-8418-BF0255ACD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Administrative costs: $450,000 total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$20,000 reduction in superintendent compensation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4.75% reduction in top central office administrators’ compensation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Realignment/absorption of administrative positions due to retirement, including reduction of four administrative positions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12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Phase One: $3,765,000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Alternative Education Transition Plan: $250,000 ($500,000 total savings, other half realized in Phase 2)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Booker T. Washington High School and Vigo Virtual Success Academy hosts future alternative education programs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McLean Education Center staff will not lose their jobs—they will fill open positions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McLean repurposed for IT, vacated space potentially used for office space, for-profit daycare, other uses as identified by board</a:t>
            </a:r>
          </a:p>
        </p:txBody>
      </p:sp>
    </p:spTree>
    <p:extLst>
      <p:ext uri="{BB962C8B-B14F-4D97-AF65-F5344CB8AC3E}">
        <p14:creationId xmlns:p14="http://schemas.microsoft.com/office/powerpoint/2010/main" val="73600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Phase One: $3,765,000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Asset-based strategies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Eliminate take-home cars ($5,000)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Forego planned purchase of new truck/equipment ($75,000)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Reduce capital projects by $250,000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Bus Replacement Plan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One year only: extend current replacement timetable and forego purchase next year ($1,500,000)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Energy Conservation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District-level </a:t>
            </a:r>
            <a:r>
              <a:rPr lang="en-US" dirty="0" err="1">
                <a:solidFill>
                  <a:srgbClr val="000000"/>
                </a:solidFill>
              </a:rPr>
              <a:t>adminstrators</a:t>
            </a:r>
            <a:r>
              <a:rPr lang="en-US" dirty="0">
                <a:solidFill>
                  <a:srgbClr val="000000"/>
                </a:solidFill>
              </a:rPr>
              <a:t> audit building energy, prepare comparative report ($200,000)</a:t>
            </a:r>
          </a:p>
        </p:txBody>
      </p:sp>
    </p:spTree>
    <p:extLst>
      <p:ext uri="{BB962C8B-B14F-4D97-AF65-F5344CB8AC3E}">
        <p14:creationId xmlns:p14="http://schemas.microsoft.com/office/powerpoint/2010/main" val="406156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5C9E4-ABF3-4C44-8EAE-2F39EA2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Phase One: $3,765,000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053-DFBA-A34E-ACA0-F9D4F9D8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Elementary School Consolidation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Create Elementary School Reduction Task Force (teachers, staff, administrators, residents)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Consolidation in Phases 2 and 3</a:t>
            </a:r>
          </a:p>
        </p:txBody>
      </p:sp>
    </p:spTree>
    <p:extLst>
      <p:ext uri="{BB962C8B-B14F-4D97-AF65-F5344CB8AC3E}">
        <p14:creationId xmlns:p14="http://schemas.microsoft.com/office/powerpoint/2010/main" val="4273353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E4880-5B26-EF4F-967E-63A56AA4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While our land-based footprint is larger than our peers, we operate more elementary schools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CFCD5C-BA87-964B-A29F-A06FC1FFB1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219226"/>
              </p:ext>
            </p:extLst>
          </p:nvPr>
        </p:nvGraphicFramePr>
        <p:xfrm>
          <a:off x="838200" y="1825625"/>
          <a:ext cx="10515600" cy="4348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0509967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824876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4284979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709297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81330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K-12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K-5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per Elem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Elementary School Buildings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43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Fort Wayne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28,488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13,735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819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25,428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658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Evansville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21,995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82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Hamilton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21,599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015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South 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16,538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755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Perry </a:t>
                      </a:r>
                      <a:r>
                        <a:rPr lang="en-US" dirty="0" err="1"/>
                        <a:t>Twp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16,328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985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MSD Wayne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16,406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794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Carmel Clay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16,240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172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MSD Lawrence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15,505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6,836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341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Vigo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22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1115</Words>
  <Application>Microsoft Macintosh PowerPoint</Application>
  <PresentationFormat>Widescreen</PresentationFormat>
  <Paragraphs>191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Proposed Spending Cuts and Revenue Enhancement Strategy</vt:lpstr>
      <vt:lpstr>House Enrolled Act 1315 directed the Distressed Unit Appeals Board to establish fiscal and qualitative indicators </vt:lpstr>
      <vt:lpstr>Spending Cut Philosophy</vt:lpstr>
      <vt:lpstr>Top spending cut suggestions</vt:lpstr>
      <vt:lpstr>Phase One: $3,765,000</vt:lpstr>
      <vt:lpstr>Phase One: $3,765,000 (continued)</vt:lpstr>
      <vt:lpstr>Phase One: $3,765,000 (continued)</vt:lpstr>
      <vt:lpstr>Phase One: $3,765,000 (continued)</vt:lpstr>
      <vt:lpstr>While our land-based footprint is larger than our peers, we operate more elementary schools</vt:lpstr>
      <vt:lpstr>Phase One: $3,765,000 (continued)</vt:lpstr>
      <vt:lpstr>Phase One: $3,765,000 (continued)</vt:lpstr>
      <vt:lpstr>Phase Two: $1,690,000</vt:lpstr>
      <vt:lpstr>Phase Two: $1,690,000</vt:lpstr>
      <vt:lpstr>Phase Two: $1,690,000</vt:lpstr>
      <vt:lpstr>Phase Two: $1,690,000</vt:lpstr>
      <vt:lpstr>Phase Three: $1,555,000</vt:lpstr>
      <vt:lpstr>Phase Three: $1,555,000</vt:lpstr>
      <vt:lpstr>Phase Three: $1,555,000</vt:lpstr>
      <vt:lpstr>Summary of Key Spending Cuts</vt:lpstr>
      <vt:lpstr>Summary of Key Revenue Enhancement</vt:lpstr>
      <vt:lpstr>Spending Cut Philosophy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Spending Cuts and Revenue Enhancement Strategy</dc:title>
  <dc:creator>William Riley</dc:creator>
  <cp:lastModifiedBy>William Riley</cp:lastModifiedBy>
  <cp:revision>2</cp:revision>
  <cp:lastPrinted>2019-10-21T19:51:23Z</cp:lastPrinted>
  <dcterms:created xsi:type="dcterms:W3CDTF">2019-10-21T19:12:21Z</dcterms:created>
  <dcterms:modified xsi:type="dcterms:W3CDTF">2019-10-21T20:13:08Z</dcterms:modified>
</cp:coreProperties>
</file>