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
  </p:notesMasterIdLst>
  <p:sldIdLst>
    <p:sldId id="256" r:id="rId2"/>
    <p:sldId id="257" r:id="rId3"/>
    <p:sldId id="258" r:id="rId4"/>
    <p:sldId id="259" r:id="rId5"/>
    <p:sldId id="260" r:id="rId6"/>
  </p:sldIdLst>
  <p:sldSz cx="9144000" cy="6858000" type="screen4x3"/>
  <p:notesSz cx="6881813"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A4A3A4"/>
          </p15:clr>
        </p15:guide>
        <p15:guide id="2" pos="288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 roundtripDataSignature="AMtx7mjxH0O8goEAeKU4hVi7YiVt5ndpU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18" d="100"/>
          <a:sy n="118" d="100"/>
        </p:scale>
        <p:origin x="-1434" y="-1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customschemas.google.com/relationships/presentationmetadata" Target="metadata"/><Relationship Id="rId5" Type="http://schemas.openxmlformats.org/officeDocument/2006/relationships/slide" Target="slides/slide4.xml"/><Relationship Id="rId15" Type="http://schemas.openxmlformats.org/officeDocument/2006/relationships/tableStyles" Target="tableStyles.xml"/><Relationship Id="rId4" Type="http://schemas.openxmlformats.org/officeDocument/2006/relationships/slide" Target="slides/slide3.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82742" cy="465138"/>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97513" y="0"/>
            <a:ext cx="2982742" cy="465138"/>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05" y="4416426"/>
            <a:ext cx="5504204" cy="4183063"/>
          </a:xfrm>
          <a:prstGeom prst="rect">
            <a:avLst/>
          </a:prstGeom>
          <a:noFill/>
          <a:ln>
            <a:noFill/>
          </a:ln>
        </p:spPr>
        <p:txBody>
          <a:bodyPr spcFirstLastPara="1" wrap="square" lIns="93175" tIns="46575" rIns="93175" bIns="46575" anchor="t" anchorCtr="0">
            <a:norm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29675"/>
            <a:ext cx="2982742" cy="465138"/>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97513" y="8829675"/>
            <a:ext cx="2982742" cy="465138"/>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9028633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8805" y="4416426"/>
            <a:ext cx="5504204"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86" name="Google Shape;86;p1: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4" name="Google Shape;94;p2:notes"/>
          <p:cNvSpPr txBox="1">
            <a:spLocks noGrp="1"/>
          </p:cNvSpPr>
          <p:nvPr>
            <p:ph type="body" idx="1"/>
          </p:nvPr>
        </p:nvSpPr>
        <p:spPr>
          <a:xfrm>
            <a:off x="688805" y="4416426"/>
            <a:ext cx="5504204" cy="4183063"/>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endParaRPr/>
          </a:p>
        </p:txBody>
      </p:sp>
      <p:sp>
        <p:nvSpPr>
          <p:cNvPr id="95" name="Google Shape;95;p2:notes"/>
          <p:cNvSpPr txBox="1">
            <a:spLocks noGrp="1"/>
          </p:cNvSpPr>
          <p:nvPr>
            <p:ph type="sldNum" idx="12"/>
          </p:nvPr>
        </p:nvSpPr>
        <p:spPr>
          <a:xfrm>
            <a:off x="3897513" y="8829675"/>
            <a:ext cx="2982742" cy="465138"/>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a:t>
            </a:fld>
            <a:endParaRPr/>
          </a:p>
        </p:txBody>
      </p:sp>
      <p:sp>
        <p:nvSpPr>
          <p:cNvPr id="96" name="Google Shape;96;p2:notes"/>
          <p:cNvSpPr txBox="1">
            <a:spLocks noGrp="1"/>
          </p:cNvSpPr>
          <p:nvPr>
            <p:ph type="ftr" idx="11"/>
          </p:nvPr>
        </p:nvSpPr>
        <p:spPr>
          <a:xfrm>
            <a:off x="1" y="8829675"/>
            <a:ext cx="2982742" cy="465138"/>
          </a:xfrm>
          <a:prstGeom prst="rect">
            <a:avLst/>
          </a:prstGeom>
          <a:noFill/>
          <a:ln>
            <a:noFill/>
          </a:ln>
        </p:spPr>
        <p:txBody>
          <a:bodyPr spcFirstLastPara="1" wrap="square" lIns="93175" tIns="46575" rIns="93175" bIns="46575"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8805" y="4416426"/>
            <a:ext cx="5504204"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15" name="Google Shape;115;p3: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688805" y="4416426"/>
            <a:ext cx="5504204"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23" name="Google Shape;123;p4: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8805" y="4416426"/>
            <a:ext cx="5504204" cy="4183063"/>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39" name="Google Shape;139;p5:notes"/>
          <p:cNvSpPr>
            <a:spLocks noGrp="1" noRot="1" noChangeAspect="1"/>
          </p:cNvSpPr>
          <p:nvPr>
            <p:ph type="sldImg" idx="2"/>
          </p:nvPr>
        </p:nvSpPr>
        <p:spPr>
          <a:xfrm>
            <a:off x="1117600" y="696913"/>
            <a:ext cx="46466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3" name="Google Shape;13;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4" name="Google Shape;14;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6.jp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g"/><Relationship Id="rId11" Type="http://schemas.openxmlformats.org/officeDocument/2006/relationships/image" Target="../media/image19.png"/><Relationship Id="rId5" Type="http://schemas.openxmlformats.org/officeDocument/2006/relationships/hyperlink" Target="http://www.eaglecountry975.com/index.php" TargetMode="External"/><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png"/><Relationship Id="rId1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p:nvPr/>
        </p:nvSpPr>
        <p:spPr>
          <a:xfrm>
            <a:off x="630238" y="6429375"/>
            <a:ext cx="7883525" cy="2746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chemeClr val="dk1"/>
                </a:solidFill>
                <a:latin typeface="Century Gothic"/>
                <a:ea typeface="Century Gothic"/>
                <a:cs typeface="Century Gothic"/>
                <a:sym typeface="Century Gothic"/>
              </a:rPr>
              <a:t>Full Power Radio</a:t>
            </a:r>
            <a:r>
              <a:rPr lang="en-US" sz="1200" b="1" i="0" u="none" strike="noStrike" cap="none">
                <a:solidFill>
                  <a:schemeClr val="dk1"/>
                </a:solidFill>
                <a:latin typeface="Century Gothic"/>
                <a:ea typeface="Century Gothic"/>
                <a:cs typeface="Century Gothic"/>
                <a:sym typeface="Century Gothic"/>
              </a:rPr>
              <a:t>/</a:t>
            </a:r>
            <a:r>
              <a:rPr lang="en-US" sz="1200" b="0" i="0" u="none" strike="noStrike" cap="none">
                <a:solidFill>
                  <a:schemeClr val="dk1"/>
                </a:solidFill>
                <a:latin typeface="Century Gothic"/>
                <a:ea typeface="Century Gothic"/>
                <a:cs typeface="Century Gothic"/>
                <a:sym typeface="Century Gothic"/>
              </a:rPr>
              <a:t> Jammin 107.7 WWRX</a:t>
            </a:r>
            <a:r>
              <a:rPr lang="en-US" sz="1200" b="1" i="0" u="none" strike="noStrike" cap="none">
                <a:solidFill>
                  <a:schemeClr val="dk1"/>
                </a:solidFill>
                <a:latin typeface="Century Gothic"/>
                <a:ea typeface="Century Gothic"/>
                <a:cs typeface="Century Gothic"/>
                <a:sym typeface="Century Gothic"/>
              </a:rPr>
              <a:t>/ </a:t>
            </a:r>
            <a:r>
              <a:rPr lang="en-US" sz="1200" b="0" i="0" u="none" strike="noStrike" cap="none">
                <a:solidFill>
                  <a:schemeClr val="dk1"/>
                </a:solidFill>
                <a:latin typeface="Century Gothic"/>
                <a:ea typeface="Century Gothic"/>
                <a:cs typeface="Century Gothic"/>
                <a:sym typeface="Century Gothic"/>
              </a:rPr>
              <a:t> P: 860.464.1065  </a:t>
            </a:r>
            <a:r>
              <a:rPr lang="en-US" sz="1200" b="1" i="0" u="none" strike="noStrike" cap="none">
                <a:solidFill>
                  <a:schemeClr val="dk1"/>
                </a:solidFill>
                <a:latin typeface="Century Gothic"/>
                <a:ea typeface="Century Gothic"/>
                <a:cs typeface="Century Gothic"/>
                <a:sym typeface="Century Gothic"/>
              </a:rPr>
              <a:t>/</a:t>
            </a:r>
            <a:r>
              <a:rPr lang="en-US" sz="1200" b="0" i="0" u="none" strike="noStrike" cap="none">
                <a:solidFill>
                  <a:schemeClr val="dk1"/>
                </a:solidFill>
                <a:latin typeface="Century Gothic"/>
                <a:ea typeface="Century Gothic"/>
                <a:cs typeface="Century Gothic"/>
                <a:sym typeface="Century Gothic"/>
              </a:rPr>
              <a:t> F: 860.464.8143  </a:t>
            </a:r>
            <a:r>
              <a:rPr lang="en-US" sz="1200" b="0" i="0" u="sng" strike="noStrike" cap="none">
                <a:solidFill>
                  <a:srgbClr val="00B050"/>
                </a:solidFill>
                <a:latin typeface="Century Gothic"/>
                <a:ea typeface="Century Gothic"/>
                <a:cs typeface="Century Gothic"/>
                <a:sym typeface="Century Gothic"/>
              </a:rPr>
              <a:t>jammin1077.com</a:t>
            </a:r>
            <a:endParaRPr sz="1200" b="0" i="0" u="sng" strike="noStrike" cap="none">
              <a:solidFill>
                <a:srgbClr val="00B050"/>
              </a:solidFill>
              <a:latin typeface="Century Gothic"/>
              <a:ea typeface="Century Gothic"/>
              <a:cs typeface="Century Gothic"/>
              <a:sym typeface="Century Gothic"/>
            </a:endParaRPr>
          </a:p>
        </p:txBody>
      </p:sp>
      <p:sp>
        <p:nvSpPr>
          <p:cNvPr id="89" name="Google Shape;89;p1"/>
          <p:cNvSpPr txBox="1"/>
          <p:nvPr/>
        </p:nvSpPr>
        <p:spPr>
          <a:xfrm>
            <a:off x="928662" y="5214950"/>
            <a:ext cx="7286676" cy="609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1" u="none" strike="noStrike" cap="none">
                <a:solidFill>
                  <a:srgbClr val="00B050"/>
                </a:solidFill>
                <a:latin typeface="Arial"/>
                <a:ea typeface="Arial"/>
                <a:cs typeface="Arial"/>
                <a:sym typeface="Arial"/>
              </a:rPr>
              <a:t>Today’s Hottest Music</a:t>
            </a:r>
            <a:endParaRPr sz="4000" b="1" i="1" u="none" strike="noStrike" cap="none">
              <a:solidFill>
                <a:srgbClr val="00B050"/>
              </a:solidFill>
              <a:latin typeface="Arial"/>
              <a:ea typeface="Arial"/>
              <a:cs typeface="Arial"/>
              <a:sym typeface="Arial"/>
            </a:endParaRPr>
          </a:p>
        </p:txBody>
      </p:sp>
      <p:sp>
        <p:nvSpPr>
          <p:cNvPr id="90" name="Google Shape;90;p1"/>
          <p:cNvSpPr/>
          <p:nvPr/>
        </p:nvSpPr>
        <p:spPr>
          <a:xfrm>
            <a:off x="-4763" y="696913"/>
            <a:ext cx="184151"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91" name="Google Shape;91;p1"/>
          <p:cNvPicPr preferRelativeResize="0"/>
          <p:nvPr/>
        </p:nvPicPr>
        <p:blipFill rotWithShape="1">
          <a:blip r:embed="rId3">
            <a:alphaModFix/>
          </a:blip>
          <a:srcRect/>
          <a:stretch/>
        </p:blipFill>
        <p:spPr>
          <a:xfrm>
            <a:off x="1475656" y="1340768"/>
            <a:ext cx="5951178" cy="33843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p:nvPr/>
        </p:nvSpPr>
        <p:spPr>
          <a:xfrm>
            <a:off x="-159300" y="1463350"/>
            <a:ext cx="4731300" cy="3571800"/>
          </a:xfrm>
          <a:prstGeom prst="rect">
            <a:avLst/>
          </a:prstGeom>
          <a:solidFill>
            <a:schemeClr val="lt1"/>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500"/>
              <a:buFont typeface="Arial"/>
              <a:buNone/>
            </a:pPr>
            <a:endParaRPr sz="1500" b="1">
              <a:solidFill>
                <a:schemeClr val="dk1"/>
              </a:solidFill>
              <a:latin typeface="Century Gothic"/>
              <a:ea typeface="Century Gothic"/>
              <a:cs typeface="Century Gothic"/>
              <a:sym typeface="Century Gothic"/>
            </a:endParaRPr>
          </a:p>
          <a:p>
            <a:pPr marL="342900" marR="0" lvl="0" indent="-342900" algn="l" rtl="0">
              <a:spcBef>
                <a:spcPts val="1200"/>
              </a:spcBef>
              <a:spcAft>
                <a:spcPts val="0"/>
              </a:spcAft>
              <a:buClr>
                <a:schemeClr val="dk1"/>
              </a:buClr>
              <a:buSzPts val="1500"/>
              <a:buFont typeface="Arial"/>
              <a:buNone/>
            </a:pPr>
            <a:r>
              <a:rPr lang="en-US" sz="1500" b="1">
                <a:solidFill>
                  <a:schemeClr val="dk1"/>
                </a:solidFill>
                <a:latin typeface="Century Gothic"/>
                <a:ea typeface="Century Gothic"/>
                <a:cs typeface="Century Gothic"/>
                <a:sym typeface="Century Gothic"/>
              </a:rPr>
              <a:t>	Call Letters:	WWRX</a:t>
            </a:r>
            <a:endParaRPr/>
          </a:p>
          <a:p>
            <a:pPr marL="342900" marR="0" lvl="0" indent="-342900" algn="l" rtl="0">
              <a:spcBef>
                <a:spcPts val="1200"/>
              </a:spcBef>
              <a:spcAft>
                <a:spcPts val="0"/>
              </a:spcAft>
              <a:buClr>
                <a:schemeClr val="dk1"/>
              </a:buClr>
              <a:buSzPts val="1500"/>
              <a:buFont typeface="Arial"/>
              <a:buNone/>
            </a:pPr>
            <a:r>
              <a:rPr lang="en-US" sz="1500" b="1">
                <a:solidFill>
                  <a:schemeClr val="dk1"/>
                </a:solidFill>
                <a:latin typeface="Century Gothic"/>
                <a:ea typeface="Century Gothic"/>
                <a:cs typeface="Century Gothic"/>
                <a:sym typeface="Century Gothic"/>
              </a:rPr>
              <a:t>	Dial Position:	107.7 FM</a:t>
            </a:r>
            <a:endParaRPr/>
          </a:p>
          <a:p>
            <a:pPr marL="342900" marR="0" lvl="0" indent="-342900" algn="l" rtl="0">
              <a:spcBef>
                <a:spcPts val="1200"/>
              </a:spcBef>
              <a:spcAft>
                <a:spcPts val="0"/>
              </a:spcAft>
              <a:buClr>
                <a:schemeClr val="dk1"/>
              </a:buClr>
              <a:buSzPts val="1500"/>
              <a:buFont typeface="Arial"/>
              <a:buNone/>
            </a:pPr>
            <a:r>
              <a:rPr lang="en-US" sz="1500" b="1">
                <a:solidFill>
                  <a:schemeClr val="dk1"/>
                </a:solidFill>
                <a:latin typeface="Century Gothic"/>
                <a:ea typeface="Century Gothic"/>
                <a:cs typeface="Century Gothic"/>
                <a:sym typeface="Century Gothic"/>
              </a:rPr>
              <a:t>	Web Site:	</a:t>
            </a:r>
            <a:r>
              <a:rPr lang="en-US" sz="1500" b="1" u="sng">
                <a:solidFill>
                  <a:srgbClr val="00B050"/>
                </a:solidFill>
                <a:latin typeface="Century Gothic"/>
                <a:ea typeface="Century Gothic"/>
                <a:cs typeface="Century Gothic"/>
                <a:sym typeface="Century Gothic"/>
              </a:rPr>
              <a:t>www.jammin1077.com</a:t>
            </a:r>
            <a:r>
              <a:rPr lang="en-US" sz="1500" b="1">
                <a:solidFill>
                  <a:srgbClr val="7AA000"/>
                </a:solidFill>
                <a:latin typeface="Century Gothic"/>
                <a:ea typeface="Century Gothic"/>
                <a:cs typeface="Century Gothic"/>
                <a:sym typeface="Century Gothic"/>
              </a:rPr>
              <a:t>  </a:t>
            </a:r>
            <a:r>
              <a:rPr lang="en-US" sz="1200" b="1">
                <a:solidFill>
                  <a:schemeClr val="dk1"/>
                </a:solidFill>
                <a:latin typeface="Century Gothic"/>
                <a:ea typeface="Century Gothic"/>
                <a:cs typeface="Century Gothic"/>
                <a:sym typeface="Century Gothic"/>
              </a:rPr>
              <a:t>(listenonline!)</a:t>
            </a:r>
            <a:endParaRPr/>
          </a:p>
          <a:p>
            <a:pPr marL="342900" marR="0" lvl="0" indent="-342900" algn="l" rtl="0">
              <a:spcBef>
                <a:spcPts val="1200"/>
              </a:spcBef>
              <a:spcAft>
                <a:spcPts val="0"/>
              </a:spcAft>
              <a:buClr>
                <a:schemeClr val="dk1"/>
              </a:buClr>
              <a:buSzPts val="1500"/>
              <a:buFont typeface="Arial"/>
              <a:buNone/>
            </a:pPr>
            <a:r>
              <a:rPr lang="en-US" sz="1500" b="1">
                <a:solidFill>
                  <a:schemeClr val="dk1"/>
                </a:solidFill>
                <a:latin typeface="Century Gothic"/>
                <a:ea typeface="Century Gothic"/>
                <a:cs typeface="Century Gothic"/>
                <a:sym typeface="Century Gothic"/>
              </a:rPr>
              <a:t>	Format: 	Top 40</a:t>
            </a:r>
            <a:endParaRPr/>
          </a:p>
          <a:p>
            <a:pPr marL="342900" marR="0" lvl="0" indent="-342900" algn="l" rtl="0">
              <a:spcBef>
                <a:spcPts val="1200"/>
              </a:spcBef>
              <a:spcAft>
                <a:spcPts val="0"/>
              </a:spcAft>
              <a:buClr>
                <a:schemeClr val="dk1"/>
              </a:buClr>
              <a:buSzPts val="1500"/>
              <a:buFont typeface="Arial"/>
              <a:buNone/>
            </a:pPr>
            <a:r>
              <a:rPr lang="en-US" sz="1500" b="1">
                <a:solidFill>
                  <a:schemeClr val="dk1"/>
                </a:solidFill>
                <a:latin typeface="Century Gothic"/>
                <a:ea typeface="Century Gothic"/>
                <a:cs typeface="Century Gothic"/>
                <a:sym typeface="Century Gothic"/>
              </a:rPr>
              <a:t>	Coverage:	Eastern CT /Southern RI /      Eastern Long Island	</a:t>
            </a:r>
            <a:endParaRPr sz="1200" b="1">
              <a:solidFill>
                <a:schemeClr val="dk1"/>
              </a:solidFill>
              <a:latin typeface="Century Gothic"/>
              <a:ea typeface="Century Gothic"/>
              <a:cs typeface="Century Gothic"/>
              <a:sym typeface="Century Gothic"/>
            </a:endParaRPr>
          </a:p>
          <a:p>
            <a:pPr marL="342900" marR="0" lvl="0" indent="-342900" algn="l" rtl="0">
              <a:spcBef>
                <a:spcPts val="1200"/>
              </a:spcBef>
              <a:spcAft>
                <a:spcPts val="0"/>
              </a:spcAft>
              <a:buClr>
                <a:schemeClr val="dk1"/>
              </a:buClr>
              <a:buSzPts val="1500"/>
              <a:buFont typeface="Arial"/>
              <a:buNone/>
            </a:pPr>
            <a:r>
              <a:rPr lang="en-US" sz="1500" b="1">
                <a:solidFill>
                  <a:schemeClr val="dk1"/>
                </a:solidFill>
                <a:latin typeface="Century Gothic"/>
                <a:ea typeface="Century Gothic"/>
                <a:cs typeface="Century Gothic"/>
                <a:sym typeface="Century Gothic"/>
              </a:rPr>
              <a:t>	Audience:	Adults 25-49</a:t>
            </a:r>
            <a:r>
              <a:rPr lang="en-US"/>
              <a:t> / </a:t>
            </a:r>
            <a:r>
              <a:rPr lang="en-US" sz="1500" b="1">
                <a:solidFill>
                  <a:schemeClr val="dk1"/>
                </a:solidFill>
                <a:latin typeface="Century Gothic"/>
                <a:ea typeface="Century Gothic"/>
                <a:cs typeface="Century Gothic"/>
                <a:sym typeface="Century Gothic"/>
              </a:rPr>
              <a:t>Women 25-49</a:t>
            </a:r>
            <a:endParaRPr/>
          </a:p>
          <a:p>
            <a:pPr marL="342900" marR="0" lvl="0" indent="-342900" algn="l" rtl="0">
              <a:spcBef>
                <a:spcPts val="900"/>
              </a:spcBef>
              <a:spcAft>
                <a:spcPts val="0"/>
              </a:spcAft>
              <a:buClr>
                <a:schemeClr val="dk1"/>
              </a:buClr>
              <a:buSzPts val="1500"/>
              <a:buFont typeface="Arial"/>
              <a:buNone/>
            </a:pPr>
            <a:endParaRPr sz="1500" b="1" i="1">
              <a:solidFill>
                <a:srgbClr val="5E1D10"/>
              </a:solidFill>
              <a:latin typeface="Century Gothic"/>
              <a:ea typeface="Century Gothic"/>
              <a:cs typeface="Century Gothic"/>
              <a:sym typeface="Century Gothic"/>
            </a:endParaRPr>
          </a:p>
          <a:p>
            <a:pPr marL="342900" marR="0" lvl="0" indent="-342900" algn="l" rtl="0">
              <a:spcBef>
                <a:spcPts val="900"/>
              </a:spcBef>
              <a:spcAft>
                <a:spcPts val="0"/>
              </a:spcAft>
              <a:buClr>
                <a:srgbClr val="5E1D10"/>
              </a:buClr>
              <a:buSzPts val="1500"/>
              <a:buFont typeface="Arial"/>
              <a:buNone/>
            </a:pPr>
            <a:r>
              <a:rPr lang="en-US" sz="1500" b="1" i="1">
                <a:solidFill>
                  <a:srgbClr val="5E1D10"/>
                </a:solidFill>
                <a:latin typeface="Century Gothic"/>
                <a:ea typeface="Century Gothic"/>
                <a:cs typeface="Century Gothic"/>
                <a:sym typeface="Century Gothic"/>
              </a:rPr>
              <a:t>	</a:t>
            </a:r>
            <a:endParaRPr sz="1500" b="1" i="1">
              <a:solidFill>
                <a:schemeClr val="dk1"/>
              </a:solidFill>
              <a:latin typeface="Century Gothic"/>
              <a:ea typeface="Century Gothic"/>
              <a:cs typeface="Century Gothic"/>
              <a:sym typeface="Century Gothic"/>
            </a:endParaRPr>
          </a:p>
          <a:p>
            <a:pPr marL="342900" marR="0" lvl="0" indent="-342900" algn="l" rtl="0">
              <a:spcBef>
                <a:spcPts val="920"/>
              </a:spcBef>
              <a:spcAft>
                <a:spcPts val="0"/>
              </a:spcAft>
              <a:buClr>
                <a:schemeClr val="dk1"/>
              </a:buClr>
              <a:buSzPts val="1200"/>
              <a:buFont typeface="Arial"/>
              <a:buNone/>
            </a:pPr>
            <a:r>
              <a:rPr lang="en-US" sz="1200" b="1" i="1">
                <a:solidFill>
                  <a:schemeClr val="dk1"/>
                </a:solidFill>
                <a:latin typeface="Century Gothic"/>
                <a:ea typeface="Century Gothic"/>
                <a:cs typeface="Century Gothic"/>
                <a:sym typeface="Century Gothic"/>
              </a:rPr>
              <a:t>   </a:t>
            </a:r>
            <a:r>
              <a:rPr lang="en-US" sz="1600" b="1" i="1">
                <a:solidFill>
                  <a:schemeClr val="dk1"/>
                </a:solidFill>
                <a:latin typeface="Century Gothic"/>
                <a:ea typeface="Century Gothic"/>
                <a:cs typeface="Century Gothic"/>
                <a:sym typeface="Century Gothic"/>
              </a:rPr>
              <a:t>     </a:t>
            </a:r>
            <a:endParaRPr sz="2000" b="1">
              <a:solidFill>
                <a:schemeClr val="dk1"/>
              </a:solidFill>
              <a:latin typeface="Century Gothic"/>
              <a:ea typeface="Century Gothic"/>
              <a:cs typeface="Century Gothic"/>
              <a:sym typeface="Century Gothic"/>
            </a:endParaRPr>
          </a:p>
        </p:txBody>
      </p:sp>
      <p:sp>
        <p:nvSpPr>
          <p:cNvPr id="99" name="Google Shape;99;p2"/>
          <p:cNvSpPr txBox="1"/>
          <p:nvPr/>
        </p:nvSpPr>
        <p:spPr>
          <a:xfrm>
            <a:off x="4604540" y="2211046"/>
            <a:ext cx="4539460" cy="9694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Rihanna, Bruno Mars, Justin Timberlake, Alicia Keys, Beyonce, Kanye West, Pitbull,  Katy Perry , Mariah Carey, </a:t>
            </a:r>
            <a:endParaRPr/>
          </a:p>
          <a:p>
            <a:pPr marL="0" marR="0" lvl="0" indent="0" algn="ctr" rtl="0">
              <a:spcBef>
                <a:spcPts val="0"/>
              </a:spcBef>
              <a:spcAft>
                <a:spcPts val="0"/>
              </a:spcAft>
              <a:buNone/>
            </a:pPr>
            <a:r>
              <a:rPr lang="en-US" sz="1400">
                <a:solidFill>
                  <a:schemeClr val="dk1"/>
                </a:solidFill>
                <a:latin typeface="Calibri"/>
                <a:ea typeface="Calibri"/>
                <a:cs typeface="Calibri"/>
                <a:sym typeface="Calibri"/>
              </a:rPr>
              <a:t>and more.</a:t>
            </a:r>
            <a:endParaRPr sz="1400">
              <a:solidFill>
                <a:schemeClr val="dk1"/>
              </a:solidFill>
              <a:latin typeface="Calibri"/>
              <a:ea typeface="Calibri"/>
              <a:cs typeface="Calibri"/>
              <a:sym typeface="Calibri"/>
            </a:endParaRPr>
          </a:p>
          <a:p>
            <a:pPr marL="0" marR="0" lvl="0" indent="0" algn="ctr" rtl="0">
              <a:spcBef>
                <a:spcPts val="0"/>
              </a:spcBef>
              <a:spcAft>
                <a:spcPts val="0"/>
              </a:spcAft>
              <a:buNone/>
            </a:pPr>
            <a:endParaRPr sz="1500">
              <a:solidFill>
                <a:schemeClr val="dk1"/>
              </a:solidFill>
              <a:latin typeface="Arial"/>
              <a:ea typeface="Arial"/>
              <a:cs typeface="Arial"/>
              <a:sym typeface="Arial"/>
            </a:endParaRPr>
          </a:p>
        </p:txBody>
      </p:sp>
      <p:sp>
        <p:nvSpPr>
          <p:cNvPr id="100" name="Google Shape;100;p2"/>
          <p:cNvSpPr txBox="1"/>
          <p:nvPr/>
        </p:nvSpPr>
        <p:spPr>
          <a:xfrm>
            <a:off x="4572000" y="547463"/>
            <a:ext cx="4539461" cy="11849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Tahoma"/>
              <a:ea typeface="Tahoma"/>
              <a:cs typeface="Tahoma"/>
              <a:sym typeface="Tahoma"/>
            </a:endParaRPr>
          </a:p>
          <a:p>
            <a:pPr marL="0" marR="0" lvl="0" indent="0" algn="ctr" rtl="0">
              <a:spcBef>
                <a:spcPts val="0"/>
              </a:spcBef>
              <a:spcAft>
                <a:spcPts val="0"/>
              </a:spcAft>
              <a:buNone/>
            </a:pPr>
            <a:r>
              <a:rPr lang="en-US" sz="1400">
                <a:solidFill>
                  <a:schemeClr val="dk1"/>
                </a:solidFill>
                <a:latin typeface="Calibri"/>
                <a:ea typeface="Calibri"/>
                <a:cs typeface="Calibri"/>
                <a:sym typeface="Calibri"/>
              </a:rPr>
              <a:t>Jammin 107.7 plays today’s hottest music. The Jammin 107.7 Programming Team is constantly conducting music studies and research to ensure that we are playing the music that our listeners want to hear. </a:t>
            </a:r>
            <a:endParaRPr/>
          </a:p>
        </p:txBody>
      </p:sp>
      <p:sp>
        <p:nvSpPr>
          <p:cNvPr id="101" name="Google Shape;101;p2"/>
          <p:cNvSpPr/>
          <p:nvPr/>
        </p:nvSpPr>
        <p:spPr>
          <a:xfrm>
            <a:off x="6204054" y="362797"/>
            <a:ext cx="134043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1" u="sng">
                <a:solidFill>
                  <a:srgbClr val="00B050"/>
                </a:solidFill>
                <a:latin typeface="Tahoma"/>
                <a:ea typeface="Tahoma"/>
                <a:cs typeface="Tahoma"/>
                <a:sym typeface="Tahoma"/>
              </a:rPr>
              <a:t>Our Music</a:t>
            </a:r>
            <a:endParaRPr sz="1800">
              <a:solidFill>
                <a:srgbClr val="00B050"/>
              </a:solidFill>
              <a:latin typeface="Tahoma"/>
              <a:ea typeface="Tahoma"/>
              <a:cs typeface="Tahoma"/>
              <a:sym typeface="Tahoma"/>
            </a:endParaRPr>
          </a:p>
        </p:txBody>
      </p:sp>
      <p:pic>
        <p:nvPicPr>
          <p:cNvPr id="102" name="Google Shape;102;p2"/>
          <p:cNvPicPr preferRelativeResize="0"/>
          <p:nvPr/>
        </p:nvPicPr>
        <p:blipFill rotWithShape="1">
          <a:blip r:embed="rId3">
            <a:alphaModFix/>
          </a:blip>
          <a:srcRect/>
          <a:stretch/>
        </p:blipFill>
        <p:spPr>
          <a:xfrm>
            <a:off x="611560" y="70526"/>
            <a:ext cx="3019492" cy="1717156"/>
          </a:xfrm>
          <a:prstGeom prst="rect">
            <a:avLst/>
          </a:prstGeom>
          <a:noFill/>
          <a:ln>
            <a:noFill/>
          </a:ln>
        </p:spPr>
      </p:pic>
      <p:sp>
        <p:nvSpPr>
          <p:cNvPr id="103" name="Google Shape;103;p2"/>
          <p:cNvSpPr/>
          <p:nvPr/>
        </p:nvSpPr>
        <p:spPr>
          <a:xfrm>
            <a:off x="6007685" y="3130634"/>
            <a:ext cx="173316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1" u="sng">
                <a:solidFill>
                  <a:srgbClr val="00B050"/>
                </a:solidFill>
                <a:latin typeface="Tahoma"/>
                <a:ea typeface="Tahoma"/>
                <a:cs typeface="Tahoma"/>
                <a:sym typeface="Tahoma"/>
              </a:rPr>
              <a:t>Our Listeners</a:t>
            </a:r>
            <a:endParaRPr sz="1800">
              <a:solidFill>
                <a:srgbClr val="00B050"/>
              </a:solidFill>
              <a:latin typeface="Tahoma"/>
              <a:ea typeface="Tahoma"/>
              <a:cs typeface="Tahoma"/>
              <a:sym typeface="Tahoma"/>
            </a:endParaRPr>
          </a:p>
        </p:txBody>
      </p:sp>
      <p:sp>
        <p:nvSpPr>
          <p:cNvPr id="104" name="Google Shape;104;p2"/>
          <p:cNvSpPr/>
          <p:nvPr/>
        </p:nvSpPr>
        <p:spPr>
          <a:xfrm>
            <a:off x="4572002" y="3498219"/>
            <a:ext cx="4539460"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The Jammin 107.7 listener is in the “age of acquisition.” A young adult probably married, with at least one child, maybe two, in their first home, buying their first and second family vehicle. They are coming into their own, established in their career and life choices. They are spending money on products and services like furniture, life insurance, automobiles, electronics, clothing, outdoor activities and much more . </a:t>
            </a:r>
            <a:endParaRPr/>
          </a:p>
        </p:txBody>
      </p:sp>
      <p:sp>
        <p:nvSpPr>
          <p:cNvPr id="105" name="Google Shape;105;p2"/>
          <p:cNvSpPr/>
          <p:nvPr/>
        </p:nvSpPr>
        <p:spPr>
          <a:xfrm>
            <a:off x="6082815" y="1843938"/>
            <a:ext cx="14350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u="sng">
                <a:solidFill>
                  <a:srgbClr val="00B050"/>
                </a:solidFill>
                <a:latin typeface="Tahoma"/>
                <a:ea typeface="Tahoma"/>
                <a:cs typeface="Tahoma"/>
                <a:sym typeface="Tahoma"/>
              </a:rPr>
              <a:t>The Artists</a:t>
            </a:r>
            <a:endParaRPr sz="2000">
              <a:solidFill>
                <a:srgbClr val="00B050"/>
              </a:solidFill>
              <a:latin typeface="Tahoma"/>
              <a:ea typeface="Tahoma"/>
              <a:cs typeface="Tahoma"/>
              <a:sym typeface="Tahoma"/>
            </a:endParaRPr>
          </a:p>
        </p:txBody>
      </p:sp>
      <p:pic>
        <p:nvPicPr>
          <p:cNvPr id="106" name="Google Shape;106;p2"/>
          <p:cNvPicPr preferRelativeResize="0"/>
          <p:nvPr/>
        </p:nvPicPr>
        <p:blipFill rotWithShape="1">
          <a:blip r:embed="rId4">
            <a:alphaModFix/>
          </a:blip>
          <a:srcRect r="8779"/>
          <a:stretch/>
        </p:blipFill>
        <p:spPr>
          <a:xfrm>
            <a:off x="6401393" y="5555863"/>
            <a:ext cx="1465717" cy="1309732"/>
          </a:xfrm>
          <a:prstGeom prst="rect">
            <a:avLst/>
          </a:prstGeom>
          <a:noFill/>
          <a:ln>
            <a:noFill/>
          </a:ln>
        </p:spPr>
      </p:pic>
      <p:pic>
        <p:nvPicPr>
          <p:cNvPr id="107" name="Google Shape;107;p2"/>
          <p:cNvPicPr preferRelativeResize="0"/>
          <p:nvPr/>
        </p:nvPicPr>
        <p:blipFill rotWithShape="1">
          <a:blip r:embed="rId5">
            <a:alphaModFix/>
          </a:blip>
          <a:srcRect l="13681" r="15007"/>
          <a:stretch/>
        </p:blipFill>
        <p:spPr>
          <a:xfrm>
            <a:off x="1099714" y="5512826"/>
            <a:ext cx="1513249" cy="1344704"/>
          </a:xfrm>
          <a:prstGeom prst="rect">
            <a:avLst/>
          </a:prstGeom>
          <a:noFill/>
          <a:ln>
            <a:noFill/>
          </a:ln>
        </p:spPr>
      </p:pic>
      <p:pic>
        <p:nvPicPr>
          <p:cNvPr id="108" name="Google Shape;108;p2"/>
          <p:cNvPicPr preferRelativeResize="0"/>
          <p:nvPr/>
        </p:nvPicPr>
        <p:blipFill rotWithShape="1">
          <a:blip r:embed="rId6">
            <a:alphaModFix/>
          </a:blip>
          <a:srcRect l="14495" r="30361"/>
          <a:stretch/>
        </p:blipFill>
        <p:spPr>
          <a:xfrm>
            <a:off x="-1" y="5512826"/>
            <a:ext cx="1140109" cy="1344704"/>
          </a:xfrm>
          <a:prstGeom prst="rect">
            <a:avLst/>
          </a:prstGeom>
          <a:noFill/>
          <a:ln>
            <a:noFill/>
          </a:ln>
        </p:spPr>
      </p:pic>
      <p:pic>
        <p:nvPicPr>
          <p:cNvPr id="109" name="Google Shape;109;p2"/>
          <p:cNvPicPr preferRelativeResize="0"/>
          <p:nvPr/>
        </p:nvPicPr>
        <p:blipFill rotWithShape="1">
          <a:blip r:embed="rId7">
            <a:alphaModFix/>
          </a:blip>
          <a:srcRect/>
          <a:stretch/>
        </p:blipFill>
        <p:spPr>
          <a:xfrm>
            <a:off x="5192338" y="5555863"/>
            <a:ext cx="1209055" cy="1302137"/>
          </a:xfrm>
          <a:prstGeom prst="rect">
            <a:avLst/>
          </a:prstGeom>
          <a:noFill/>
          <a:ln>
            <a:noFill/>
          </a:ln>
        </p:spPr>
      </p:pic>
      <p:pic>
        <p:nvPicPr>
          <p:cNvPr id="110" name="Google Shape;110;p2"/>
          <p:cNvPicPr preferRelativeResize="0"/>
          <p:nvPr/>
        </p:nvPicPr>
        <p:blipFill rotWithShape="1">
          <a:blip r:embed="rId8">
            <a:alphaModFix/>
          </a:blip>
          <a:srcRect/>
          <a:stretch/>
        </p:blipFill>
        <p:spPr>
          <a:xfrm>
            <a:off x="3952483" y="5530367"/>
            <a:ext cx="1239855" cy="1335228"/>
          </a:xfrm>
          <a:prstGeom prst="rect">
            <a:avLst/>
          </a:prstGeom>
          <a:noFill/>
          <a:ln>
            <a:noFill/>
          </a:ln>
        </p:spPr>
      </p:pic>
      <p:pic>
        <p:nvPicPr>
          <p:cNvPr id="111" name="Google Shape;111;p2"/>
          <p:cNvPicPr preferRelativeResize="0"/>
          <p:nvPr/>
        </p:nvPicPr>
        <p:blipFill rotWithShape="1">
          <a:blip r:embed="rId9">
            <a:alphaModFix/>
          </a:blip>
          <a:srcRect l="15812" r="20265"/>
          <a:stretch/>
        </p:blipFill>
        <p:spPr>
          <a:xfrm>
            <a:off x="7851767" y="5555863"/>
            <a:ext cx="1259694" cy="1313798"/>
          </a:xfrm>
          <a:prstGeom prst="rect">
            <a:avLst/>
          </a:prstGeom>
          <a:noFill/>
          <a:ln>
            <a:noFill/>
          </a:ln>
        </p:spPr>
      </p:pic>
      <p:pic>
        <p:nvPicPr>
          <p:cNvPr id="112" name="Google Shape;112;p2"/>
          <p:cNvPicPr preferRelativeResize="0"/>
          <p:nvPr/>
        </p:nvPicPr>
        <p:blipFill rotWithShape="1">
          <a:blip r:embed="rId10">
            <a:alphaModFix/>
          </a:blip>
          <a:srcRect/>
          <a:stretch/>
        </p:blipFill>
        <p:spPr>
          <a:xfrm>
            <a:off x="2590483" y="5507808"/>
            <a:ext cx="1357504" cy="134972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3"/>
          <p:cNvPicPr preferRelativeResize="0"/>
          <p:nvPr/>
        </p:nvPicPr>
        <p:blipFill rotWithShape="1">
          <a:blip r:embed="rId3">
            <a:alphaModFix/>
          </a:blip>
          <a:srcRect/>
          <a:stretch/>
        </p:blipFill>
        <p:spPr>
          <a:xfrm>
            <a:off x="169394" y="218582"/>
            <a:ext cx="3277677" cy="1863983"/>
          </a:xfrm>
          <a:prstGeom prst="rect">
            <a:avLst/>
          </a:prstGeom>
          <a:noFill/>
          <a:ln>
            <a:noFill/>
          </a:ln>
        </p:spPr>
      </p:pic>
      <p:sp>
        <p:nvSpPr>
          <p:cNvPr id="118" name="Google Shape;118;p3"/>
          <p:cNvSpPr/>
          <p:nvPr/>
        </p:nvSpPr>
        <p:spPr>
          <a:xfrm>
            <a:off x="4311225" y="1821000"/>
            <a:ext cx="4593900" cy="2073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12181D"/>
                </a:solidFill>
                <a:latin typeface="Proxima Nova"/>
                <a:ea typeface="Proxima Nova"/>
                <a:cs typeface="Proxima Nova"/>
                <a:sym typeface="Proxima Nova"/>
              </a:rPr>
              <a:t>Pebbles &amp; Boomer consider themselves the hosts of the party on their live and local radio show The Morning Jam. Broadcasting live from Jammin Studios in Ledyard, Pebbles &amp; Boomer entertain listeners with up-to-the-minute entertainment and pop culture information, todays hottest music, and regular features such as Entertainment News named “Jammin Juice” and the ever-popular prank feature “Phone Check.” All of which have made </a:t>
            </a:r>
            <a:r>
              <a:rPr lang="en-US" sz="1800" i="1">
                <a:solidFill>
                  <a:srgbClr val="12181D"/>
                </a:solidFill>
                <a:latin typeface="Proxima Nova"/>
                <a:ea typeface="Proxima Nova"/>
                <a:cs typeface="Proxima Nova"/>
                <a:sym typeface="Proxima Nova"/>
              </a:rPr>
              <a:t>Pebbles and Boomer</a:t>
            </a:r>
            <a:r>
              <a:rPr lang="en-US" sz="1800">
                <a:solidFill>
                  <a:srgbClr val="12181D"/>
                </a:solidFill>
                <a:latin typeface="Proxima Nova"/>
                <a:ea typeface="Proxima Nova"/>
                <a:cs typeface="Proxima Nova"/>
                <a:sym typeface="Proxima Nova"/>
              </a:rPr>
              <a:t> one of the most popular morning shows in all of Southern New England. </a:t>
            </a:r>
            <a:endParaRPr sz="1800">
              <a:solidFill>
                <a:schemeClr val="dk1"/>
              </a:solidFill>
              <a:latin typeface="Calibri"/>
              <a:ea typeface="Calibri"/>
              <a:cs typeface="Calibri"/>
              <a:sym typeface="Calibri"/>
            </a:endParaRPr>
          </a:p>
        </p:txBody>
      </p:sp>
      <p:sp>
        <p:nvSpPr>
          <p:cNvPr id="119" name="Google Shape;119;p3"/>
          <p:cNvSpPr txBox="1"/>
          <p:nvPr/>
        </p:nvSpPr>
        <p:spPr>
          <a:xfrm>
            <a:off x="3980950" y="609375"/>
            <a:ext cx="5058900" cy="915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alibri"/>
                <a:ea typeface="Calibri"/>
                <a:cs typeface="Calibri"/>
                <a:sym typeface="Calibri"/>
              </a:rPr>
              <a:t>Pebbles &amp; Boomer</a:t>
            </a:r>
            <a:endParaRPr sz="4800" b="1">
              <a:solidFill>
                <a:schemeClr val="dk1"/>
              </a:solidFill>
              <a:latin typeface="Calibri"/>
              <a:ea typeface="Calibri"/>
              <a:cs typeface="Calibri"/>
              <a:sym typeface="Calibri"/>
            </a:endParaRPr>
          </a:p>
        </p:txBody>
      </p:sp>
      <p:pic>
        <p:nvPicPr>
          <p:cNvPr id="120" name="Google Shape;120;p3"/>
          <p:cNvPicPr preferRelativeResize="0"/>
          <p:nvPr/>
        </p:nvPicPr>
        <p:blipFill>
          <a:blip r:embed="rId4">
            <a:alphaModFix/>
          </a:blip>
          <a:stretch>
            <a:fillRect/>
          </a:stretch>
        </p:blipFill>
        <p:spPr>
          <a:xfrm>
            <a:off x="52125" y="3151613"/>
            <a:ext cx="4107050" cy="23148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4"/>
          <p:cNvPicPr preferRelativeResize="0"/>
          <p:nvPr/>
        </p:nvPicPr>
        <p:blipFill rotWithShape="1">
          <a:blip r:embed="rId3">
            <a:alphaModFix/>
          </a:blip>
          <a:srcRect/>
          <a:stretch/>
        </p:blipFill>
        <p:spPr>
          <a:xfrm>
            <a:off x="5508104" y="1476789"/>
            <a:ext cx="3402023" cy="1934697"/>
          </a:xfrm>
          <a:prstGeom prst="rect">
            <a:avLst/>
          </a:prstGeom>
          <a:noFill/>
          <a:ln>
            <a:noFill/>
          </a:ln>
        </p:spPr>
      </p:pic>
      <p:pic>
        <p:nvPicPr>
          <p:cNvPr id="126" name="Google Shape;126;p4"/>
          <p:cNvPicPr preferRelativeResize="0"/>
          <p:nvPr/>
        </p:nvPicPr>
        <p:blipFill rotWithShape="1">
          <a:blip r:embed="rId4">
            <a:alphaModFix/>
          </a:blip>
          <a:srcRect l="32304"/>
          <a:stretch/>
        </p:blipFill>
        <p:spPr>
          <a:xfrm>
            <a:off x="539552" y="849161"/>
            <a:ext cx="4607494" cy="4548122"/>
          </a:xfrm>
          <a:prstGeom prst="rect">
            <a:avLst/>
          </a:prstGeom>
          <a:noFill/>
          <a:ln>
            <a:noFill/>
          </a:ln>
        </p:spPr>
      </p:pic>
      <p:pic>
        <p:nvPicPr>
          <p:cNvPr id="127" name="Google Shape;127;p4"/>
          <p:cNvPicPr preferRelativeResize="0"/>
          <p:nvPr/>
        </p:nvPicPr>
        <p:blipFill rotWithShape="1">
          <a:blip r:embed="rId5">
            <a:alphaModFix/>
          </a:blip>
          <a:srcRect/>
          <a:stretch/>
        </p:blipFill>
        <p:spPr>
          <a:xfrm>
            <a:off x="3190203" y="3268555"/>
            <a:ext cx="216261" cy="285862"/>
          </a:xfrm>
          <a:prstGeom prst="rect">
            <a:avLst/>
          </a:prstGeom>
          <a:noFill/>
          <a:ln w="9525" cap="flat" cmpd="sng">
            <a:solidFill>
              <a:srgbClr val="FF0000"/>
            </a:solidFill>
            <a:prstDash val="solid"/>
            <a:miter lim="800000"/>
            <a:headEnd type="none" w="sm" len="sm"/>
            <a:tailEnd type="none" w="sm" len="sm"/>
          </a:ln>
        </p:spPr>
      </p:pic>
      <p:sp>
        <p:nvSpPr>
          <p:cNvPr id="128" name="Google Shape;128;p4"/>
          <p:cNvSpPr/>
          <p:nvPr/>
        </p:nvSpPr>
        <p:spPr>
          <a:xfrm rot="-6489738">
            <a:off x="985007" y="1461162"/>
            <a:ext cx="4410392" cy="3900649"/>
          </a:xfrm>
          <a:custGeom>
            <a:avLst/>
            <a:gdLst/>
            <a:ahLst/>
            <a:cxnLst/>
            <a:rect l="l" t="t" r="r" b="b"/>
            <a:pathLst>
              <a:path w="4009872" h="4327465" extrusionOk="0">
                <a:moveTo>
                  <a:pt x="319254" y="1525882"/>
                </a:moveTo>
                <a:cubicBezTo>
                  <a:pt x="480955" y="857120"/>
                  <a:pt x="1467731" y="-261353"/>
                  <a:pt x="2044565" y="55233"/>
                </a:cubicBezTo>
                <a:cubicBezTo>
                  <a:pt x="2621399" y="371819"/>
                  <a:pt x="4694658" y="988986"/>
                  <a:pt x="3780258" y="3425398"/>
                </a:cubicBezTo>
                <a:cubicBezTo>
                  <a:pt x="3780258" y="3677903"/>
                  <a:pt x="3326880" y="3967428"/>
                  <a:pt x="2763765" y="4095661"/>
                </a:cubicBezTo>
                <a:cubicBezTo>
                  <a:pt x="2494349" y="4213249"/>
                  <a:pt x="2627000" y="4216496"/>
                  <a:pt x="2501110" y="4201947"/>
                </a:cubicBezTo>
                <a:cubicBezTo>
                  <a:pt x="2427742" y="4222620"/>
                  <a:pt x="2084596" y="4340743"/>
                  <a:pt x="1941817" y="4326235"/>
                </a:cubicBezTo>
                <a:cubicBezTo>
                  <a:pt x="1799038" y="4311727"/>
                  <a:pt x="1521052" y="4178950"/>
                  <a:pt x="1074361" y="4067804"/>
                </a:cubicBezTo>
                <a:cubicBezTo>
                  <a:pt x="-622013" y="2772405"/>
                  <a:pt x="157553" y="2194644"/>
                  <a:pt x="319254" y="1525882"/>
                </a:cubicBezTo>
                <a:close/>
              </a:path>
            </a:pathLst>
          </a:custGeom>
          <a:noFill/>
          <a:ln w="25400" cap="flat" cmpd="sng">
            <a:solidFill>
              <a:srgbClr val="C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9" name="Google Shape;129;p4"/>
          <p:cNvSpPr/>
          <p:nvPr/>
        </p:nvSpPr>
        <p:spPr>
          <a:xfrm>
            <a:off x="755576" y="26280"/>
            <a:ext cx="384272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B050"/>
                </a:solidFill>
                <a:latin typeface="Tahoma"/>
                <a:ea typeface="Tahoma"/>
                <a:cs typeface="Tahoma"/>
                <a:sym typeface="Tahoma"/>
              </a:rPr>
              <a:t>Coverage Map</a:t>
            </a:r>
            <a:endParaRPr sz="4000">
              <a:solidFill>
                <a:srgbClr val="00B050"/>
              </a:solidFill>
              <a:latin typeface="Tahoma"/>
              <a:ea typeface="Tahoma"/>
              <a:cs typeface="Tahoma"/>
              <a:sym typeface="Tahoma"/>
            </a:endParaRPr>
          </a:p>
        </p:txBody>
      </p:sp>
      <p:pic>
        <p:nvPicPr>
          <p:cNvPr id="130" name="Google Shape;130;p4"/>
          <p:cNvPicPr preferRelativeResize="0"/>
          <p:nvPr/>
        </p:nvPicPr>
        <p:blipFill rotWithShape="1">
          <a:blip r:embed="rId6">
            <a:alphaModFix/>
          </a:blip>
          <a:srcRect r="8779"/>
          <a:stretch/>
        </p:blipFill>
        <p:spPr>
          <a:xfrm>
            <a:off x="6401393" y="5555863"/>
            <a:ext cx="1465717" cy="1309732"/>
          </a:xfrm>
          <a:prstGeom prst="rect">
            <a:avLst/>
          </a:prstGeom>
          <a:noFill/>
          <a:ln>
            <a:noFill/>
          </a:ln>
        </p:spPr>
      </p:pic>
      <p:pic>
        <p:nvPicPr>
          <p:cNvPr id="131" name="Google Shape;131;p4"/>
          <p:cNvPicPr preferRelativeResize="0"/>
          <p:nvPr/>
        </p:nvPicPr>
        <p:blipFill rotWithShape="1">
          <a:blip r:embed="rId7">
            <a:alphaModFix/>
          </a:blip>
          <a:srcRect l="13681" r="15007"/>
          <a:stretch/>
        </p:blipFill>
        <p:spPr>
          <a:xfrm>
            <a:off x="1099714" y="5512826"/>
            <a:ext cx="1513249" cy="1344704"/>
          </a:xfrm>
          <a:prstGeom prst="rect">
            <a:avLst/>
          </a:prstGeom>
          <a:noFill/>
          <a:ln>
            <a:noFill/>
          </a:ln>
        </p:spPr>
      </p:pic>
      <p:pic>
        <p:nvPicPr>
          <p:cNvPr id="132" name="Google Shape;132;p4"/>
          <p:cNvPicPr preferRelativeResize="0"/>
          <p:nvPr/>
        </p:nvPicPr>
        <p:blipFill rotWithShape="1">
          <a:blip r:embed="rId8">
            <a:alphaModFix/>
          </a:blip>
          <a:srcRect l="14495" r="30361"/>
          <a:stretch/>
        </p:blipFill>
        <p:spPr>
          <a:xfrm>
            <a:off x="0" y="5512826"/>
            <a:ext cx="1099714" cy="1319216"/>
          </a:xfrm>
          <a:prstGeom prst="rect">
            <a:avLst/>
          </a:prstGeom>
          <a:noFill/>
          <a:ln>
            <a:noFill/>
          </a:ln>
        </p:spPr>
      </p:pic>
      <p:pic>
        <p:nvPicPr>
          <p:cNvPr id="133" name="Google Shape;133;p4"/>
          <p:cNvPicPr preferRelativeResize="0"/>
          <p:nvPr/>
        </p:nvPicPr>
        <p:blipFill rotWithShape="1">
          <a:blip r:embed="rId9">
            <a:alphaModFix/>
          </a:blip>
          <a:srcRect/>
          <a:stretch/>
        </p:blipFill>
        <p:spPr>
          <a:xfrm>
            <a:off x="5192338" y="5555863"/>
            <a:ext cx="1209055" cy="1321178"/>
          </a:xfrm>
          <a:prstGeom prst="rect">
            <a:avLst/>
          </a:prstGeom>
          <a:noFill/>
          <a:ln>
            <a:noFill/>
          </a:ln>
        </p:spPr>
      </p:pic>
      <p:pic>
        <p:nvPicPr>
          <p:cNvPr id="134" name="Google Shape;134;p4"/>
          <p:cNvPicPr preferRelativeResize="0"/>
          <p:nvPr/>
        </p:nvPicPr>
        <p:blipFill rotWithShape="1">
          <a:blip r:embed="rId10">
            <a:alphaModFix/>
          </a:blip>
          <a:srcRect/>
          <a:stretch/>
        </p:blipFill>
        <p:spPr>
          <a:xfrm>
            <a:off x="3952483" y="5530367"/>
            <a:ext cx="1239855" cy="1335228"/>
          </a:xfrm>
          <a:prstGeom prst="rect">
            <a:avLst/>
          </a:prstGeom>
          <a:noFill/>
          <a:ln>
            <a:noFill/>
          </a:ln>
        </p:spPr>
      </p:pic>
      <p:pic>
        <p:nvPicPr>
          <p:cNvPr id="135" name="Google Shape;135;p4"/>
          <p:cNvPicPr preferRelativeResize="0"/>
          <p:nvPr/>
        </p:nvPicPr>
        <p:blipFill rotWithShape="1">
          <a:blip r:embed="rId11">
            <a:alphaModFix/>
          </a:blip>
          <a:srcRect l="15812" r="20265"/>
          <a:stretch/>
        </p:blipFill>
        <p:spPr>
          <a:xfrm>
            <a:off x="7851767" y="5555863"/>
            <a:ext cx="1259694" cy="1313798"/>
          </a:xfrm>
          <a:prstGeom prst="rect">
            <a:avLst/>
          </a:prstGeom>
          <a:noFill/>
          <a:ln>
            <a:noFill/>
          </a:ln>
        </p:spPr>
      </p:pic>
      <p:pic>
        <p:nvPicPr>
          <p:cNvPr id="136" name="Google Shape;136;p4"/>
          <p:cNvPicPr preferRelativeResize="0"/>
          <p:nvPr/>
        </p:nvPicPr>
        <p:blipFill rotWithShape="1">
          <a:blip r:embed="rId12">
            <a:alphaModFix/>
          </a:blip>
          <a:srcRect/>
          <a:stretch/>
        </p:blipFill>
        <p:spPr>
          <a:xfrm>
            <a:off x="2590483" y="5507808"/>
            <a:ext cx="1357504" cy="134972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5"/>
          <p:cNvPicPr preferRelativeResize="0"/>
          <p:nvPr/>
        </p:nvPicPr>
        <p:blipFill rotWithShape="1">
          <a:blip r:embed="rId3">
            <a:alphaModFix/>
          </a:blip>
          <a:srcRect/>
          <a:stretch/>
        </p:blipFill>
        <p:spPr>
          <a:xfrm>
            <a:off x="4734699" y="2426105"/>
            <a:ext cx="1192370" cy="918124"/>
          </a:xfrm>
          <a:prstGeom prst="rect">
            <a:avLst/>
          </a:prstGeom>
          <a:noFill/>
          <a:ln>
            <a:noFill/>
          </a:ln>
        </p:spPr>
      </p:pic>
      <p:pic>
        <p:nvPicPr>
          <p:cNvPr id="142" name="Google Shape;142;p5"/>
          <p:cNvPicPr preferRelativeResize="0"/>
          <p:nvPr/>
        </p:nvPicPr>
        <p:blipFill rotWithShape="1">
          <a:blip r:embed="rId4">
            <a:alphaModFix/>
          </a:blip>
          <a:srcRect/>
          <a:stretch/>
        </p:blipFill>
        <p:spPr>
          <a:xfrm>
            <a:off x="492221" y="1841124"/>
            <a:ext cx="1152128" cy="706663"/>
          </a:xfrm>
          <a:prstGeom prst="rect">
            <a:avLst/>
          </a:prstGeom>
          <a:noFill/>
          <a:ln>
            <a:noFill/>
          </a:ln>
        </p:spPr>
      </p:pic>
      <p:pic>
        <p:nvPicPr>
          <p:cNvPr id="143" name="Google Shape;143;p5" descr="http://www.eaglecountry975.com/images/index_header_01.jpg">
            <a:hlinkClick r:id="rId5"/>
          </p:cNvPr>
          <p:cNvPicPr preferRelativeResize="0"/>
          <p:nvPr/>
        </p:nvPicPr>
        <p:blipFill rotWithShape="1">
          <a:blip r:embed="rId6">
            <a:alphaModFix/>
          </a:blip>
          <a:srcRect/>
          <a:stretch/>
        </p:blipFill>
        <p:spPr>
          <a:xfrm>
            <a:off x="6111294" y="5919365"/>
            <a:ext cx="1368686" cy="584086"/>
          </a:xfrm>
          <a:prstGeom prst="rect">
            <a:avLst/>
          </a:prstGeom>
          <a:noFill/>
          <a:ln>
            <a:noFill/>
          </a:ln>
        </p:spPr>
      </p:pic>
      <p:pic>
        <p:nvPicPr>
          <p:cNvPr id="144" name="Google Shape;144;p5" descr="Radio104[1].1_LOGO.jpg"/>
          <p:cNvPicPr preferRelativeResize="0"/>
          <p:nvPr/>
        </p:nvPicPr>
        <p:blipFill rotWithShape="1">
          <a:blip r:embed="rId7">
            <a:alphaModFix/>
          </a:blip>
          <a:srcRect/>
          <a:stretch/>
        </p:blipFill>
        <p:spPr>
          <a:xfrm>
            <a:off x="5409108" y="1844695"/>
            <a:ext cx="973590" cy="606549"/>
          </a:xfrm>
          <a:prstGeom prst="rect">
            <a:avLst/>
          </a:prstGeom>
          <a:noFill/>
          <a:ln>
            <a:noFill/>
          </a:ln>
        </p:spPr>
      </p:pic>
      <p:pic>
        <p:nvPicPr>
          <p:cNvPr id="145" name="Google Shape;145;p5"/>
          <p:cNvPicPr preferRelativeResize="0"/>
          <p:nvPr/>
        </p:nvPicPr>
        <p:blipFill rotWithShape="1">
          <a:blip r:embed="rId8">
            <a:alphaModFix/>
          </a:blip>
          <a:srcRect/>
          <a:stretch/>
        </p:blipFill>
        <p:spPr>
          <a:xfrm>
            <a:off x="425363" y="2648386"/>
            <a:ext cx="864467" cy="473562"/>
          </a:xfrm>
          <a:prstGeom prst="rect">
            <a:avLst/>
          </a:prstGeom>
          <a:noFill/>
          <a:ln>
            <a:noFill/>
          </a:ln>
        </p:spPr>
      </p:pic>
      <p:pic>
        <p:nvPicPr>
          <p:cNvPr id="146" name="Google Shape;146;p5"/>
          <p:cNvPicPr preferRelativeResize="0"/>
          <p:nvPr/>
        </p:nvPicPr>
        <p:blipFill rotWithShape="1">
          <a:blip r:embed="rId9">
            <a:alphaModFix/>
          </a:blip>
          <a:srcRect/>
          <a:stretch/>
        </p:blipFill>
        <p:spPr>
          <a:xfrm>
            <a:off x="1745815" y="1830446"/>
            <a:ext cx="1190768" cy="677179"/>
          </a:xfrm>
          <a:prstGeom prst="rect">
            <a:avLst/>
          </a:prstGeom>
          <a:noFill/>
          <a:ln>
            <a:noFill/>
          </a:ln>
        </p:spPr>
      </p:pic>
      <p:pic>
        <p:nvPicPr>
          <p:cNvPr id="147" name="Google Shape;147;p5" descr="http://www.radioguide.fm/uploads/radiostation/Latina-100.3-fm.png"/>
          <p:cNvPicPr preferRelativeResize="0"/>
          <p:nvPr/>
        </p:nvPicPr>
        <p:blipFill rotWithShape="1">
          <a:blip r:embed="rId10">
            <a:alphaModFix/>
          </a:blip>
          <a:srcRect/>
          <a:stretch/>
        </p:blipFill>
        <p:spPr>
          <a:xfrm>
            <a:off x="1289830" y="5816764"/>
            <a:ext cx="1016092" cy="698564"/>
          </a:xfrm>
          <a:prstGeom prst="rect">
            <a:avLst/>
          </a:prstGeom>
          <a:noFill/>
          <a:ln>
            <a:noFill/>
          </a:ln>
        </p:spPr>
      </p:pic>
      <p:pic>
        <p:nvPicPr>
          <p:cNvPr id="148" name="Google Shape;148;p5"/>
          <p:cNvPicPr preferRelativeResize="0"/>
          <p:nvPr/>
        </p:nvPicPr>
        <p:blipFill rotWithShape="1">
          <a:blip r:embed="rId11">
            <a:alphaModFix/>
          </a:blip>
          <a:srcRect/>
          <a:stretch/>
        </p:blipFill>
        <p:spPr>
          <a:xfrm>
            <a:off x="7439953" y="2598358"/>
            <a:ext cx="745871" cy="745871"/>
          </a:xfrm>
          <a:prstGeom prst="rect">
            <a:avLst/>
          </a:prstGeom>
          <a:noFill/>
          <a:ln>
            <a:noFill/>
          </a:ln>
        </p:spPr>
      </p:pic>
      <p:pic>
        <p:nvPicPr>
          <p:cNvPr id="149" name="Google Shape;149;p5"/>
          <p:cNvPicPr preferRelativeResize="0"/>
          <p:nvPr/>
        </p:nvPicPr>
        <p:blipFill rotWithShape="1">
          <a:blip r:embed="rId12">
            <a:alphaModFix/>
          </a:blip>
          <a:srcRect/>
          <a:stretch/>
        </p:blipFill>
        <p:spPr>
          <a:xfrm>
            <a:off x="6054183" y="2651215"/>
            <a:ext cx="1219878" cy="628915"/>
          </a:xfrm>
          <a:prstGeom prst="rect">
            <a:avLst/>
          </a:prstGeom>
          <a:noFill/>
          <a:ln>
            <a:noFill/>
          </a:ln>
        </p:spPr>
      </p:pic>
      <p:pic>
        <p:nvPicPr>
          <p:cNvPr id="150" name="Google Shape;150;p5"/>
          <p:cNvPicPr preferRelativeResize="0"/>
          <p:nvPr/>
        </p:nvPicPr>
        <p:blipFill rotWithShape="1">
          <a:blip r:embed="rId13">
            <a:alphaModFix/>
          </a:blip>
          <a:srcRect/>
          <a:stretch/>
        </p:blipFill>
        <p:spPr>
          <a:xfrm>
            <a:off x="6470985" y="1760555"/>
            <a:ext cx="1493925" cy="836598"/>
          </a:xfrm>
          <a:prstGeom prst="rect">
            <a:avLst/>
          </a:prstGeom>
          <a:noFill/>
          <a:ln>
            <a:noFill/>
          </a:ln>
        </p:spPr>
      </p:pic>
      <p:sp>
        <p:nvSpPr>
          <p:cNvPr id="151" name="Google Shape;151;p5"/>
          <p:cNvSpPr txBox="1"/>
          <p:nvPr/>
        </p:nvSpPr>
        <p:spPr>
          <a:xfrm>
            <a:off x="1019341" y="1221938"/>
            <a:ext cx="1806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New London</a:t>
            </a:r>
            <a:endParaRPr sz="2400" b="1">
              <a:solidFill>
                <a:schemeClr val="dk1"/>
              </a:solidFill>
              <a:latin typeface="Calibri"/>
              <a:ea typeface="Calibri"/>
              <a:cs typeface="Calibri"/>
              <a:sym typeface="Calibri"/>
            </a:endParaRPr>
          </a:p>
        </p:txBody>
      </p:sp>
      <p:sp>
        <p:nvSpPr>
          <p:cNvPr id="152" name="Google Shape;152;p5"/>
          <p:cNvSpPr txBox="1"/>
          <p:nvPr/>
        </p:nvSpPr>
        <p:spPr>
          <a:xfrm>
            <a:off x="5349785" y="1275425"/>
            <a:ext cx="2891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Hartford/Waterbury</a:t>
            </a:r>
            <a:endParaRPr sz="2400" b="1">
              <a:solidFill>
                <a:schemeClr val="dk1"/>
              </a:solidFill>
              <a:latin typeface="Calibri"/>
              <a:ea typeface="Calibri"/>
              <a:cs typeface="Calibri"/>
              <a:sym typeface="Calibri"/>
            </a:endParaRPr>
          </a:p>
        </p:txBody>
      </p:sp>
      <p:sp>
        <p:nvSpPr>
          <p:cNvPr id="153" name="Google Shape;153;p5"/>
          <p:cNvSpPr txBox="1"/>
          <p:nvPr/>
        </p:nvSpPr>
        <p:spPr>
          <a:xfrm>
            <a:off x="5330875" y="3658650"/>
            <a:ext cx="3317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New Haven/ Bridgeport</a:t>
            </a:r>
            <a:endParaRPr/>
          </a:p>
        </p:txBody>
      </p:sp>
      <p:sp>
        <p:nvSpPr>
          <p:cNvPr id="154" name="Google Shape;154;p5"/>
          <p:cNvSpPr txBox="1"/>
          <p:nvPr/>
        </p:nvSpPr>
        <p:spPr>
          <a:xfrm>
            <a:off x="1019344" y="3658650"/>
            <a:ext cx="1946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Springfield</a:t>
            </a:r>
            <a:endParaRPr sz="2400" b="1">
              <a:solidFill>
                <a:schemeClr val="dk1"/>
              </a:solidFill>
              <a:latin typeface="Calibri"/>
              <a:ea typeface="Calibri"/>
              <a:cs typeface="Calibri"/>
              <a:sym typeface="Calibri"/>
            </a:endParaRPr>
          </a:p>
        </p:txBody>
      </p:sp>
      <p:sp>
        <p:nvSpPr>
          <p:cNvPr id="155" name="Google Shape;155;p5"/>
          <p:cNvSpPr txBox="1"/>
          <p:nvPr/>
        </p:nvSpPr>
        <p:spPr>
          <a:xfrm>
            <a:off x="1219920" y="5323700"/>
            <a:ext cx="1857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Providence</a:t>
            </a:r>
            <a:endParaRPr sz="2400" b="1">
              <a:solidFill>
                <a:schemeClr val="dk1"/>
              </a:solidFill>
              <a:latin typeface="Calibri"/>
              <a:ea typeface="Calibri"/>
              <a:cs typeface="Calibri"/>
              <a:sym typeface="Calibri"/>
            </a:endParaRPr>
          </a:p>
        </p:txBody>
      </p:sp>
      <p:sp>
        <p:nvSpPr>
          <p:cNvPr id="156" name="Google Shape;156;p5"/>
          <p:cNvSpPr txBox="1"/>
          <p:nvPr/>
        </p:nvSpPr>
        <p:spPr>
          <a:xfrm>
            <a:off x="5889121" y="5380375"/>
            <a:ext cx="2194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Burlington, VT</a:t>
            </a:r>
            <a:endParaRPr sz="2400" b="1">
              <a:solidFill>
                <a:schemeClr val="dk1"/>
              </a:solidFill>
              <a:latin typeface="Calibri"/>
              <a:ea typeface="Calibri"/>
              <a:cs typeface="Calibri"/>
              <a:sym typeface="Calibri"/>
            </a:endParaRPr>
          </a:p>
        </p:txBody>
      </p:sp>
      <p:pic>
        <p:nvPicPr>
          <p:cNvPr id="157" name="Google Shape;157;p5" descr="US99.5_final.jpg"/>
          <p:cNvPicPr preferRelativeResize="0"/>
          <p:nvPr/>
        </p:nvPicPr>
        <p:blipFill rotWithShape="1">
          <a:blip r:embed="rId14">
            <a:alphaModFix/>
          </a:blip>
          <a:srcRect/>
          <a:stretch/>
        </p:blipFill>
        <p:spPr>
          <a:xfrm>
            <a:off x="1429889" y="2565266"/>
            <a:ext cx="714864" cy="714864"/>
          </a:xfrm>
          <a:prstGeom prst="rect">
            <a:avLst/>
          </a:prstGeom>
          <a:noFill/>
          <a:ln>
            <a:noFill/>
          </a:ln>
        </p:spPr>
      </p:pic>
      <p:pic>
        <p:nvPicPr>
          <p:cNvPr id="158" name="Google Shape;158;p5" descr="Radio104[1].1_LOGO.jpg"/>
          <p:cNvPicPr preferRelativeResize="0"/>
          <p:nvPr/>
        </p:nvPicPr>
        <p:blipFill rotWithShape="1">
          <a:blip r:embed="rId7">
            <a:alphaModFix/>
          </a:blip>
          <a:srcRect/>
          <a:stretch/>
        </p:blipFill>
        <p:spPr>
          <a:xfrm>
            <a:off x="1435547" y="4244115"/>
            <a:ext cx="973590" cy="606549"/>
          </a:xfrm>
          <a:prstGeom prst="rect">
            <a:avLst/>
          </a:prstGeom>
          <a:noFill/>
          <a:ln>
            <a:noFill/>
          </a:ln>
        </p:spPr>
      </p:pic>
      <p:pic>
        <p:nvPicPr>
          <p:cNvPr id="159" name="Google Shape;159;p5"/>
          <p:cNvPicPr preferRelativeResize="0"/>
          <p:nvPr/>
        </p:nvPicPr>
        <p:blipFill rotWithShape="1">
          <a:blip r:embed="rId11">
            <a:alphaModFix/>
          </a:blip>
          <a:srcRect/>
          <a:stretch/>
        </p:blipFill>
        <p:spPr>
          <a:xfrm>
            <a:off x="2843085" y="4156606"/>
            <a:ext cx="797664" cy="797664"/>
          </a:xfrm>
          <a:prstGeom prst="rect">
            <a:avLst/>
          </a:prstGeom>
          <a:noFill/>
          <a:ln>
            <a:noFill/>
          </a:ln>
        </p:spPr>
      </p:pic>
      <p:pic>
        <p:nvPicPr>
          <p:cNvPr id="160" name="Google Shape;160;p5" descr="Radio104[1].1_LOGO.jpg"/>
          <p:cNvPicPr preferRelativeResize="0"/>
          <p:nvPr/>
        </p:nvPicPr>
        <p:blipFill rotWithShape="1">
          <a:blip r:embed="rId7">
            <a:alphaModFix/>
          </a:blip>
          <a:srcRect/>
          <a:stretch/>
        </p:blipFill>
        <p:spPr>
          <a:xfrm>
            <a:off x="4782004" y="4192018"/>
            <a:ext cx="973590" cy="606549"/>
          </a:xfrm>
          <a:prstGeom prst="rect">
            <a:avLst/>
          </a:prstGeom>
          <a:noFill/>
          <a:ln>
            <a:noFill/>
          </a:ln>
        </p:spPr>
      </p:pic>
      <p:pic>
        <p:nvPicPr>
          <p:cNvPr id="161" name="Google Shape;161;p5"/>
          <p:cNvPicPr preferRelativeResize="0"/>
          <p:nvPr/>
        </p:nvPicPr>
        <p:blipFill rotWithShape="1">
          <a:blip r:embed="rId3">
            <a:alphaModFix/>
          </a:blip>
          <a:srcRect/>
          <a:stretch/>
        </p:blipFill>
        <p:spPr>
          <a:xfrm>
            <a:off x="5795344" y="4039000"/>
            <a:ext cx="1047018" cy="806203"/>
          </a:xfrm>
          <a:prstGeom prst="rect">
            <a:avLst/>
          </a:prstGeom>
          <a:noFill/>
          <a:ln>
            <a:noFill/>
          </a:ln>
        </p:spPr>
      </p:pic>
      <p:pic>
        <p:nvPicPr>
          <p:cNvPr id="162" name="Google Shape;162;p5"/>
          <p:cNvPicPr preferRelativeResize="0"/>
          <p:nvPr/>
        </p:nvPicPr>
        <p:blipFill rotWithShape="1">
          <a:blip r:embed="rId13">
            <a:alphaModFix/>
          </a:blip>
          <a:srcRect/>
          <a:stretch/>
        </p:blipFill>
        <p:spPr>
          <a:xfrm>
            <a:off x="6842362" y="4166312"/>
            <a:ext cx="1343461" cy="752338"/>
          </a:xfrm>
          <a:prstGeom prst="rect">
            <a:avLst/>
          </a:prstGeom>
          <a:noFill/>
          <a:ln>
            <a:noFill/>
          </a:ln>
        </p:spPr>
      </p:pic>
      <p:pic>
        <p:nvPicPr>
          <p:cNvPr id="163" name="Google Shape;163;p5"/>
          <p:cNvPicPr preferRelativeResize="0"/>
          <p:nvPr/>
        </p:nvPicPr>
        <p:blipFill rotWithShape="1">
          <a:blip r:embed="rId11">
            <a:alphaModFix/>
          </a:blip>
          <a:srcRect/>
          <a:stretch/>
        </p:blipFill>
        <p:spPr>
          <a:xfrm>
            <a:off x="8243490" y="4156606"/>
            <a:ext cx="741581" cy="741581"/>
          </a:xfrm>
          <a:prstGeom prst="rect">
            <a:avLst/>
          </a:prstGeom>
          <a:noFill/>
          <a:ln>
            <a:noFill/>
          </a:ln>
        </p:spPr>
      </p:pic>
      <p:pic>
        <p:nvPicPr>
          <p:cNvPr id="164" name="Google Shape;164;p5"/>
          <p:cNvPicPr preferRelativeResize="0"/>
          <p:nvPr/>
        </p:nvPicPr>
        <p:blipFill rotWithShape="1">
          <a:blip r:embed="rId3">
            <a:alphaModFix/>
          </a:blip>
          <a:srcRect/>
          <a:stretch/>
        </p:blipFill>
        <p:spPr>
          <a:xfrm>
            <a:off x="20649" y="4023259"/>
            <a:ext cx="1209106" cy="931011"/>
          </a:xfrm>
          <a:prstGeom prst="rect">
            <a:avLst/>
          </a:prstGeom>
          <a:noFill/>
          <a:ln>
            <a:noFill/>
          </a:ln>
        </p:spPr>
      </p:pic>
      <p:sp>
        <p:nvSpPr>
          <p:cNvPr id="165" name="Google Shape;165;p5"/>
          <p:cNvSpPr txBox="1"/>
          <p:nvPr/>
        </p:nvSpPr>
        <p:spPr>
          <a:xfrm>
            <a:off x="323528" y="325727"/>
            <a:ext cx="845302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Calibri"/>
                <a:ea typeface="Calibri"/>
                <a:cs typeface="Calibri"/>
                <a:sym typeface="Calibri"/>
              </a:rPr>
              <a:t>Full Power Radio’s Family Of Radio Stations</a:t>
            </a:r>
            <a:endParaRPr sz="3600" b="1">
              <a:solidFill>
                <a:schemeClr val="dk1"/>
              </a:solidFill>
              <a:latin typeface="Calibri"/>
              <a:ea typeface="Calibri"/>
              <a:cs typeface="Calibri"/>
              <a:sym typeface="Calibri"/>
            </a:endParaRPr>
          </a:p>
        </p:txBody>
      </p:sp>
      <p:pic>
        <p:nvPicPr>
          <p:cNvPr id="166" name="Google Shape;166;p5"/>
          <p:cNvPicPr preferRelativeResize="0"/>
          <p:nvPr/>
        </p:nvPicPr>
        <p:blipFill rotWithShape="1">
          <a:blip r:embed="rId11">
            <a:alphaModFix/>
          </a:blip>
          <a:srcRect/>
          <a:stretch/>
        </p:blipFill>
        <p:spPr>
          <a:xfrm>
            <a:off x="2420359" y="2557406"/>
            <a:ext cx="745871" cy="74587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264</Words>
  <Application>Microsoft Office PowerPoint</Application>
  <PresentationFormat>On-screen Show (4:3)</PresentationFormat>
  <Paragraphs>31</Paragraphs>
  <Slides>5</Slides>
  <Notes>5</Notes>
  <HiddenSlides>0</HiddenSlides>
  <MMClips>0</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Ava Grace</dc:creator>
  <cp:lastModifiedBy>Traffic</cp:lastModifiedBy>
  <cp:revision>1</cp:revision>
  <dcterms:created xsi:type="dcterms:W3CDTF">2009-09-23T14:07:54Z</dcterms:created>
  <dcterms:modified xsi:type="dcterms:W3CDTF">2019-12-30T13:13:20Z</dcterms:modified>
</cp:coreProperties>
</file>