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Impact" panose="020B0806030902050204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534"/>
    <a:srgbClr val="273777"/>
    <a:srgbClr val="03A7F0"/>
    <a:srgbClr val="D8127E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/>
    <p:restoredTop sz="94552"/>
  </p:normalViewPr>
  <p:slideViewPr>
    <p:cSldViewPr snapToGrid="0">
      <p:cViewPr varScale="1">
        <p:scale>
          <a:sx n="102" d="100"/>
          <a:sy n="102" d="100"/>
        </p:scale>
        <p:origin x="3664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588145-18CA-104B-9AD7-9FF0A519DFFF}"/>
              </a:ext>
            </a:extLst>
          </p:cNvPr>
          <p:cNvSpPr/>
          <p:nvPr/>
        </p:nvSpPr>
        <p:spPr>
          <a:xfrm>
            <a:off x="3650374" y="4743483"/>
            <a:ext cx="3191657" cy="4400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7A67-9556-F741-92A9-2ED514BFF43A}"/>
              </a:ext>
            </a:extLst>
          </p:cNvPr>
          <p:cNvSpPr/>
          <p:nvPr/>
        </p:nvSpPr>
        <p:spPr>
          <a:xfrm>
            <a:off x="53037" y="3843509"/>
            <a:ext cx="3497193" cy="530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anual Input 26">
            <a:extLst>
              <a:ext uri="{FF2B5EF4-FFF2-40B4-BE49-F238E27FC236}">
                <a16:creationId xmlns:a16="http://schemas.microsoft.com/office/drawing/2014/main" id="{EB16D67C-F447-624E-885D-418C13394D98}"/>
              </a:ext>
            </a:extLst>
          </p:cNvPr>
          <p:cNvSpPr/>
          <p:nvPr/>
        </p:nvSpPr>
        <p:spPr>
          <a:xfrm rot="10800000" flipH="1">
            <a:off x="-16320" y="-92713"/>
            <a:ext cx="6893026" cy="4250719"/>
          </a:xfrm>
          <a:prstGeom prst="flowChartManualInpu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82A34E-9460-B842-B655-57BA0680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1478" y="183198"/>
            <a:ext cx="1820561" cy="801047"/>
          </a:xfrm>
          <a:prstGeom prst="rect">
            <a:avLst/>
          </a:prstGeom>
          <a:effectLst>
            <a:glow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F580C-A38A-8649-8B80-D670CA451F79}"/>
              </a:ext>
            </a:extLst>
          </p:cNvPr>
          <p:cNvCxnSpPr>
            <a:cxnSpLocks/>
          </p:cNvCxnSpPr>
          <p:nvPr/>
        </p:nvCxnSpPr>
        <p:spPr>
          <a:xfrm>
            <a:off x="-16321" y="3323968"/>
            <a:ext cx="6893027" cy="873130"/>
          </a:xfrm>
          <a:prstGeom prst="line">
            <a:avLst/>
          </a:prstGeom>
          <a:ln w="101600">
            <a:solidFill>
              <a:srgbClr val="343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46B32-45D4-394F-A889-251187476E76}"/>
              </a:ext>
            </a:extLst>
          </p:cNvPr>
          <p:cNvSpPr txBox="1"/>
          <p:nvPr/>
        </p:nvSpPr>
        <p:spPr>
          <a:xfrm>
            <a:off x="3571756" y="139397"/>
            <a:ext cx="3129382" cy="13747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4800" dirty="0">
                <a:ln>
                  <a:solidFill>
                    <a:schemeClr val="bg1">
                      <a:lumMod val="75000"/>
                    </a:schemeClr>
                  </a:solidFill>
                </a:ln>
                <a:latin typeface="Impact" panose="020B0806030902050204" pitchFamily="34" charset="0"/>
              </a:rPr>
              <a:t>BUILD A CAR</a:t>
            </a:r>
          </a:p>
          <a:p>
            <a:pPr algn="r">
              <a:lnSpc>
                <a:spcPts val="5000"/>
              </a:lnSpc>
            </a:pPr>
            <a:r>
              <a:rPr lang="en-US" sz="4800" dirty="0">
                <a:ln>
                  <a:solidFill>
                    <a:schemeClr val="bg1">
                      <a:lumMod val="75000"/>
                    </a:schemeClr>
                  </a:solidFill>
                </a:ln>
                <a:latin typeface="Impact" panose="020B0806030902050204" pitchFamily="34" charset="0"/>
              </a:rPr>
              <a:t>WIN A CAR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DF68D4-AA3B-3D44-8A21-2C734076553C}"/>
              </a:ext>
            </a:extLst>
          </p:cNvPr>
          <p:cNvSpPr/>
          <p:nvPr/>
        </p:nvSpPr>
        <p:spPr>
          <a:xfrm>
            <a:off x="237343" y="1999712"/>
            <a:ext cx="1820562" cy="182056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14300">
            <a:solidFill>
              <a:srgbClr val="34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4108F3DA-A909-0645-B154-DB31562142B3}"/>
              </a:ext>
            </a:extLst>
          </p:cNvPr>
          <p:cNvSpPr/>
          <p:nvPr/>
        </p:nvSpPr>
        <p:spPr>
          <a:xfrm>
            <a:off x="3138616" y="744672"/>
            <a:ext cx="962559" cy="687368"/>
          </a:xfrm>
          <a:prstGeom prst="stripedRightArrow">
            <a:avLst/>
          </a:prstGeom>
          <a:solidFill>
            <a:schemeClr val="tx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037449-4B89-614E-8649-F6D9004CF94A}"/>
              </a:ext>
            </a:extLst>
          </p:cNvPr>
          <p:cNvSpPr txBox="1"/>
          <p:nvPr/>
        </p:nvSpPr>
        <p:spPr>
          <a:xfrm>
            <a:off x="152759" y="4006706"/>
            <a:ext cx="34155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/>
              <a:t>During this </a:t>
            </a:r>
            <a:r>
              <a:rPr lang="en-US" sz="1300" b="1" dirty="0"/>
              <a:t>X WEEK PROMOTION</a:t>
            </a:r>
            <a:r>
              <a:rPr lang="en-US" sz="1300" dirty="0"/>
              <a:t>, the audience fills out weekly surveys around a different aspect of a car (car color, interior, options, etc.) from fixed choices. 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Each entrant would have a unique build depending on what they selected each week. 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At the end of the promotion, the winner receives a free 1 year lease for a car that matches the “build” they created. </a:t>
            </a:r>
          </a:p>
          <a:p>
            <a:endParaRPr lang="en-US" sz="1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E3663-E778-B34F-B8CC-29564963FE33}"/>
              </a:ext>
            </a:extLst>
          </p:cNvPr>
          <p:cNvSpPr txBox="1"/>
          <p:nvPr/>
        </p:nvSpPr>
        <p:spPr>
          <a:xfrm>
            <a:off x="242771" y="6344201"/>
            <a:ext cx="2961067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With Your Investment, You 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Lead List of All Entrants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Open Pre-roll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320x50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Branded Website Landing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Recorded &amp; live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:15 Second Commercials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Investment </a:t>
            </a:r>
          </a:p>
          <a:p>
            <a:pPr algn="ctr"/>
            <a:r>
              <a:rPr lang="en-US" sz="1600" dirty="0"/>
              <a:t>$X,000 + Prize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1F5DC-153C-4E49-9A19-DE4303BAFDC8}"/>
              </a:ext>
            </a:extLst>
          </p:cNvPr>
          <p:cNvSpPr txBox="1"/>
          <p:nvPr/>
        </p:nvSpPr>
        <p:spPr>
          <a:xfrm>
            <a:off x="4058095" y="8399328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Bob Salesperson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r>
              <a:rPr lang="en-US" sz="1200" dirty="0"/>
              <a:t>800-555-1212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3CA012-3C6D-064B-8126-45DC25754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606" y="4261626"/>
            <a:ext cx="2639191" cy="40393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D3FD466-5622-3E49-9921-32DE0F8057DF}"/>
              </a:ext>
            </a:extLst>
          </p:cNvPr>
          <p:cNvSpPr/>
          <p:nvPr/>
        </p:nvSpPr>
        <p:spPr>
          <a:xfrm>
            <a:off x="5254638" y="3047350"/>
            <a:ext cx="1342768" cy="13427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14300">
            <a:solidFill>
              <a:srgbClr val="34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18AA86-6B0B-EB47-91A7-45A9E714E305}"/>
              </a:ext>
            </a:extLst>
          </p:cNvPr>
          <p:cNvSpPr/>
          <p:nvPr/>
        </p:nvSpPr>
        <p:spPr>
          <a:xfrm>
            <a:off x="2734270" y="2482339"/>
            <a:ext cx="1668163" cy="166816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14300">
            <a:solidFill>
              <a:srgbClr val="34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129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27</cp:revision>
  <dcterms:modified xsi:type="dcterms:W3CDTF">2019-11-19T12:39:19Z</dcterms:modified>
</cp:coreProperties>
</file>