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0" r:id="rId2"/>
    <p:sldId id="263" r:id="rId3"/>
    <p:sldId id="271" r:id="rId4"/>
    <p:sldId id="272" r:id="rId5"/>
    <p:sldId id="273" r:id="rId6"/>
    <p:sldId id="274" r:id="rId7"/>
    <p:sldId id="275" r:id="rId8"/>
    <p:sldId id="281" r:id="rId9"/>
    <p:sldId id="283" r:id="rId10"/>
    <p:sldId id="280" r:id="rId11"/>
    <p:sldId id="284" r:id="rId12"/>
    <p:sldId id="282" r:id="rId13"/>
    <p:sldId id="286" r:id="rId14"/>
    <p:sldId id="289" r:id="rId15"/>
    <p:sldId id="288" r:id="rId16"/>
    <p:sldId id="290" r:id="rId17"/>
    <p:sldId id="295" r:id="rId18"/>
    <p:sldId id="294" r:id="rId19"/>
    <p:sldId id="293" r:id="rId20"/>
    <p:sldId id="292" r:id="rId21"/>
    <p:sldId id="296" r:id="rId22"/>
    <p:sldId id="291" r:id="rId23"/>
    <p:sldId id="298" r:id="rId24"/>
    <p:sldId id="29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B5F"/>
    <a:srgbClr val="69882C"/>
    <a:srgbClr val="E96D65"/>
    <a:srgbClr val="FFD611"/>
    <a:srgbClr val="AA78C7"/>
    <a:srgbClr val="FCCF11"/>
    <a:srgbClr val="ED6E66"/>
    <a:srgbClr val="703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4598" autoAdjust="0"/>
  </p:normalViewPr>
  <p:slideViewPr>
    <p:cSldViewPr snapToGrid="0">
      <p:cViewPr varScale="1">
        <p:scale>
          <a:sx n="109" d="100"/>
          <a:sy n="109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DA404-A130-4801-BD45-A2E9327F1D8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73C79-3BE4-4B35-BE5E-2DE11AFD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73C79-3BE4-4B35-BE5E-2DE11AFD3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2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1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2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3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4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BBA1-41E1-4918-B468-2AF7E17A9A7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F47E-E9E6-4AAA-B79E-BF148E13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0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90326D-43CD-4F40-BB46-00BE59160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610" b="20334"/>
          <a:stretch/>
        </p:blipFill>
        <p:spPr>
          <a:xfrm>
            <a:off x="357758" y="480060"/>
            <a:ext cx="8428483" cy="57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443310D-8ECA-42C9-8F90-AA2914A1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7" y="2382397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Northeast District </a:t>
            </a:r>
          </a:p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Awards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52CC4-84D9-4EFA-8CAE-4D3D91C704F2}"/>
              </a:ext>
            </a:extLst>
          </p:cNvPr>
          <p:cNvSpPr txBox="1"/>
          <p:nvPr/>
        </p:nvSpPr>
        <p:spPr>
          <a:xfrm>
            <a:off x="8963" y="5103675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Greg Yates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Winner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35" y="2080620"/>
            <a:ext cx="4617452" cy="3142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868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16E5EE5-AE32-4032-819A-A1693464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6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Northeast District </a:t>
            </a:r>
          </a:p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Awards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A4D07-2302-4153-88AB-E09EAC9D8B71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Everett Bennett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61" y="1643175"/>
            <a:ext cx="5486400" cy="3571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767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945211" y="2434242"/>
            <a:ext cx="5897879" cy="198951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9513CDF-4339-4D64-9F48-1D1ABDB02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50030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Northwest District </a:t>
            </a:r>
          </a:p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Awards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52CC4-84D9-4EFA-8CAE-4D3D91C704F2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Scott Harris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Winner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66" y="2126871"/>
            <a:ext cx="4890659" cy="3152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847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2025339" y="2514370"/>
            <a:ext cx="5897879" cy="182925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5ED24A3-3C0B-4561-91C0-4B98BBEA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230156" y="2462521"/>
            <a:ext cx="5897879" cy="1932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Northwest District </a:t>
            </a:r>
          </a:p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Awards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52CC4-84D9-4EFA-8CAE-4D3D91C704F2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George and Elizabeth Dement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34" y="2094901"/>
            <a:ext cx="4664324" cy="3108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55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D2EDEEF-BB91-4C60-A889-082A19A5E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9" y="2382395"/>
            <a:ext cx="5897879" cy="2093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E3AF6-6B63-4B96-9E4E-973EC3243AED}"/>
              </a:ext>
            </a:extLst>
          </p:cNvPr>
          <p:cNvSpPr txBox="1"/>
          <p:nvPr/>
        </p:nvSpPr>
        <p:spPr>
          <a:xfrm>
            <a:off x="8964" y="876301"/>
            <a:ext cx="912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West District Awards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4D040A-CA5F-4B14-9C2E-030BDBDBEBA8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Andrew and Barbara Pruitte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Winner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01" y="1660404"/>
            <a:ext cx="5117123" cy="3469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2428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CBEF0-739E-4D2B-8A70-78D10FD1E6E3}"/>
              </a:ext>
            </a:extLst>
          </p:cNvPr>
          <p:cNvSpPr txBox="1"/>
          <p:nvPr/>
        </p:nvSpPr>
        <p:spPr>
          <a:xfrm>
            <a:off x="8964" y="876301"/>
            <a:ext cx="912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9882C"/>
                </a:solidFill>
                <a:latin typeface="Book Antiqua" panose="02040602050305030304" pitchFamily="18" charset="0"/>
              </a:rPr>
              <a:t>West District Awards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4E2B30B-268F-4D20-8B93-3CC3742F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216085" y="2466058"/>
            <a:ext cx="5904952" cy="1932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30EFC-70BB-4A99-8C25-B51954C6B74E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Bobby Morgan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82" y="1618957"/>
            <a:ext cx="5010300" cy="35523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01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3CC27D7D-229A-4485-B88D-37B97281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8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8963" y="5619094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First Baptist Church-Jackson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3A0E69-FD07-41C1-B67E-76F88097109A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23" y="2045467"/>
            <a:ext cx="5169877" cy="34457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499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F41EB07-589A-49BD-97FD-FD04801F1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8" y="2382395"/>
            <a:ext cx="5897879" cy="2093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83024-4FAC-4B36-8A6A-28408EF6B615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8963" y="5619094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69882C"/>
                </a:solidFill>
                <a:latin typeface="Book Antiqua" panose="02040602050305030304" pitchFamily="18" charset="0"/>
              </a:rPr>
              <a:t>First Presbyterian Church-Jackson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81" y="2180677"/>
            <a:ext cx="5072265" cy="32335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709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-4710" y="5235841"/>
            <a:ext cx="9143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BancorpSouth </a:t>
            </a:r>
          </a:p>
          <a:p>
            <a:pPr algn="ctr"/>
            <a:r>
              <a:rPr lang="en-US" sz="3000" dirty="0">
                <a:solidFill>
                  <a:srgbClr val="69882C"/>
                </a:solidFill>
                <a:latin typeface="Book Antiqua" panose="02040602050305030304" pitchFamily="18" charset="0"/>
              </a:rPr>
              <a:t>Bemis Branch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724E98B6-FE26-4218-A6C4-3B41EDFEA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6" y="2382395"/>
            <a:ext cx="5897879" cy="2093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19FC6B-9775-425E-B9F0-6BF979C24B11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61" y="2092986"/>
            <a:ext cx="4883998" cy="31428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7713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ED0DA23-5F7F-421E-9BBC-3CF24BB99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5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1" y="510367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University of Memphis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at </a:t>
            </a:r>
            <a:r>
              <a:rPr lang="en-US" sz="3500" dirty="0" err="1">
                <a:solidFill>
                  <a:srgbClr val="69882C"/>
                </a:solidFill>
                <a:latin typeface="Book Antiqua" panose="02040602050305030304" pitchFamily="18" charset="0"/>
              </a:rPr>
              <a:t>Lambuth</a:t>
            </a:r>
            <a:endParaRPr lang="en-US" sz="3500" dirty="0">
              <a:solidFill>
                <a:srgbClr val="69882C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436F3-3E47-47BE-BBDD-C17D6A4F2256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44" y="2010251"/>
            <a:ext cx="4765431" cy="3176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34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F8B670-03D5-4745-ACC9-BD48EEB1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0800000">
            <a:off x="357756" y="4246417"/>
            <a:ext cx="8428483" cy="226217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BCD7F73-FC2C-4F15-983A-43555D3A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6" b="64940"/>
          <a:stretch/>
        </p:blipFill>
        <p:spPr>
          <a:xfrm>
            <a:off x="1324462" y="3299380"/>
            <a:ext cx="6702458" cy="816379"/>
          </a:xfrm>
          <a:prstGeom prst="rect">
            <a:avLst/>
          </a:prstGeom>
          <a:noFill/>
          <a:ln w="41275">
            <a:solidFill>
              <a:srgbClr val="E77B5F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357755" y="675290"/>
            <a:ext cx="842848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69882C"/>
                </a:solidFill>
                <a:latin typeface="Book Antiqua" panose="02040602050305030304" pitchFamily="18" charset="0"/>
              </a:rPr>
              <a:t>J.D. Sims</a:t>
            </a:r>
          </a:p>
          <a:p>
            <a:pPr algn="ctr"/>
            <a:r>
              <a:rPr lang="en-US" sz="2000" dirty="0">
                <a:solidFill>
                  <a:srgbClr val="69882C"/>
                </a:solidFill>
                <a:latin typeface="Book Antiqua" panose="02040602050305030304" pitchFamily="18" charset="0"/>
              </a:rPr>
              <a:t>Keep Jackson Beautiful </a:t>
            </a:r>
          </a:p>
          <a:p>
            <a:pPr algn="ctr"/>
            <a:r>
              <a:rPr lang="en-US" sz="2000" dirty="0">
                <a:solidFill>
                  <a:srgbClr val="69882C"/>
                </a:solidFill>
                <a:latin typeface="Book Antiqua" panose="02040602050305030304" pitchFamily="18" charset="0"/>
              </a:rPr>
              <a:t>Coordinator</a:t>
            </a:r>
          </a:p>
          <a:p>
            <a:pPr algn="ctr"/>
            <a:endParaRPr lang="en-US" sz="2000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1500" i="1" dirty="0">
                <a:solidFill>
                  <a:srgbClr val="69882C"/>
                </a:solidFill>
                <a:latin typeface="Book Antiqua" panose="02040602050305030304" pitchFamily="18" charset="0"/>
              </a:rPr>
              <a:t>Welcome</a:t>
            </a:r>
          </a:p>
          <a:p>
            <a:pPr algn="ctr"/>
            <a:r>
              <a:rPr lang="en-US" sz="1500" i="1" dirty="0">
                <a:solidFill>
                  <a:srgbClr val="69882C"/>
                </a:solidFill>
                <a:latin typeface="Book Antiqua" panose="02040602050305030304" pitchFamily="18" charset="0"/>
              </a:rPr>
              <a:t>Keep Jackson Beautiful Members</a:t>
            </a:r>
          </a:p>
          <a:p>
            <a:pPr algn="ctr"/>
            <a:r>
              <a:rPr lang="en-US" sz="1500" i="1" dirty="0">
                <a:solidFill>
                  <a:srgbClr val="69882C"/>
                </a:solidFill>
                <a:latin typeface="Book Antiqua" panose="02040602050305030304" pitchFamily="18" charset="0"/>
              </a:rPr>
              <a:t>Master Gardeners</a:t>
            </a:r>
          </a:p>
        </p:txBody>
      </p:sp>
    </p:spTree>
    <p:extLst>
      <p:ext uri="{BB962C8B-B14F-4D97-AF65-F5344CB8AC3E}">
        <p14:creationId xmlns:p14="http://schemas.microsoft.com/office/powerpoint/2010/main" val="132900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B4E14EB-310F-43A4-98ED-D046DCA6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6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8963" y="5619094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University School of Jackson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C8FFC-F96A-4A66-8048-BD1B8A9F0E41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51" y="2149199"/>
            <a:ext cx="4950069" cy="32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C3442-56A4-4617-8BA0-1BDA5737FFF7}"/>
              </a:ext>
            </a:extLst>
          </p:cNvPr>
          <p:cNvSpPr txBox="1"/>
          <p:nvPr/>
        </p:nvSpPr>
        <p:spPr>
          <a:xfrm>
            <a:off x="8963" y="5187178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East Jackson 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Church of Christ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A1B74A4-0E9D-4907-AB1A-38BD6DA6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8" y="2382395"/>
            <a:ext cx="5897879" cy="2093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0F1AB-A6DF-4D40-8511-C76BC3CE1AAF}"/>
              </a:ext>
            </a:extLst>
          </p:cNvPr>
          <p:cNvSpPr txBox="1"/>
          <p:nvPr/>
        </p:nvSpPr>
        <p:spPr>
          <a:xfrm>
            <a:off x="0" y="923435"/>
            <a:ext cx="9135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Winners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77" y="2031838"/>
            <a:ext cx="4835770" cy="3155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1385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96AB38-F1AD-4036-93FC-D5EC4BAEA503}"/>
              </a:ext>
            </a:extLst>
          </p:cNvPr>
          <p:cNvSpPr txBox="1"/>
          <p:nvPr/>
        </p:nvSpPr>
        <p:spPr>
          <a:xfrm>
            <a:off x="80132" y="3332372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Aeneas Building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46940330-8B20-4302-97F3-5E21F6DB1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10" y="2382395"/>
            <a:ext cx="5897879" cy="20932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B1DD9A-942F-405F-8D87-DB0BA520A853}"/>
              </a:ext>
            </a:extLst>
          </p:cNvPr>
          <p:cNvSpPr txBox="1"/>
          <p:nvPr/>
        </p:nvSpPr>
        <p:spPr>
          <a:xfrm>
            <a:off x="3" y="5571959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Moore Studios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8CDC2-B0AE-4BF3-A0D1-FD901CFFA9B2}"/>
              </a:ext>
            </a:extLst>
          </p:cNvPr>
          <p:cNvSpPr txBox="1"/>
          <p:nvPr/>
        </p:nvSpPr>
        <p:spPr>
          <a:xfrm>
            <a:off x="8972" y="708064"/>
            <a:ext cx="9135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69882C"/>
                </a:solidFill>
                <a:latin typeface="Book Antiqua" panose="02040602050305030304" pitchFamily="18" charset="0"/>
              </a:rPr>
              <a:t>Commercial and Educational </a:t>
            </a:r>
          </a:p>
          <a:p>
            <a:pPr algn="ctr"/>
            <a:r>
              <a:rPr lang="en-US" sz="3000" b="1" dirty="0">
                <a:solidFill>
                  <a:srgbClr val="69882C"/>
                </a:solidFill>
                <a:latin typeface="Book Antiqua" panose="02040602050305030304" pitchFamily="18" charset="0"/>
              </a:rPr>
              <a:t>Institution Honorable Mentions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97" y="1622787"/>
            <a:ext cx="2822331" cy="1810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5" y="3899046"/>
            <a:ext cx="2851313" cy="17991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6283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44FA1F75-BC24-466C-8947-116979C05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8915" y="2382396"/>
            <a:ext cx="5897879" cy="2093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F248C-8002-4977-A426-50D88030A9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7324" y="4673916"/>
            <a:ext cx="6229350" cy="1381125"/>
          </a:xfrm>
          <a:prstGeom prst="rect">
            <a:avLst/>
          </a:prstGeom>
          <a:ln w="47625">
            <a:solidFill>
              <a:srgbClr val="E77B5F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D904F-D38B-445B-89E6-8B61F926462D}"/>
              </a:ext>
            </a:extLst>
          </p:cNvPr>
          <p:cNvSpPr txBox="1"/>
          <p:nvPr/>
        </p:nvSpPr>
        <p:spPr>
          <a:xfrm>
            <a:off x="0" y="886391"/>
            <a:ext cx="91260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Environmental Stewardship</a:t>
            </a:r>
          </a:p>
          <a:p>
            <a:pPr algn="ctr"/>
            <a:r>
              <a:rPr lang="en-US" sz="3500" b="1" dirty="0">
                <a:solidFill>
                  <a:srgbClr val="69882C"/>
                </a:solidFill>
                <a:latin typeface="Book Antiqua" panose="02040602050305030304" pitchFamily="18" charset="0"/>
              </a:rPr>
              <a:t>Award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E08C2-18FB-4D61-989A-DFADA8939DEF}"/>
              </a:ext>
            </a:extLst>
          </p:cNvPr>
          <p:cNvSpPr txBox="1"/>
          <p:nvPr/>
        </p:nvSpPr>
        <p:spPr>
          <a:xfrm>
            <a:off x="89100" y="2640523"/>
            <a:ext cx="9126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9882C"/>
                </a:solidFill>
                <a:latin typeface="Book Antiqua" panose="02040602050305030304" pitchFamily="18" charset="0"/>
              </a:rPr>
              <a:t>Packaging Corporation </a:t>
            </a:r>
          </a:p>
          <a:p>
            <a:pPr algn="ctr"/>
            <a:r>
              <a:rPr lang="en-US" sz="3200" b="1" dirty="0">
                <a:solidFill>
                  <a:srgbClr val="69882C"/>
                </a:solidFill>
                <a:latin typeface="Book Antiqua" panose="02040602050305030304" pitchFamily="18" charset="0"/>
              </a:rPr>
              <a:t>of America</a:t>
            </a:r>
          </a:p>
        </p:txBody>
      </p:sp>
    </p:spTree>
    <p:extLst>
      <p:ext uri="{BB962C8B-B14F-4D97-AF65-F5344CB8AC3E}">
        <p14:creationId xmlns:p14="http://schemas.microsoft.com/office/powerpoint/2010/main" val="3383383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FDAECC70-4DB6-45B2-BF00-0A9DE2FDC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5" y="2382395"/>
            <a:ext cx="5897879" cy="2093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AD904F-D38B-445B-89E6-8B61F926462D}"/>
              </a:ext>
            </a:extLst>
          </p:cNvPr>
          <p:cNvSpPr txBox="1"/>
          <p:nvPr/>
        </p:nvSpPr>
        <p:spPr>
          <a:xfrm>
            <a:off x="-14137" y="916441"/>
            <a:ext cx="9126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69882C"/>
                </a:solidFill>
                <a:latin typeface="Book Antiqua" panose="02040602050305030304" pitchFamily="18" charset="0"/>
              </a:rPr>
              <a:t>Special Recognition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E09AA-7B08-4454-BF84-F680EFD5CBD6}"/>
              </a:ext>
            </a:extLst>
          </p:cNvPr>
          <p:cNvSpPr txBox="1"/>
          <p:nvPr/>
        </p:nvSpPr>
        <p:spPr>
          <a:xfrm>
            <a:off x="-32071" y="2436366"/>
            <a:ext cx="914399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-Keep Jackson Beautiful </a:t>
            </a:r>
          </a:p>
          <a:p>
            <a:pPr algn="ctr"/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Committee</a:t>
            </a:r>
          </a:p>
          <a:p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						-JD Sims</a:t>
            </a:r>
          </a:p>
          <a:p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						-Whitney </a:t>
            </a:r>
            <a:r>
              <a:rPr lang="en-US" sz="2500" dirty="0" err="1">
                <a:solidFill>
                  <a:srgbClr val="69882C"/>
                </a:solidFill>
                <a:latin typeface="Book Antiqua" panose="02040602050305030304" pitchFamily="18" charset="0"/>
              </a:rPr>
              <a:t>Billingsly</a:t>
            </a:r>
            <a:endParaRPr lang="en-US" sz="2500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						-Christi David</a:t>
            </a:r>
          </a:p>
          <a:p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						-Master Gardeners</a:t>
            </a:r>
          </a:p>
          <a:p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-						-MCC of Jackson</a:t>
            </a:r>
          </a:p>
        </p:txBody>
      </p:sp>
    </p:spTree>
    <p:extLst>
      <p:ext uri="{BB962C8B-B14F-4D97-AF65-F5344CB8AC3E}">
        <p14:creationId xmlns:p14="http://schemas.microsoft.com/office/powerpoint/2010/main" val="406695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F8B670-03D5-4745-ACC9-BD48EEB1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0800000">
            <a:off x="357756" y="4274697"/>
            <a:ext cx="8428483" cy="226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2563975" y="2951258"/>
            <a:ext cx="4242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69882C"/>
                </a:solidFill>
                <a:latin typeface="Book Antiqua" panose="02040602050305030304" pitchFamily="18" charset="0"/>
              </a:rPr>
              <a:t>Mayor Scott Conger</a:t>
            </a:r>
          </a:p>
          <a:p>
            <a:pPr algn="ctr"/>
            <a:r>
              <a:rPr lang="en-US" sz="2000" dirty="0">
                <a:solidFill>
                  <a:srgbClr val="69882C"/>
                </a:solidFill>
                <a:latin typeface="Book Antiqua" panose="02040602050305030304" pitchFamily="18" charset="0"/>
              </a:rPr>
              <a:t>Invocation and Opening </a:t>
            </a:r>
          </a:p>
          <a:p>
            <a:pPr algn="ctr"/>
            <a:r>
              <a:rPr lang="en-US" sz="2000" dirty="0">
                <a:solidFill>
                  <a:srgbClr val="69882C"/>
                </a:solidFill>
                <a:latin typeface="Book Antiqua" panose="02040602050305030304" pitchFamily="18" charset="0"/>
              </a:rPr>
              <a:t>Remarks</a:t>
            </a:r>
          </a:p>
        </p:txBody>
      </p:sp>
      <p:pic>
        <p:nvPicPr>
          <p:cNvPr id="1026" name="Picture 2" descr="Mayor&amp;#39;s Office - City of Jackson, TN">
            <a:extLst>
              <a:ext uri="{FF2B5EF4-FFF2-40B4-BE49-F238E27FC236}">
                <a16:creationId xmlns:a16="http://schemas.microsoft.com/office/drawing/2014/main" id="{C06E1D5C-7DB5-4B59-AF4E-6DFBBC9A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71" y="1052255"/>
            <a:ext cx="1672849" cy="1747101"/>
          </a:xfrm>
          <a:prstGeom prst="rect">
            <a:avLst/>
          </a:prstGeom>
          <a:noFill/>
          <a:ln w="38100">
            <a:solidFill>
              <a:srgbClr val="6988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City of Jackson, TN">
            <a:extLst>
              <a:ext uri="{FF2B5EF4-FFF2-40B4-BE49-F238E27FC236}">
                <a16:creationId xmlns:a16="http://schemas.microsoft.com/office/drawing/2014/main" id="{5E79D4BE-D4FB-4A85-B9E8-359AA6A6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29" y="2144863"/>
            <a:ext cx="1310986" cy="6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6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F8B670-03D5-4745-ACC9-BD48EEB1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0800000">
            <a:off x="357756" y="4274697"/>
            <a:ext cx="8428483" cy="226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357756" y="1244797"/>
            <a:ext cx="84284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69882C"/>
                </a:solidFill>
                <a:latin typeface="Book Antiqua" panose="02040602050305030304" pitchFamily="18" charset="0"/>
              </a:rPr>
              <a:t>Robin Chance</a:t>
            </a:r>
          </a:p>
          <a:p>
            <a:pPr algn="ctr"/>
            <a:r>
              <a:rPr lang="en-US" sz="2200" dirty="0">
                <a:solidFill>
                  <a:srgbClr val="69882C"/>
                </a:solidFill>
                <a:latin typeface="Book Antiqua" panose="02040602050305030304" pitchFamily="18" charset="0"/>
              </a:rPr>
              <a:t>Keep Jackson Beautiful</a:t>
            </a:r>
          </a:p>
          <a:p>
            <a:pPr algn="ctr"/>
            <a:r>
              <a:rPr lang="en-US" sz="2200" dirty="0">
                <a:solidFill>
                  <a:srgbClr val="69882C"/>
                </a:solidFill>
                <a:latin typeface="Book Antiqua" panose="02040602050305030304" pitchFamily="18" charset="0"/>
              </a:rPr>
              <a:t>Chairman </a:t>
            </a:r>
          </a:p>
          <a:p>
            <a:pPr algn="ctr"/>
            <a:endParaRPr lang="en-US" sz="2000" dirty="0">
              <a:solidFill>
                <a:srgbClr val="69882C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36C79-3117-45EE-8E21-62A2D2014FC8}"/>
              </a:ext>
            </a:extLst>
          </p:cNvPr>
          <p:cNvSpPr txBox="1"/>
          <p:nvPr/>
        </p:nvSpPr>
        <p:spPr>
          <a:xfrm>
            <a:off x="357756" y="2583303"/>
            <a:ext cx="84284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000" i="1" dirty="0">
                <a:solidFill>
                  <a:srgbClr val="69882C"/>
                </a:solidFill>
                <a:latin typeface="Book Antiqua" panose="02040602050305030304" pitchFamily="18" charset="0"/>
              </a:rPr>
              <a:t>Announcement of Awards</a:t>
            </a:r>
          </a:p>
          <a:p>
            <a:pPr algn="ctr"/>
            <a:endParaRPr lang="en-US" sz="1000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000" i="1" dirty="0">
                <a:solidFill>
                  <a:srgbClr val="69882C"/>
                </a:solidFill>
                <a:latin typeface="Book Antiqua" panose="02040602050305030304" pitchFamily="18" charset="0"/>
              </a:rPr>
              <a:t>Presentation and Pictures</a:t>
            </a:r>
          </a:p>
          <a:p>
            <a:pPr algn="ctr"/>
            <a:r>
              <a:rPr lang="en-US" sz="2000" i="1" dirty="0">
                <a:solidFill>
                  <a:srgbClr val="69882C"/>
                </a:solidFill>
                <a:latin typeface="Book Antiqua" panose="02040602050305030304" pitchFamily="18" charset="0"/>
              </a:rPr>
              <a:t>with Mayor Conger</a:t>
            </a:r>
          </a:p>
          <a:p>
            <a:pPr algn="ctr"/>
            <a:r>
              <a:rPr lang="en-US" sz="2000" dirty="0">
                <a:solidFill>
                  <a:srgbClr val="69882C"/>
                </a:solidFill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90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F8B670-03D5-4745-ACC9-BD48EEB1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0800000">
            <a:off x="357756" y="4274697"/>
            <a:ext cx="8428483" cy="226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2450851" y="704815"/>
            <a:ext cx="42422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69882C"/>
                </a:solidFill>
                <a:latin typeface="Book Antiqua" panose="02040602050305030304" pitchFamily="18" charset="0"/>
              </a:rPr>
              <a:t>Robin Chance</a:t>
            </a:r>
          </a:p>
          <a:p>
            <a:pPr algn="ctr"/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Keep Jackson Beautiful</a:t>
            </a:r>
          </a:p>
          <a:p>
            <a:pPr algn="ctr"/>
            <a:r>
              <a:rPr lang="en-US" sz="2500" dirty="0">
                <a:solidFill>
                  <a:srgbClr val="69882C"/>
                </a:solidFill>
                <a:latin typeface="Book Antiqua" panose="02040602050305030304" pitchFamily="18" charset="0"/>
              </a:rPr>
              <a:t>Chairman </a:t>
            </a:r>
          </a:p>
          <a:p>
            <a:pPr algn="ctr"/>
            <a:endParaRPr lang="en-US" sz="2000" dirty="0">
              <a:solidFill>
                <a:srgbClr val="69882C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36C79-3117-45EE-8E21-62A2D2014FC8}"/>
              </a:ext>
            </a:extLst>
          </p:cNvPr>
          <p:cNvSpPr txBox="1"/>
          <p:nvPr/>
        </p:nvSpPr>
        <p:spPr>
          <a:xfrm>
            <a:off x="2450851" y="1956492"/>
            <a:ext cx="4242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69882C"/>
                </a:solidFill>
                <a:latin typeface="Book Antiqua" panose="02040602050305030304" pitchFamily="18" charset="0"/>
              </a:rPr>
              <a:t>Announcement of Awards</a:t>
            </a:r>
          </a:p>
          <a:p>
            <a:pPr algn="ctr"/>
            <a:endParaRPr lang="en-US" sz="800" i="1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1600" i="1" dirty="0">
                <a:solidFill>
                  <a:srgbClr val="69882C"/>
                </a:solidFill>
                <a:latin typeface="Book Antiqua" panose="02040602050305030304" pitchFamily="18" charset="0"/>
              </a:rPr>
              <a:t>Presentation and Pictures</a:t>
            </a:r>
          </a:p>
          <a:p>
            <a:pPr algn="ctr"/>
            <a:r>
              <a:rPr lang="en-US" sz="1600" i="1" dirty="0">
                <a:solidFill>
                  <a:srgbClr val="69882C"/>
                </a:solidFill>
                <a:latin typeface="Book Antiqua" panose="02040602050305030304" pitchFamily="18" charset="0"/>
              </a:rPr>
              <a:t>with Mayor Conger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6CCE5-248B-481B-9CE2-974353C0A0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8354" y="3066879"/>
            <a:ext cx="6131052" cy="1141829"/>
          </a:xfrm>
          <a:prstGeom prst="rect">
            <a:avLst/>
          </a:prstGeom>
          <a:ln w="44450">
            <a:solidFill>
              <a:srgbClr val="E77B5F"/>
            </a:solidFill>
          </a:ln>
        </p:spPr>
      </p:pic>
    </p:spTree>
    <p:extLst>
      <p:ext uri="{BB962C8B-B14F-4D97-AF65-F5344CB8AC3E}">
        <p14:creationId xmlns:p14="http://schemas.microsoft.com/office/powerpoint/2010/main" val="342284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D1F8062-42F3-458D-A4ED-00DBC389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5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69882C"/>
                </a:solidFill>
                <a:latin typeface="Book Antiqua" panose="02040602050305030304" pitchFamily="18" charset="0"/>
              </a:rPr>
              <a:t>South District Awards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52CC4-84D9-4EFA-8CAE-4D3D91C704F2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Kendrick Worley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Winner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92" y="1588796"/>
            <a:ext cx="5423671" cy="3614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194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C89869-5773-43CC-8284-82C50F09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40608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69882C"/>
                </a:solidFill>
                <a:latin typeface="Book Antiqua" panose="02040602050305030304" pitchFamily="18" charset="0"/>
              </a:rPr>
              <a:t>South District Awards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A4D07-2302-4153-88AB-E09EAC9D8B71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Joe Morris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62" y="1661131"/>
            <a:ext cx="5523430" cy="3615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124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64" y="2382395"/>
            <a:ext cx="5897879" cy="209320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71338D1-1053-418A-AE3B-15C8C6728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50030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69882C"/>
                </a:solidFill>
                <a:latin typeface="Book Antiqua" panose="02040602050305030304" pitchFamily="18" charset="0"/>
              </a:rPr>
              <a:t>East District Awards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52CC4-84D9-4EFA-8CAE-4D3D91C704F2}"/>
              </a:ext>
            </a:extLst>
          </p:cNvPr>
          <p:cNvSpPr txBox="1"/>
          <p:nvPr/>
        </p:nvSpPr>
        <p:spPr>
          <a:xfrm>
            <a:off x="-8971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John and Anne </a:t>
            </a:r>
            <a:r>
              <a:rPr lang="en-US" sz="3500" dirty="0" err="1">
                <a:solidFill>
                  <a:srgbClr val="69882C"/>
                </a:solidFill>
                <a:latin typeface="Book Antiqua" panose="02040602050305030304" pitchFamily="18" charset="0"/>
              </a:rPr>
              <a:t>Garrad</a:t>
            </a:r>
            <a:endParaRPr lang="en-US" sz="3500" dirty="0">
              <a:solidFill>
                <a:srgbClr val="69882C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Winner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94" y="1802467"/>
            <a:ext cx="5270158" cy="32622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42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3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AD02E3B-66B4-4E40-84DB-35BC1B407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16200000">
            <a:off x="-1893359" y="2382395"/>
            <a:ext cx="5897879" cy="209320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1E9AFD5-2DD3-478F-AE99-CCA413207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1"/>
          <a:stretch/>
        </p:blipFill>
        <p:spPr>
          <a:xfrm rot="5400000">
            <a:off x="5130068" y="2382395"/>
            <a:ext cx="5897879" cy="2093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0FFDA-C08E-42FB-A430-3318CEAFDAB3}"/>
              </a:ext>
            </a:extLst>
          </p:cNvPr>
          <p:cNvSpPr txBox="1"/>
          <p:nvPr/>
        </p:nvSpPr>
        <p:spPr>
          <a:xfrm>
            <a:off x="8964" y="876301"/>
            <a:ext cx="912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69882C"/>
                </a:solidFill>
                <a:latin typeface="Book Antiqua" panose="02040602050305030304" pitchFamily="18" charset="0"/>
              </a:rPr>
              <a:t>East District Awards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A4D07-2302-4153-88AB-E09EAC9D8B71}"/>
              </a:ext>
            </a:extLst>
          </p:cNvPr>
          <p:cNvSpPr txBox="1"/>
          <p:nvPr/>
        </p:nvSpPr>
        <p:spPr>
          <a:xfrm>
            <a:off x="456" y="520603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Michael Cash</a:t>
            </a:r>
          </a:p>
          <a:p>
            <a:pPr algn="ctr"/>
            <a:r>
              <a:rPr lang="en-US" sz="3500" dirty="0">
                <a:solidFill>
                  <a:srgbClr val="69882C"/>
                </a:solidFill>
                <a:latin typeface="Book Antiqua" panose="02040602050305030304" pitchFamily="18" charset="0"/>
              </a:rPr>
              <a:t>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3" y="1739123"/>
            <a:ext cx="5046785" cy="3388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503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248</Words>
  <Application>Microsoft Office PowerPoint</Application>
  <PresentationFormat>On-screen Show (4:3)</PresentationFormat>
  <Paragraphs>98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Chance</dc:creator>
  <cp:lastModifiedBy>Kenneth Cummings</cp:lastModifiedBy>
  <cp:revision>35</cp:revision>
  <dcterms:created xsi:type="dcterms:W3CDTF">2021-06-22T01:58:46Z</dcterms:created>
  <dcterms:modified xsi:type="dcterms:W3CDTF">2021-06-22T14:11:48Z</dcterms:modified>
</cp:coreProperties>
</file>