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7" r:id="rId4"/>
  </p:sldMasterIdLst>
  <p:notesMasterIdLst>
    <p:notesMasterId r:id="rId46"/>
  </p:notesMasterIdLst>
  <p:handoutMasterIdLst>
    <p:handoutMasterId r:id="rId47"/>
  </p:handoutMasterIdLst>
  <p:sldIdLst>
    <p:sldId id="258" r:id="rId5"/>
    <p:sldId id="263" r:id="rId6"/>
    <p:sldId id="264" r:id="rId7"/>
    <p:sldId id="754" r:id="rId8"/>
    <p:sldId id="281" r:id="rId9"/>
    <p:sldId id="348" r:id="rId10"/>
    <p:sldId id="755" r:id="rId11"/>
    <p:sldId id="792" r:id="rId12"/>
    <p:sldId id="756" r:id="rId13"/>
    <p:sldId id="757" r:id="rId14"/>
    <p:sldId id="758" r:id="rId15"/>
    <p:sldId id="759" r:id="rId16"/>
    <p:sldId id="760" r:id="rId17"/>
    <p:sldId id="761" r:id="rId18"/>
    <p:sldId id="766" r:id="rId19"/>
    <p:sldId id="767" r:id="rId20"/>
    <p:sldId id="762" r:id="rId21"/>
    <p:sldId id="763" r:id="rId22"/>
    <p:sldId id="764" r:id="rId23"/>
    <p:sldId id="765" r:id="rId24"/>
    <p:sldId id="768" r:id="rId25"/>
    <p:sldId id="772" r:id="rId26"/>
    <p:sldId id="773" r:id="rId27"/>
    <p:sldId id="769" r:id="rId28"/>
    <p:sldId id="770" r:id="rId29"/>
    <p:sldId id="774" r:id="rId30"/>
    <p:sldId id="775" r:id="rId31"/>
    <p:sldId id="771" r:id="rId32"/>
    <p:sldId id="779" r:id="rId33"/>
    <p:sldId id="780" r:id="rId34"/>
    <p:sldId id="781" r:id="rId35"/>
    <p:sldId id="782" r:id="rId36"/>
    <p:sldId id="783" r:id="rId37"/>
    <p:sldId id="786" r:id="rId38"/>
    <p:sldId id="784" r:id="rId39"/>
    <p:sldId id="787" r:id="rId40"/>
    <p:sldId id="788" r:id="rId41"/>
    <p:sldId id="789" r:id="rId42"/>
    <p:sldId id="790" r:id="rId43"/>
    <p:sldId id="791" r:id="rId44"/>
    <p:sldId id="42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4539" autoAdjust="0"/>
  </p:normalViewPr>
  <p:slideViewPr>
    <p:cSldViewPr snapToGrid="0">
      <p:cViewPr varScale="1">
        <p:scale>
          <a:sx n="85" d="100"/>
          <a:sy n="85" d="100"/>
        </p:scale>
        <p:origin x="840" y="78"/>
      </p:cViewPr>
      <p:guideLst/>
    </p:cSldViewPr>
  </p:slideViewPr>
  <p:notesTextViewPr>
    <p:cViewPr>
      <p:scale>
        <a:sx n="3" d="2"/>
        <a:sy n="3" d="2"/>
      </p:scale>
      <p:origin x="0" y="0"/>
    </p:cViewPr>
  </p:notesTextViewPr>
  <p:notesViewPr>
    <p:cSldViewPr snapToGrid="0">
      <p:cViewPr>
        <p:scale>
          <a:sx n="50" d="100"/>
          <a:sy n="50" d="100"/>
        </p:scale>
        <p:origin x="3403" y="3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48E1AF-6343-46AA-8AEF-4C12F4118850}" type="datetimeFigureOut">
              <a:rPr lang="en-US" smtClean="0"/>
              <a:t>1/19/2021</a:t>
            </a:fld>
            <a:endParaRPr lang="en-US" dirty="0"/>
          </a:p>
        </p:txBody>
      </p:sp>
      <p:sp>
        <p:nvSpPr>
          <p:cNvPr id="4" name="Footer Placeholder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2858E0-3D38-47B7-97D4-4FE08D90D359}" type="slidenum">
              <a:rPr lang="en-US" smtClean="0"/>
              <a:t>‹#›</a:t>
            </a:fld>
            <a:endParaRPr lang="en-US"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9D2517-63AA-420A-887D-BE60360A8F4D}" type="datetimeFigureOut">
              <a:rPr lang="en-US" noProof="0" smtClean="0"/>
              <a:t>1/19/2021</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4ECAD9-32EE-4091-BDA5-6BD15ACC5E58}" type="slidenum">
              <a:rPr lang="en-US" noProof="0" smtClean="0"/>
              <a:t>‹#›</a:t>
            </a:fld>
            <a:endParaRPr lang="en-US"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1</a:t>
            </a:fld>
            <a:endParaRPr lang="en-US" noProof="0" dirty="0"/>
          </a:p>
        </p:txBody>
      </p:sp>
    </p:spTree>
    <p:extLst>
      <p:ext uri="{BB962C8B-B14F-4D97-AF65-F5344CB8AC3E}">
        <p14:creationId xmlns:p14="http://schemas.microsoft.com/office/powerpoint/2010/main" val="2215981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30</a:t>
            </a:fld>
            <a:endParaRPr lang="en-US" noProof="0" dirty="0"/>
          </a:p>
        </p:txBody>
      </p:sp>
    </p:spTree>
    <p:extLst>
      <p:ext uri="{BB962C8B-B14F-4D97-AF65-F5344CB8AC3E}">
        <p14:creationId xmlns:p14="http://schemas.microsoft.com/office/powerpoint/2010/main" val="2739207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35</a:t>
            </a:fld>
            <a:endParaRPr lang="en-US" noProof="0" dirty="0"/>
          </a:p>
        </p:txBody>
      </p:sp>
    </p:spTree>
    <p:extLst>
      <p:ext uri="{BB962C8B-B14F-4D97-AF65-F5344CB8AC3E}">
        <p14:creationId xmlns:p14="http://schemas.microsoft.com/office/powerpoint/2010/main" val="2670290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SzPct val="75000"/>
              <a:buFontTx/>
              <a:buChar char="•"/>
            </a:pPr>
            <a:r>
              <a:rPr lang="en-US" dirty="0">
                <a:solidFill>
                  <a:srgbClr val="000000"/>
                </a:solidFill>
              </a:rPr>
              <a:t>Before we begin, I want you to consider the architectural design of the Roman colosseum. Built during the reign of Emperor </a:t>
            </a:r>
            <a:r>
              <a:rPr lang="en-US" dirty="0" err="1">
                <a:solidFill>
                  <a:srgbClr val="000000"/>
                </a:solidFill>
              </a:rPr>
              <a:t>Vespasiano</a:t>
            </a:r>
            <a:r>
              <a:rPr lang="en-US" dirty="0">
                <a:solidFill>
                  <a:srgbClr val="000000"/>
                </a:solidFill>
              </a:rPr>
              <a:t> c. 72 AD.  Over 160 feet high with eighty entrances the structure held over 50,000 spectators.  Surviving today as only a ruin, the Coliseum is still noted and considered an architectural  and engineering marvel.  Visually appealing, and built with highly advanced construction techniques, including a focus on advanced acoustics.  The ancient architects knew something that we are just relearning now  - that in order to make a space work; you need to ensure proper acoustics. Acoustics is not a new consideration but rather an age old science.</a:t>
            </a:r>
          </a:p>
          <a:p>
            <a:pPr eaLnBrk="1" hangingPunct="1">
              <a:buSzPct val="75000"/>
              <a:buFontTx/>
              <a:buChar char="•"/>
            </a:pPr>
            <a:endParaRPr lang="en-US" dirty="0">
              <a:solidFill>
                <a:srgbClr val="000000"/>
              </a:solidFill>
            </a:endParaRPr>
          </a:p>
          <a:p>
            <a:pPr eaLnBrk="1" hangingPunct="1">
              <a:buSzPct val="75000"/>
              <a:buFontTx/>
              <a:buChar char="•"/>
            </a:pPr>
            <a:r>
              <a:rPr lang="en-US" dirty="0">
                <a:solidFill>
                  <a:srgbClr val="000000"/>
                </a:solidFill>
              </a:rPr>
              <a:t>Alternate Lead In</a:t>
            </a:r>
          </a:p>
          <a:p>
            <a:pPr eaLnBrk="1" hangingPunct="1">
              <a:buSzPct val="75000"/>
              <a:buFontTx/>
              <a:buChar char="•"/>
            </a:pPr>
            <a:r>
              <a:rPr lang="en-US" dirty="0">
                <a:solidFill>
                  <a:srgbClr val="000000"/>
                </a:solidFill>
              </a:rPr>
              <a:t>Architects and designers create tremendously visually appealing spaces, paying extraordinary attention to design details in order to create spaces with that “WOW” factor.</a:t>
            </a:r>
          </a:p>
          <a:p>
            <a:pPr eaLnBrk="1" hangingPunct="1"/>
            <a:endParaRPr lang="en-US" dirty="0"/>
          </a:p>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3</a:t>
            </a:fld>
            <a:endParaRPr lang="en-US" noProof="0" dirty="0"/>
          </a:p>
        </p:txBody>
      </p:sp>
    </p:spTree>
    <p:extLst>
      <p:ext uri="{BB962C8B-B14F-4D97-AF65-F5344CB8AC3E}">
        <p14:creationId xmlns:p14="http://schemas.microsoft.com/office/powerpoint/2010/main" val="3145070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I mentioned before, we live in a visually oriented society. But as designers, planners and architects of office space we typically forget to plan for proper acoustics or rather when we do try to incorporate acoustical planning, we choose materials that quiet space as much as possible.</a:t>
            </a:r>
          </a:p>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4</a:t>
            </a:fld>
            <a:endParaRPr lang="en-US" noProof="0" dirty="0"/>
          </a:p>
        </p:txBody>
      </p:sp>
    </p:spTree>
    <p:extLst>
      <p:ext uri="{BB962C8B-B14F-4D97-AF65-F5344CB8AC3E}">
        <p14:creationId xmlns:p14="http://schemas.microsoft.com/office/powerpoint/2010/main" val="906048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Now imagine for example that you are the only person to walk into your office, you would most likely find that the office is comfortable and easy to work in……it’s nice, it’s quiet.  How many of you would prefer to work alone in your current office when trying to concentrate, responding to emails or writing a letter.  Now imagine, walking into work the next morning with all of your coworkers. Not exactly as peaceful and quiet as when you worked alone.  The simple fact is that when people work next to you in your office you can clearly hear what they are doing and saying.</a:t>
            </a:r>
          </a:p>
          <a:p>
            <a:pPr eaLnBrk="1" hangingPunct="1"/>
            <a:endParaRPr lang="en-US" dirty="0"/>
          </a:p>
          <a:p>
            <a:pPr eaLnBrk="1" hangingPunct="1"/>
            <a:r>
              <a:rPr lang="en-US" dirty="0"/>
              <a:t>And in these office spaces, you will often hear comments such as </a:t>
            </a:r>
          </a:p>
          <a:p>
            <a:pPr eaLnBrk="1" hangingPunct="1"/>
            <a:endParaRPr lang="en-US" dirty="0"/>
          </a:p>
          <a:p>
            <a:pPr eaLnBrk="1" hangingPunct="1"/>
            <a:r>
              <a:rPr lang="en-US" dirty="0"/>
              <a:t>I can’t concentrate</a:t>
            </a:r>
          </a:p>
          <a:p>
            <a:pPr eaLnBrk="1" hangingPunct="1"/>
            <a:r>
              <a:rPr lang="en-US" dirty="0"/>
              <a:t>I can’t get my work done</a:t>
            </a:r>
          </a:p>
          <a:p>
            <a:pPr eaLnBrk="1" hangingPunct="1"/>
            <a:r>
              <a:rPr lang="en-US" dirty="0"/>
              <a:t>It’s too noisy in here</a:t>
            </a:r>
          </a:p>
          <a:p>
            <a:pPr eaLnBrk="1" hangingPunct="1"/>
            <a:r>
              <a:rPr lang="en-US" dirty="0"/>
              <a:t>I can’t hear myself think</a:t>
            </a:r>
          </a:p>
        </p:txBody>
      </p:sp>
      <p:sp>
        <p:nvSpPr>
          <p:cNvPr id="4" name="Slide Number Placeholder 3"/>
          <p:cNvSpPr>
            <a:spLocks noGrp="1"/>
          </p:cNvSpPr>
          <p:nvPr>
            <p:ph type="sldNum" sz="quarter" idx="5"/>
          </p:nvPr>
        </p:nvSpPr>
        <p:spPr/>
        <p:txBody>
          <a:bodyPr/>
          <a:lstStyle/>
          <a:p>
            <a:fld id="{284ECAD9-32EE-4091-BDA5-6BD15ACC5E58}" type="slidenum">
              <a:rPr lang="en-US" noProof="0" smtClean="0"/>
              <a:t>5</a:t>
            </a:fld>
            <a:endParaRPr lang="en-US" noProof="0" dirty="0"/>
          </a:p>
        </p:txBody>
      </p:sp>
    </p:spTree>
    <p:extLst>
      <p:ext uri="{BB962C8B-B14F-4D97-AF65-F5344CB8AC3E}">
        <p14:creationId xmlns:p14="http://schemas.microsoft.com/office/powerpoint/2010/main" val="3071171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C6C6C"/>
                </a:solidFill>
                <a:effectLst/>
                <a:latin typeface="HelveticaNeue-Light"/>
              </a:rPr>
              <a:t>Quiet offices aren't really distracting because they're too quiet; rather, they prove troublesome when noise eventually occurs and breaks the silence</a:t>
            </a:r>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6</a:t>
            </a:fld>
            <a:endParaRPr lang="en-US" noProof="0" dirty="0"/>
          </a:p>
        </p:txBody>
      </p:sp>
    </p:spTree>
    <p:extLst>
      <p:ext uri="{BB962C8B-B14F-4D97-AF65-F5344CB8AC3E}">
        <p14:creationId xmlns:p14="http://schemas.microsoft.com/office/powerpoint/2010/main" val="2398564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16</a:t>
            </a:fld>
            <a:endParaRPr lang="en-US" noProof="0" dirty="0"/>
          </a:p>
        </p:txBody>
      </p:sp>
    </p:spTree>
    <p:extLst>
      <p:ext uri="{BB962C8B-B14F-4D97-AF65-F5344CB8AC3E}">
        <p14:creationId xmlns:p14="http://schemas.microsoft.com/office/powerpoint/2010/main" val="329275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18</a:t>
            </a:fld>
            <a:endParaRPr lang="en-US" noProof="0" dirty="0"/>
          </a:p>
        </p:txBody>
      </p:sp>
    </p:spTree>
    <p:extLst>
      <p:ext uri="{BB962C8B-B14F-4D97-AF65-F5344CB8AC3E}">
        <p14:creationId xmlns:p14="http://schemas.microsoft.com/office/powerpoint/2010/main" val="3595508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19</a:t>
            </a:fld>
            <a:endParaRPr lang="en-US" noProof="0" dirty="0"/>
          </a:p>
        </p:txBody>
      </p:sp>
    </p:spTree>
    <p:extLst>
      <p:ext uri="{BB962C8B-B14F-4D97-AF65-F5344CB8AC3E}">
        <p14:creationId xmlns:p14="http://schemas.microsoft.com/office/powerpoint/2010/main" val="1887427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20</a:t>
            </a:fld>
            <a:endParaRPr lang="en-US" noProof="0" dirty="0"/>
          </a:p>
        </p:txBody>
      </p:sp>
    </p:spTree>
    <p:extLst>
      <p:ext uri="{BB962C8B-B14F-4D97-AF65-F5344CB8AC3E}">
        <p14:creationId xmlns:p14="http://schemas.microsoft.com/office/powerpoint/2010/main" val="1473392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a:lstStyle/>
          <a:p>
            <a:r>
              <a:rPr lang="en-US" noProof="0" dirty="0"/>
              <a:t>Click icon to add picture</a:t>
            </a:r>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F5CEFB0D-6DB6-450D-981E-DB5B064ABC8F}" type="datetime1">
              <a:rPr lang="en-US" noProof="0" smtClean="0"/>
              <a:t>1/19/2021</a:t>
            </a:fld>
            <a:endParaRPr lang="en-US" noProof="0"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noProof="0" dirty="0"/>
              <a:t>Footer</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3" name="Subtitle 2"/>
          <p:cNvSpPr>
            <a:spLocks noGrp="1"/>
          </p:cNvSpPr>
          <p:nvPr>
            <p:ph type="subTitle" idx="1"/>
          </p:nvPr>
        </p:nvSpPr>
        <p:spPr>
          <a:xfrm>
            <a:off x="1212850" y="4508500"/>
            <a:ext cx="5118100" cy="1279652"/>
          </a:xfrm>
        </p:spPr>
        <p:txBody>
          <a:bodyPr lIns="91440" rIns="9144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2" name="Title 1"/>
          <p:cNvSpPr>
            <a:spLocks noGrp="1"/>
          </p:cNvSpPr>
          <p:nvPr>
            <p:ph type="ctrTitle"/>
          </p:nvPr>
        </p:nvSpPr>
        <p:spPr>
          <a:xfrm>
            <a:off x="1212850" y="2057400"/>
            <a:ext cx="5118100" cy="1929066"/>
          </a:xfrm>
        </p:spPr>
        <p:txBody>
          <a:bodyPr anchor="b">
            <a:noAutofit/>
          </a:bodyPr>
          <a:lstStyle>
            <a:lvl1pPr algn="l">
              <a:lnSpc>
                <a:spcPct val="90000"/>
              </a:lnSpc>
              <a:defRPr sz="5400" b="1" spc="-50" baseline="0">
                <a:solidFill>
                  <a:schemeClr val="bg1"/>
                </a:solidFill>
                <a:latin typeface="+mn-lt"/>
              </a:defRPr>
            </a:lvl1pPr>
          </a:lstStyle>
          <a:p>
            <a:r>
              <a:rPr lang="en-US" noProof="0"/>
              <a:t>Click to edit Master title style</a:t>
            </a:r>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786383"/>
            <a:ext cx="3068833" cy="2093975"/>
          </a:xfrm>
        </p:spPr>
        <p:txBody>
          <a:bodyPr anchor="b">
            <a:normAutofit/>
          </a:bodyPr>
          <a:lstStyle>
            <a:lvl1pPr>
              <a:lnSpc>
                <a:spcPct val="90000"/>
              </a:lnSpc>
              <a:defRPr sz="3600" b="0">
                <a:solidFill>
                  <a:srgbClr val="FFFFFF"/>
                </a:solidFill>
              </a:defRPr>
            </a:lvl1pPr>
          </a:lstStyle>
          <a:p>
            <a:r>
              <a:rPr lang="en-US" noProof="0"/>
              <a:t>Click to edit Master title style</a:t>
            </a:r>
          </a:p>
        </p:txBody>
      </p:sp>
      <p:sp>
        <p:nvSpPr>
          <p:cNvPr id="3" name="Content Placeholder 2"/>
          <p:cNvSpPr>
            <a:spLocks noGrp="1"/>
          </p:cNvSpPr>
          <p:nvPr>
            <p:ph idx="1"/>
          </p:nvPr>
        </p:nvSpPr>
        <p:spPr>
          <a:xfrm>
            <a:off x="5458984" y="812800"/>
            <a:ext cx="5713841" cy="486860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1092200" y="3043050"/>
            <a:ext cx="3068832" cy="2638359"/>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9" name="Rectangle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3AB9C849-F1D8-4230-9F2F-9250D675BB2A}" type="datetime1">
              <a:rPr lang="en-US" noProof="0" smtClean="0"/>
              <a:t>1/19/2021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F2DB7022-84E8-42F0-8AEA-ADED76AFD446}" type="datetime1">
              <a:rPr lang="en-US" smtClean="0"/>
              <a:t>1/19/2021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dirty="0"/>
              <a:t>Footer</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5458984" y="497808"/>
            <a:ext cx="5713841" cy="4868609"/>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Rectangle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8D4C0741-442A-4788-81DA-4F081D559C5A}" type="datetime1">
              <a:rPr lang="en-US" noProof="0" smtClean="0"/>
              <a:t>1/19/2021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5" name="Rectangle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p:nvPr>
        </p:nvSpPr>
        <p:spPr>
          <a:xfrm>
            <a:off x="1092200" y="1885125"/>
            <a:ext cx="3314700" cy="2093975"/>
          </a:xfrm>
        </p:spPr>
        <p:txBody>
          <a:bodyPr anchor="ctr">
            <a:normAutofit/>
          </a:bodyPr>
          <a:lstStyle>
            <a:lvl1pPr>
              <a:lnSpc>
                <a:spcPct val="90000"/>
              </a:lnSpc>
              <a:defRPr sz="4400" b="1">
                <a:solidFill>
                  <a:srgbClr val="FFFFFF"/>
                </a:solidFill>
                <a:latin typeface="+mn-lt"/>
              </a:defRPr>
            </a:lvl1pPr>
          </a:lstStyle>
          <a:p>
            <a:r>
              <a:rPr lang="en-US" noProof="0"/>
              <a:t>Click to edit Master title style</a:t>
            </a:r>
          </a:p>
        </p:txBody>
      </p:sp>
      <p:sp>
        <p:nvSpPr>
          <p:cNvPr id="18" name="Rectangle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t with Caption">
    <p:spTree>
      <p:nvGrpSpPr>
        <p:cNvPr id="1" name=""/>
        <p:cNvGrpSpPr/>
        <p:nvPr/>
      </p:nvGrpSpPr>
      <p:grpSpPr>
        <a:xfrm>
          <a:off x="0" y="0"/>
          <a:ext cx="0" cy="0"/>
          <a:chOff x="0" y="0"/>
          <a:chExt cx="0" cy="0"/>
        </a:xfrm>
      </p:grpSpPr>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a:lstStyle>
            <a:lvl1pPr>
              <a:defRPr>
                <a:solidFill>
                  <a:schemeClr val="bg1"/>
                </a:solidFill>
              </a:defRPr>
            </a:lvl1pPr>
          </a:lstStyle>
          <a:p>
            <a:r>
              <a:rPr lang="en-US" noProof="0" dirty="0"/>
              <a:t>Click icon to add picture</a:t>
            </a:r>
          </a:p>
        </p:txBody>
      </p:sp>
      <p:sp>
        <p:nvSpPr>
          <p:cNvPr id="3" name="Content Placeholder 2"/>
          <p:cNvSpPr>
            <a:spLocks noGrp="1"/>
          </p:cNvSpPr>
          <p:nvPr>
            <p:ph idx="1"/>
          </p:nvPr>
        </p:nvSpPr>
        <p:spPr>
          <a:xfrm>
            <a:off x="5458984" y="497808"/>
            <a:ext cx="5713841" cy="4868609"/>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470BDB9F-6784-464D-8ED7-29E60E2B21A9}" type="datetime1">
              <a:rPr lang="en-US" noProof="0" smtClean="0"/>
              <a:t>1/19/2021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endParaRPr lang="en-US" noProof="0"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84722" y="548355"/>
            <a:ext cx="6054846" cy="634336"/>
          </a:xfrm>
        </p:spPr>
        <p:txBody>
          <a:bodyPr anchor="ctr">
            <a:noAutofit/>
          </a:bodyPr>
          <a:lstStyle>
            <a:lvl1pPr>
              <a:lnSpc>
                <a:spcPct val="90000"/>
              </a:lnSpc>
              <a:defRPr sz="36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5100833" y="1611313"/>
            <a:ext cx="6072099" cy="3755104"/>
          </a:xfrm>
        </p:spPr>
        <p:txBody>
          <a:bodyPr anchor="t">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6DA3ABBD-A00D-4624-9D57-736F5DDBFABC}" type="datetime1">
              <a:rPr lang="en-US" noProof="0" smtClean="0"/>
              <a:t>1/19/2021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a:lstStyle>
            <a:lvl1pPr>
              <a:defRPr>
                <a:solidFill>
                  <a:schemeClr val="tx1">
                    <a:lumMod val="75000"/>
                    <a:lumOff val="25000"/>
                  </a:schemeClr>
                </a:solidFill>
              </a:defRPr>
            </a:lvl1pPr>
          </a:lstStyle>
          <a:p>
            <a:r>
              <a:rPr lang="en-US" noProof="0" dirty="0"/>
              <a:t>Click icon to add picture</a:t>
            </a:r>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t with Caption">
    <p:spTree>
      <p:nvGrpSpPr>
        <p:cNvPr id="1" name=""/>
        <p:cNvGrpSpPr/>
        <p:nvPr/>
      </p:nvGrpSpPr>
      <p:grpSpPr>
        <a:xfrm>
          <a:off x="0" y="0"/>
          <a:ext cx="0" cy="0"/>
          <a:chOff x="0" y="0"/>
          <a:chExt cx="0" cy="0"/>
        </a:xfrm>
      </p:grpSpPr>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a:lstStyle>
            <a:lvl1pPr>
              <a:defRPr>
                <a:solidFill>
                  <a:schemeClr val="tx1">
                    <a:lumMod val="75000"/>
                    <a:lumOff val="25000"/>
                  </a:schemeClr>
                </a:solidFill>
              </a:defRPr>
            </a:lvl1pPr>
          </a:lstStyle>
          <a:p>
            <a:r>
              <a:rPr lang="en-US" noProof="0" dirty="0"/>
              <a:t>Click icon to add picture</a:t>
            </a:r>
          </a:p>
        </p:txBody>
      </p:sp>
      <p:sp>
        <p:nvSpPr>
          <p:cNvPr id="2" name="Title 1"/>
          <p:cNvSpPr>
            <a:spLocks noGrp="1"/>
          </p:cNvSpPr>
          <p:nvPr>
            <p:ph type="title"/>
          </p:nvPr>
        </p:nvSpPr>
        <p:spPr>
          <a:xfrm>
            <a:off x="3068577" y="880375"/>
            <a:ext cx="6054846" cy="634336"/>
          </a:xfrm>
        </p:spPr>
        <p:txBody>
          <a:bodyPr anchor="ctr">
            <a:noAutofit/>
          </a:bodyPr>
          <a:lstStyle>
            <a:lvl1pPr algn="ctr">
              <a:lnSpc>
                <a:spcPct val="90000"/>
              </a:lnSpc>
              <a:defRPr sz="3600" b="1" i="0">
                <a:solidFill>
                  <a:schemeClr val="tx1">
                    <a:lumMod val="75000"/>
                    <a:lumOff val="25000"/>
                  </a:schemeClr>
                </a:solidFill>
                <a:latin typeface="+mn-lt"/>
              </a:defRPr>
            </a:lvl1pPr>
          </a:lstStyle>
          <a:p>
            <a:r>
              <a:rPr lang="en-US" noProof="0"/>
              <a:t>Click to edit Master title style</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E6BF20AA-C418-460A-B9CF-8F3DD94C436D}" type="datetime1">
              <a:rPr lang="en-US" noProof="0" smtClean="0"/>
              <a:t>1/19/2021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9" name="Rectangle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6473373" y="943430"/>
            <a:ext cx="4699452" cy="3977366"/>
          </a:xfrm>
        </p:spPr>
        <p:txBody>
          <a:bodyPr anchor="ctr">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063F5CE0-F8B8-4EAA-822E-6451047E7D5F}" type="datetime1">
              <a:rPr lang="en-US" noProof="0" smtClean="0"/>
              <a:t>1/19/2021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20" name="Rectangle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6518529" y="1047934"/>
            <a:ext cx="4654296" cy="3977366"/>
          </a:xfrm>
        </p:spPr>
        <p:txBody>
          <a:bodyPr anchor="ctr">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21F8AE65-7CE3-49A8-B2CC-A5A64E5730FA}" type="datetime1">
              <a:rPr lang="en-US" noProof="0" smtClean="0"/>
              <a:t>1/19/2021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8" name="Rectangle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solidFill>
        </p:spPr>
        <p:txBody>
          <a:bodyPr lIns="457200" tIns="45720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lgn="ctr">
              <a:defRPr sz="4400" b="1">
                <a:solidFill>
                  <a:srgbClr val="FFFFFF"/>
                </a:solidFill>
              </a:defRPr>
            </a:lvl1pPr>
          </a:lstStyle>
          <a:p>
            <a:r>
              <a:rPr lang="en-US" noProof="0"/>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B5046700-360D-4474-9946-7580E8968658}" type="datetime1">
              <a:rPr lang="en-US" noProof="0" smtClean="0"/>
              <a:t>1/19/2021</a:t>
            </a:fld>
            <a:endParaRPr lang="en-US" noProof="0" dirty="0"/>
          </a:p>
        </p:txBody>
      </p:sp>
      <p:sp>
        <p:nvSpPr>
          <p:cNvPr id="6" name="Footer Placeholder 5"/>
          <p:cNvSpPr>
            <a:spLocks noGrp="1"/>
          </p:cNvSpPr>
          <p:nvPr>
            <p:ph type="ftr" sz="quarter" idx="11"/>
          </p:nvPr>
        </p:nvSpPr>
        <p:spPr>
          <a:xfrm>
            <a:off x="1097279" y="6446838"/>
            <a:ext cx="6818262" cy="365125"/>
          </a:xfrm>
        </p:spPr>
        <p:txBody>
          <a:bodyPr/>
          <a:lstStyle>
            <a:lvl1pPr>
              <a:defRPr>
                <a:solidFill>
                  <a:schemeClr val="bg1"/>
                </a:solidFill>
              </a:defRPr>
            </a:lvl1pPr>
          </a:lstStyle>
          <a:p>
            <a:r>
              <a:rPr lang="en-US" noProof="0" dirty="0"/>
              <a:t>Footer</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3A98EE3D-8CD1-4C3F-BD1C-C98C9596463C}" type="slidenum">
              <a:rPr lang="en-US" noProof="0" smtClean="0"/>
              <a:pPr/>
              <a:t>‹#›</a:t>
            </a:fld>
            <a:endParaRPr lang="en-US" noProof="0" dirty="0"/>
          </a:p>
        </p:txBody>
      </p:sp>
      <p:sp>
        <p:nvSpPr>
          <p:cNvPr id="9" name="Rectangle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42F667F3-A942-43B7-9681-6435F4941075}" type="datetime1">
              <a:rPr lang="en-US" smtClean="0"/>
              <a:t>1/19/2021</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r>
              <a:rPr lang="en-US" dirty="0"/>
              <a:t>Footer</a:t>
            </a:r>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7C93D4F-3003-4D58-9AFB-356A0F800F42}"/>
              </a:ext>
            </a:extLst>
          </p:cNvPr>
          <p:cNvSpPr/>
          <p:nvPr userDrawn="1"/>
        </p:nvSpPr>
        <p:spPr>
          <a:xfrm>
            <a:off x="6394450" y="0"/>
            <a:ext cx="1539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666C8650-8C82-4FB0-9266-0148B376A8CE}" type="datetime1">
              <a:rPr lang="en-US" noProof="0" smtClean="0"/>
              <a:t>1/19/2021</a:t>
            </a:fld>
            <a:endParaRPr lang="en-US" noProof="0"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noProof="0" dirty="0"/>
              <a:t>Footer</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0" name="Picture Placeholder 9">
            <a:extLst>
              <a:ext uri="{FF2B5EF4-FFF2-40B4-BE49-F238E27FC236}">
                <a16:creationId xmlns:a16="http://schemas.microsoft.com/office/drawing/2014/main" id="{86028FDE-6655-4B55-B3B4-5B366034E8A8}"/>
              </a:ext>
            </a:extLst>
          </p:cNvPr>
          <p:cNvSpPr>
            <a:spLocks noGrp="1"/>
          </p:cNvSpPr>
          <p:nvPr>
            <p:ph type="pic" sz="quarter" idx="13"/>
          </p:nvPr>
        </p:nvSpPr>
        <p:spPr>
          <a:xfrm>
            <a:off x="0" y="0"/>
            <a:ext cx="6311900" cy="6858000"/>
          </a:xfrm>
        </p:spPr>
        <p:txBody>
          <a:bodyPr/>
          <a:lstStyle/>
          <a:p>
            <a:r>
              <a:rPr lang="en-US" noProof="0" dirty="0"/>
              <a:t>Click icon to add picture</a:t>
            </a:r>
          </a:p>
        </p:txBody>
      </p:sp>
      <p:sp>
        <p:nvSpPr>
          <p:cNvPr id="2" name="Title 1"/>
          <p:cNvSpPr>
            <a:spLocks noGrp="1"/>
          </p:cNvSpPr>
          <p:nvPr>
            <p:ph type="ctrTitle"/>
          </p:nvPr>
        </p:nvSpPr>
        <p:spPr>
          <a:xfrm>
            <a:off x="6629400" y="758952"/>
            <a:ext cx="4526280" cy="3227514"/>
          </a:xfrm>
        </p:spPr>
        <p:txBody>
          <a:bodyPr anchor="b">
            <a:normAutofit/>
          </a:bodyPr>
          <a:lstStyle>
            <a:lvl1pPr algn="l">
              <a:lnSpc>
                <a:spcPct val="90000"/>
              </a:lnSpc>
              <a:defRPr sz="6000" b="1" spc="-50" baseline="0">
                <a:solidFill>
                  <a:schemeClr val="accent1"/>
                </a:solidFill>
                <a:latin typeface="+mn-lt"/>
              </a:defRPr>
            </a:lvl1pPr>
          </a:lstStyle>
          <a:p>
            <a:r>
              <a:rPr lang="en-US" noProof="0"/>
              <a:t>Click to edit Master title style</a:t>
            </a:r>
          </a:p>
        </p:txBody>
      </p:sp>
      <p:sp>
        <p:nvSpPr>
          <p:cNvPr id="3" name="Subtitle 2"/>
          <p:cNvSpPr>
            <a:spLocks noGrp="1"/>
          </p:cNvSpPr>
          <p:nvPr>
            <p:ph type="subTitle" idx="1"/>
          </p:nvPr>
        </p:nvSpPr>
        <p:spPr>
          <a:xfrm>
            <a:off x="6632171" y="4508500"/>
            <a:ext cx="4526280" cy="1279652"/>
          </a:xfrm>
        </p:spPr>
        <p:txBody>
          <a:bodyPr lIns="91440" rIns="9144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11" name="Rectangle 10">
            <a:extLst>
              <a:ext uri="{FF2B5EF4-FFF2-40B4-BE49-F238E27FC236}">
                <a16:creationId xmlns:a16="http://schemas.microsoft.com/office/drawing/2014/main" id="{6D3E1BBA-670B-4CAE-B839-50ADB23DDBC6}"/>
              </a:ext>
            </a:extLst>
          </p:cNvPr>
          <p:cNvSpPr/>
          <p:nvPr userDrawn="1"/>
        </p:nvSpPr>
        <p:spPr>
          <a:xfrm>
            <a:off x="6311900" y="0"/>
            <a:ext cx="1539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346200"/>
            <a:ext cx="2448033" cy="4530725"/>
          </a:xfrm>
        </p:spPr>
        <p:txBody>
          <a:bodyPr vert="eaVert"/>
          <a:lstStyle/>
          <a:p>
            <a:r>
              <a:rPr lang="en-US" noProof="0"/>
              <a:t>Click to edit Master title style</a:t>
            </a:r>
          </a:p>
        </p:txBody>
      </p:sp>
      <p:sp>
        <p:nvSpPr>
          <p:cNvPr id="3" name="Vertical Text Placeholder 2"/>
          <p:cNvSpPr>
            <a:spLocks noGrp="1"/>
          </p:cNvSpPr>
          <p:nvPr>
            <p:ph type="body" orient="vert" idx="1"/>
          </p:nvPr>
        </p:nvSpPr>
        <p:spPr>
          <a:xfrm>
            <a:off x="1092200" y="1346200"/>
            <a:ext cx="7480300" cy="4530723"/>
          </a:xfrm>
        </p:spPr>
        <p:txBody>
          <a:bodyPr vert="eaVert" lIns="45720" tIns="0" rIns="45720" bIns="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5D576BB9-001A-4B59-8C51-603E71AE3226}" type="datetime1">
              <a:rPr lang="en-US" noProof="0" smtClean="0"/>
              <a:t>1/19/2021</a:t>
            </a:fld>
            <a:endParaRPr lang="en-US" noProof="0"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r>
              <a:rPr lang="en-US" noProof="0" dirty="0"/>
              <a:t>Footer</a:t>
            </a:r>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4" name="Rectangle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1529DE01-3159-42E8-9946-B3F7564EBC72}" type="datetime1">
              <a:rPr lang="en-US" smtClean="0"/>
              <a:t>1/19/2021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dirty="0"/>
              <a:t>Footer</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lvl1pPr>
              <a:defRPr>
                <a:solidFill>
                  <a:schemeClr val="tx1">
                    <a:lumMod val="75000"/>
                    <a:lumOff val="25000"/>
                  </a:schemeClr>
                </a:solidFill>
              </a:defRPr>
            </a:lvl1pPr>
          </a:lstStyle>
          <a:p>
            <a:fld id="{1A1FC6A6-F894-471F-8AA4-AE4112290279}" type="datetime1">
              <a:rPr lang="en-US" noProof="0" smtClean="0"/>
              <a:t>1/19/2021</a:t>
            </a:fld>
            <a:endParaRPr lang="en-US" noProof="0"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noProof="0" dirty="0"/>
              <a:t>Footer</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2" name="Picture Placeholder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a:lstStyle/>
          <a:p>
            <a:r>
              <a:rPr lang="en-US" noProof="0" dirty="0"/>
              <a:t>Click icon to add picture</a:t>
            </a:r>
          </a:p>
        </p:txBody>
      </p:sp>
      <p:sp>
        <p:nvSpPr>
          <p:cNvPr id="13" name="Rectangle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noProof="0" dirty="0"/>
          </a:p>
        </p:txBody>
      </p:sp>
      <p:sp>
        <p:nvSpPr>
          <p:cNvPr id="2" name="Title 1"/>
          <p:cNvSpPr>
            <a:spLocks noGrp="1"/>
          </p:cNvSpPr>
          <p:nvPr>
            <p:ph type="title"/>
          </p:nvPr>
        </p:nvSpPr>
        <p:spPr>
          <a:xfrm>
            <a:off x="2641599" y="3746500"/>
            <a:ext cx="8331202" cy="1308100"/>
          </a:xfrm>
        </p:spPr>
        <p:txBody>
          <a:bodyPr anchor="b" anchorCtr="0">
            <a:noAutofit/>
          </a:bodyPr>
          <a:lstStyle>
            <a:lvl1pPr>
              <a:lnSpc>
                <a:spcPct val="90000"/>
              </a:lnSpc>
              <a:defRPr sz="4800" b="1">
                <a:solidFill>
                  <a:schemeClr val="bg1"/>
                </a:solidFill>
                <a:latin typeface="+mn-lt"/>
              </a:defRPr>
            </a:lvl1pPr>
          </a:lstStyle>
          <a:p>
            <a:r>
              <a:rPr lang="en-US" noProof="0"/>
              <a:t>Click to edit Master title style</a:t>
            </a:r>
          </a:p>
        </p:txBody>
      </p:sp>
      <p:sp>
        <p:nvSpPr>
          <p:cNvPr id="3" name="Text Placeholder 2"/>
          <p:cNvSpPr>
            <a:spLocks noGrp="1"/>
          </p:cNvSpPr>
          <p:nvPr>
            <p:ph type="body" idx="1"/>
          </p:nvPr>
        </p:nvSpPr>
        <p:spPr>
          <a:xfrm>
            <a:off x="2641600" y="5219700"/>
            <a:ext cx="8331201" cy="586740"/>
          </a:xfrm>
        </p:spPr>
        <p:txBody>
          <a:bodyPr lIns="91440" rIns="9144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14" name="Rectangle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lvl1pPr>
              <a:defRPr>
                <a:solidFill>
                  <a:schemeClr val="tx1">
                    <a:lumMod val="75000"/>
                    <a:lumOff val="25000"/>
                  </a:schemeClr>
                </a:solidFill>
              </a:defRPr>
            </a:lvl1pPr>
          </a:lstStyle>
          <a:p>
            <a:fld id="{503D98FD-B63D-46E0-B974-EC5BBAC02E27}" type="datetime1">
              <a:rPr lang="en-US" noProof="0" smtClean="0"/>
              <a:t>1/19/2021</a:t>
            </a:fld>
            <a:endParaRPr lang="en-US" noProof="0"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noProof="0" dirty="0"/>
              <a:t>Footer</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2" name="Picture Placeholder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a:lstStyle/>
          <a:p>
            <a:r>
              <a:rPr lang="en-US" noProof="0" dirty="0"/>
              <a:t>Click icon to add picture</a:t>
            </a:r>
          </a:p>
        </p:txBody>
      </p:sp>
      <p:sp>
        <p:nvSpPr>
          <p:cNvPr id="13" name="Rectangle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noProof="0" dirty="0"/>
          </a:p>
        </p:txBody>
      </p:sp>
      <p:sp>
        <p:nvSpPr>
          <p:cNvPr id="2" name="Title 1"/>
          <p:cNvSpPr>
            <a:spLocks noGrp="1"/>
          </p:cNvSpPr>
          <p:nvPr>
            <p:ph type="title"/>
          </p:nvPr>
        </p:nvSpPr>
        <p:spPr>
          <a:xfrm>
            <a:off x="1930399" y="3746500"/>
            <a:ext cx="8331202" cy="1308100"/>
          </a:xfrm>
        </p:spPr>
        <p:txBody>
          <a:bodyPr anchor="b" anchorCtr="0">
            <a:noAutofit/>
          </a:bodyPr>
          <a:lstStyle>
            <a:lvl1pPr algn="ctr">
              <a:lnSpc>
                <a:spcPct val="90000"/>
              </a:lnSpc>
              <a:defRPr sz="4800" b="1">
                <a:solidFill>
                  <a:schemeClr val="bg1"/>
                </a:solidFill>
                <a:latin typeface="+mn-lt"/>
              </a:defRPr>
            </a:lvl1pPr>
          </a:lstStyle>
          <a:p>
            <a:r>
              <a:rPr lang="en-US" noProof="0"/>
              <a:t>Click to edit Master title style</a:t>
            </a:r>
          </a:p>
        </p:txBody>
      </p:sp>
      <p:sp>
        <p:nvSpPr>
          <p:cNvPr id="3" name="Text Placeholder 2"/>
          <p:cNvSpPr>
            <a:spLocks noGrp="1"/>
          </p:cNvSpPr>
          <p:nvPr>
            <p:ph type="body" idx="1"/>
          </p:nvPr>
        </p:nvSpPr>
        <p:spPr>
          <a:xfrm>
            <a:off x="1930400" y="5219700"/>
            <a:ext cx="8331201" cy="586740"/>
          </a:xfrm>
        </p:spPr>
        <p:txBody>
          <a:bodyPr lIns="91440" rIns="9144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14" name="Rectangle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7E74ECCD-A9BB-4C40-8999-9FDE0B2AF02D}" type="datetime1">
              <a:rPr lang="en-US" smtClean="0"/>
              <a:t>1/19/2021</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dirty="0"/>
              <a:t>Footer</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86731"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395"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B9A11315-80A2-4A6F-99BC-2337EDBA509A}" type="datetime1">
              <a:rPr lang="en-US" smtClean="0"/>
              <a:t>1/19/2021</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dirty="0"/>
              <a:t>Footer</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5323FCEE-D38D-4315-8661-B8B16CE6B114}" type="datetime1">
              <a:rPr lang="en-US" smtClean="0"/>
              <a:t>1/19/2021</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dirty="0"/>
              <a:t>Footer</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lvl1pPr>
              <a:defRPr>
                <a:solidFill>
                  <a:schemeClr val="tx1">
                    <a:lumMod val="75000"/>
                    <a:lumOff val="25000"/>
                  </a:schemeClr>
                </a:solidFill>
              </a:defRPr>
            </a:lvl1pPr>
          </a:lstStyle>
          <a:p>
            <a:fld id="{27909053-E1DD-4959-BC7A-C98D3D2614DC}" type="datetime1">
              <a:rPr lang="en-US" noProof="0" smtClean="0"/>
              <a:t>1/19/2021</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noProof="0" dirty="0"/>
              <a:t>Footer</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noProof="0"/>
              <a:t>Click to edit Master title style</a:t>
            </a:r>
          </a:p>
        </p:txBody>
      </p:sp>
      <p:sp>
        <p:nvSpPr>
          <p:cNvPr id="3" name="Text Placeholder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010F8E8D-DF54-49BE-BDBC-401B280C4E3C}" type="datetime1">
              <a:rPr lang="en-US" noProof="0" smtClean="0"/>
              <a:t>1/19/2021</a:t>
            </a:fld>
            <a:endParaRPr lang="en-US" noProof="0" dirty="0"/>
          </a:p>
        </p:txBody>
      </p:sp>
      <p:sp>
        <p:nvSpPr>
          <p:cNvPr id="5" name="Footer Placeholder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r>
              <a:rPr lang="en-US" noProof="0" dirty="0"/>
              <a:t>Footer</a:t>
            </a:r>
          </a:p>
        </p:txBody>
      </p:sp>
      <p:sp>
        <p:nvSpPr>
          <p:cNvPr id="6" name="Slide Number Placeholder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8" name="Rectangle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ADC53D25-0B71-411C-8524-0B22C8341E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87352"/>
            <a:ext cx="6311900" cy="1483296"/>
          </a:xfrm>
          <a:prstGeom prst="rect">
            <a:avLst/>
          </a:prstGeom>
          <a:noFill/>
        </p:spPr>
      </p:pic>
      <p:sp>
        <p:nvSpPr>
          <p:cNvPr id="3" name="Title 2">
            <a:extLst>
              <a:ext uri="{FF2B5EF4-FFF2-40B4-BE49-F238E27FC236}">
                <a16:creationId xmlns:a16="http://schemas.microsoft.com/office/drawing/2014/main" id="{A017FF9C-6A7E-4A79-81BB-438E8EA9676A}"/>
              </a:ext>
              <a:ext uri="{C183D7F6-B498-43B3-948B-1728B52AA6E4}">
                <adec:decorative xmlns:adec="http://schemas.microsoft.com/office/drawing/2017/decorative" val="0"/>
              </a:ext>
            </a:extLst>
          </p:cNvPr>
          <p:cNvSpPr>
            <a:spLocks noGrp="1"/>
          </p:cNvSpPr>
          <p:nvPr>
            <p:ph type="ctrTitle"/>
          </p:nvPr>
        </p:nvSpPr>
        <p:spPr>
          <a:xfrm>
            <a:off x="6629400" y="758952"/>
            <a:ext cx="4526280" cy="4016248"/>
          </a:xfrm>
        </p:spPr>
        <p:txBody>
          <a:bodyPr anchor="b">
            <a:normAutofit/>
          </a:bodyPr>
          <a:lstStyle/>
          <a:p>
            <a:r>
              <a:rPr lang="en-US" dirty="0"/>
              <a:t>Be Specific About Speech Privacy</a:t>
            </a:r>
          </a:p>
        </p:txBody>
      </p:sp>
    </p:spTree>
    <p:extLst>
      <p:ext uri="{BB962C8B-B14F-4D97-AF65-F5344CB8AC3E}">
        <p14:creationId xmlns:p14="http://schemas.microsoft.com/office/powerpoint/2010/main" val="4172296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at a table&#10;&#10;Description automatically generated">
            <a:extLst>
              <a:ext uri="{FF2B5EF4-FFF2-40B4-BE49-F238E27FC236}">
                <a16:creationId xmlns:a16="http://schemas.microsoft.com/office/drawing/2014/main" id="{0EE943F4-9623-4A47-9D48-846DD0647600}"/>
              </a:ext>
            </a:extLst>
          </p:cNvPr>
          <p:cNvPicPr>
            <a:picLocks noChangeAspect="1"/>
          </p:cNvPicPr>
          <p:nvPr/>
        </p:nvPicPr>
        <p:blipFill rotWithShape="1">
          <a:blip r:embed="rId2">
            <a:extLst>
              <a:ext uri="{28A0092B-C50C-407E-A947-70E740481C1C}">
                <a14:useLocalDpi xmlns:a14="http://schemas.microsoft.com/office/drawing/2010/main" val="0"/>
              </a:ext>
            </a:extLst>
          </a:blip>
          <a:srcRect t="42546" b="341"/>
          <a:stretch/>
        </p:blipFill>
        <p:spPr>
          <a:xfrm>
            <a:off x="15" y="10"/>
            <a:ext cx="12191985" cy="4578340"/>
          </a:xfrm>
          <a:prstGeom prst="rect">
            <a:avLst/>
          </a:prstGeom>
          <a:noFill/>
        </p:spPr>
      </p:pic>
      <p:sp>
        <p:nvSpPr>
          <p:cNvPr id="2" name="Title 1"/>
          <p:cNvSpPr>
            <a:spLocks noGrp="1"/>
          </p:cNvSpPr>
          <p:nvPr>
            <p:ph type="title"/>
          </p:nvPr>
        </p:nvSpPr>
        <p:spPr>
          <a:xfrm>
            <a:off x="1097279" y="5080000"/>
            <a:ext cx="10113645" cy="959556"/>
          </a:xfrm>
        </p:spPr>
        <p:txBody>
          <a:bodyPr anchor="b">
            <a:noAutofit/>
          </a:bodyPr>
          <a:lstStyle/>
          <a:p>
            <a:r>
              <a:rPr lang="en-US" sz="3000" b="0" dirty="0"/>
              <a:t>Our goal is to provide comfortable spaces that increase speech privacy and improve overall productivity</a:t>
            </a:r>
          </a:p>
        </p:txBody>
      </p:sp>
    </p:spTree>
    <p:extLst>
      <p:ext uri="{BB962C8B-B14F-4D97-AF65-F5344CB8AC3E}">
        <p14:creationId xmlns:p14="http://schemas.microsoft.com/office/powerpoint/2010/main" val="787046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chor="b">
            <a:normAutofit/>
          </a:bodyPr>
          <a:lstStyle/>
          <a:p>
            <a:r>
              <a:rPr lang="en-US" dirty="0"/>
              <a:t>How Sound Travels</a:t>
            </a:r>
          </a:p>
        </p:txBody>
      </p:sp>
      <p:sp>
        <p:nvSpPr>
          <p:cNvPr id="7" name="Text Box 4">
            <a:extLst>
              <a:ext uri="{FF2B5EF4-FFF2-40B4-BE49-F238E27FC236}">
                <a16:creationId xmlns:a16="http://schemas.microsoft.com/office/drawing/2014/main" id="{325855E1-4E7E-4797-8C0A-7F09A24B04B2}"/>
              </a:ext>
            </a:extLst>
          </p:cNvPr>
          <p:cNvSpPr txBox="1">
            <a:spLocks noChangeArrowheads="1"/>
          </p:cNvSpPr>
          <p:nvPr/>
        </p:nvSpPr>
        <p:spPr bwMode="auto">
          <a:xfrm>
            <a:off x="2813538" y="2025450"/>
            <a:ext cx="15795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000" b="1" dirty="0"/>
              <a:t>Directly</a:t>
            </a:r>
          </a:p>
        </p:txBody>
      </p:sp>
      <p:pic>
        <p:nvPicPr>
          <p:cNvPr id="8" name="Picture 5" descr="be specific graphic1">
            <a:extLst>
              <a:ext uri="{FF2B5EF4-FFF2-40B4-BE49-F238E27FC236}">
                <a16:creationId xmlns:a16="http://schemas.microsoft.com/office/drawing/2014/main" id="{385D0FCE-C9F8-4999-AA03-D8B63A2E36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6338" y="2693666"/>
            <a:ext cx="2514600" cy="1401763"/>
          </a:xfrm>
          <a:prstGeom prst="rect">
            <a:avLst/>
          </a:prstGeom>
          <a:noFill/>
          <a:ln w="12700">
            <a:solidFill>
              <a:srgbClr val="000000"/>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pic>
        <p:nvPicPr>
          <p:cNvPr id="9" name="Picture 6" descr="be specific graphic2">
            <a:extLst>
              <a:ext uri="{FF2B5EF4-FFF2-40B4-BE49-F238E27FC236}">
                <a16:creationId xmlns:a16="http://schemas.microsoft.com/office/drawing/2014/main" id="{61E186A0-2BA8-41CF-8E51-23A51D2DD3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3538" y="2693666"/>
            <a:ext cx="2590800" cy="1371600"/>
          </a:xfrm>
          <a:prstGeom prst="rect">
            <a:avLst/>
          </a:prstGeom>
          <a:noFill/>
          <a:ln w="9525">
            <a:solidFill>
              <a:srgbClr val="000000"/>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0" name="Text Box 7">
            <a:extLst>
              <a:ext uri="{FF2B5EF4-FFF2-40B4-BE49-F238E27FC236}">
                <a16:creationId xmlns:a16="http://schemas.microsoft.com/office/drawing/2014/main" id="{00C045CB-04F4-4ABC-BB5F-CACA3F2CABD4}"/>
              </a:ext>
            </a:extLst>
          </p:cNvPr>
          <p:cNvSpPr txBox="1">
            <a:spLocks noChangeArrowheads="1"/>
          </p:cNvSpPr>
          <p:nvPr/>
        </p:nvSpPr>
        <p:spPr bwMode="auto">
          <a:xfrm>
            <a:off x="7004538" y="2013727"/>
            <a:ext cx="18970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000" b="1" dirty="0"/>
              <a:t>Reflected</a:t>
            </a:r>
          </a:p>
        </p:txBody>
      </p:sp>
      <p:pic>
        <p:nvPicPr>
          <p:cNvPr id="11" name="Picture 8" descr="be specific graphic3">
            <a:extLst>
              <a:ext uri="{FF2B5EF4-FFF2-40B4-BE49-F238E27FC236}">
                <a16:creationId xmlns:a16="http://schemas.microsoft.com/office/drawing/2014/main" id="{97691A8F-1BEE-4C13-A242-32B13F7A05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0138" y="5033285"/>
            <a:ext cx="2667000" cy="1447800"/>
          </a:xfrm>
          <a:prstGeom prst="rect">
            <a:avLst/>
          </a:prstGeom>
          <a:noFill/>
          <a:ln w="9525">
            <a:solidFill>
              <a:srgbClr val="000000"/>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2" name="Text Box 9">
            <a:extLst>
              <a:ext uri="{FF2B5EF4-FFF2-40B4-BE49-F238E27FC236}">
                <a16:creationId xmlns:a16="http://schemas.microsoft.com/office/drawing/2014/main" id="{2BC7E4D4-696C-4D9B-9E6F-E12814E1C956}"/>
              </a:ext>
            </a:extLst>
          </p:cNvPr>
          <p:cNvSpPr txBox="1">
            <a:spLocks noChangeArrowheads="1"/>
          </p:cNvSpPr>
          <p:nvPr/>
        </p:nvSpPr>
        <p:spPr bwMode="auto">
          <a:xfrm>
            <a:off x="2432538" y="4441269"/>
            <a:ext cx="23637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000" b="1" dirty="0"/>
              <a:t>Transmitted</a:t>
            </a:r>
          </a:p>
        </p:txBody>
      </p:sp>
      <p:pic>
        <p:nvPicPr>
          <p:cNvPr id="13" name="Picture 10" descr="be specific graphic4">
            <a:extLst>
              <a:ext uri="{FF2B5EF4-FFF2-40B4-BE49-F238E27FC236}">
                <a16:creationId xmlns:a16="http://schemas.microsoft.com/office/drawing/2014/main" id="{A1C7DCBC-313F-4331-A341-42503FBD25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3538" y="5033285"/>
            <a:ext cx="2667000" cy="1408113"/>
          </a:xfrm>
          <a:prstGeom prst="rect">
            <a:avLst/>
          </a:prstGeom>
          <a:noFill/>
          <a:ln w="9525">
            <a:solidFill>
              <a:srgbClr val="000000"/>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4" name="Text Box 11">
            <a:extLst>
              <a:ext uri="{FF2B5EF4-FFF2-40B4-BE49-F238E27FC236}">
                <a16:creationId xmlns:a16="http://schemas.microsoft.com/office/drawing/2014/main" id="{8960A881-3CFD-498C-A1DE-533F2A2C6CCA}"/>
              </a:ext>
            </a:extLst>
          </p:cNvPr>
          <p:cNvSpPr txBox="1">
            <a:spLocks noChangeArrowheads="1"/>
          </p:cNvSpPr>
          <p:nvPr/>
        </p:nvSpPr>
        <p:spPr bwMode="auto">
          <a:xfrm>
            <a:off x="6928338" y="4365069"/>
            <a:ext cx="19605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000" b="1" dirty="0"/>
              <a:t>Diffracted</a:t>
            </a:r>
          </a:p>
        </p:txBody>
      </p:sp>
    </p:spTree>
    <p:extLst>
      <p:ext uri="{BB962C8B-B14F-4D97-AF65-F5344CB8AC3E}">
        <p14:creationId xmlns:p14="http://schemas.microsoft.com/office/powerpoint/2010/main" val="1382205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79" y="790221"/>
            <a:ext cx="10649243" cy="1309511"/>
          </a:xfrm>
        </p:spPr>
        <p:txBody>
          <a:bodyPr anchor="b">
            <a:normAutofit fontScale="90000"/>
          </a:bodyPr>
          <a:lstStyle/>
          <a:p>
            <a:r>
              <a:rPr lang="en-US" dirty="0"/>
              <a:t>For Good Acoustics, Let’s Remember our </a:t>
            </a:r>
            <a:br>
              <a:rPr lang="en-US" dirty="0"/>
            </a:br>
            <a:r>
              <a:rPr lang="en-US" dirty="0"/>
              <a:t>A, B, C’s</a:t>
            </a:r>
          </a:p>
        </p:txBody>
      </p:sp>
      <p:sp>
        <p:nvSpPr>
          <p:cNvPr id="6" name="Content Placeholder 5">
            <a:extLst>
              <a:ext uri="{FF2B5EF4-FFF2-40B4-BE49-F238E27FC236}">
                <a16:creationId xmlns:a16="http://schemas.microsoft.com/office/drawing/2014/main" id="{EB4C188C-5F70-4BFC-B66B-0D8E463CFD13}"/>
              </a:ext>
            </a:extLst>
          </p:cNvPr>
          <p:cNvSpPr>
            <a:spLocks noGrp="1"/>
          </p:cNvSpPr>
          <p:nvPr>
            <p:ph sz="half" idx="1"/>
          </p:nvPr>
        </p:nvSpPr>
        <p:spPr>
          <a:xfrm>
            <a:off x="3810000" y="2730496"/>
            <a:ext cx="3247292" cy="4256454"/>
          </a:xfrm>
        </p:spPr>
        <p:txBody>
          <a:bodyPr>
            <a:normAutofit/>
          </a:bodyPr>
          <a:lstStyle/>
          <a:p>
            <a:pPr marL="342900" marR="0" lvl="0" indent="-342900" algn="l" defTabSz="914400" rtl="0" eaLnBrk="1" fontAlgn="base" latinLnBrk="0" hangingPunct="1">
              <a:lnSpc>
                <a:spcPct val="120000"/>
              </a:lnSpc>
              <a:spcBef>
                <a:spcPct val="20000"/>
              </a:spcBef>
              <a:spcAft>
                <a:spcPct val="0"/>
              </a:spcAft>
              <a:buClr>
                <a:srgbClr val="A9CE61">
                  <a:lumMod val="75000"/>
                </a:srgbClr>
              </a:buClr>
              <a:buSzPct val="70000"/>
              <a:buFont typeface="Wingdings" pitchFamily="2" charset="2"/>
              <a:buChar char="§"/>
              <a:tabLst/>
              <a:defRPr/>
            </a:pPr>
            <a:r>
              <a:rPr kumimoji="0" lang="en-US" sz="4900" b="0" i="0" u="none" strike="noStrike" kern="0" cap="none" spc="0" normalizeH="0" baseline="0" noProof="0" dirty="0">
                <a:ln>
                  <a:noFill/>
                </a:ln>
                <a:effectLst/>
                <a:uLnTx/>
                <a:uFillTx/>
                <a:latin typeface="Helvetica Neue Light"/>
                <a:ea typeface="+mn-ea"/>
              </a:rPr>
              <a:t>Absorb</a:t>
            </a:r>
          </a:p>
          <a:p>
            <a:pPr marL="342900" marR="0" lvl="0" indent="-342900" algn="l" defTabSz="914400" rtl="0" eaLnBrk="1" fontAlgn="base" latinLnBrk="0" hangingPunct="1">
              <a:lnSpc>
                <a:spcPct val="120000"/>
              </a:lnSpc>
              <a:spcBef>
                <a:spcPct val="20000"/>
              </a:spcBef>
              <a:spcAft>
                <a:spcPct val="0"/>
              </a:spcAft>
              <a:buClr>
                <a:srgbClr val="A9CE61">
                  <a:lumMod val="75000"/>
                </a:srgbClr>
              </a:buClr>
              <a:buSzPct val="70000"/>
              <a:buFont typeface="Wingdings" pitchFamily="2" charset="2"/>
              <a:buChar char="§"/>
              <a:tabLst/>
              <a:defRPr/>
            </a:pPr>
            <a:r>
              <a:rPr lang="en-US" sz="4900" kern="0" dirty="0">
                <a:latin typeface="Helvetica Neue Light"/>
              </a:rPr>
              <a:t>Block</a:t>
            </a:r>
          </a:p>
          <a:p>
            <a:pPr marL="342900" marR="0" lvl="0" indent="-342900" algn="l" defTabSz="914400" rtl="0" eaLnBrk="1" fontAlgn="base" latinLnBrk="0" hangingPunct="1">
              <a:lnSpc>
                <a:spcPct val="120000"/>
              </a:lnSpc>
              <a:spcBef>
                <a:spcPct val="20000"/>
              </a:spcBef>
              <a:spcAft>
                <a:spcPct val="0"/>
              </a:spcAft>
              <a:buClr>
                <a:srgbClr val="A9CE61">
                  <a:lumMod val="75000"/>
                </a:srgbClr>
              </a:buClr>
              <a:buSzPct val="70000"/>
              <a:buFont typeface="Wingdings" pitchFamily="2" charset="2"/>
              <a:buChar char="§"/>
              <a:tabLst/>
              <a:defRPr/>
            </a:pPr>
            <a:r>
              <a:rPr kumimoji="0" lang="en-US" sz="4900" b="0" i="0" u="none" strike="noStrike" kern="0" cap="none" spc="0" normalizeH="0" baseline="0" noProof="0" dirty="0">
                <a:ln>
                  <a:noFill/>
                </a:ln>
                <a:effectLst/>
                <a:uLnTx/>
                <a:uFillTx/>
                <a:latin typeface="Helvetica Neue Light"/>
                <a:ea typeface="+mn-ea"/>
              </a:rPr>
              <a:t>Cover</a:t>
            </a:r>
          </a:p>
          <a:p>
            <a:pPr marL="342900" marR="0" lvl="0" indent="-342900" algn="l" defTabSz="914400" rtl="0" eaLnBrk="1" fontAlgn="base" latinLnBrk="0" hangingPunct="1">
              <a:lnSpc>
                <a:spcPct val="80000"/>
              </a:lnSpc>
              <a:spcBef>
                <a:spcPct val="20000"/>
              </a:spcBef>
              <a:spcAft>
                <a:spcPct val="0"/>
              </a:spcAft>
              <a:buClr>
                <a:srgbClr val="5EAD36"/>
              </a:buClr>
              <a:buSzPct val="70000"/>
              <a:buFont typeface="Arial"/>
              <a:buChar char="•"/>
              <a:tabLst/>
              <a:defRPr/>
            </a:pPr>
            <a:endParaRPr kumimoji="0" lang="en-US" sz="2000" b="1" i="0" u="none" strike="noStrike" kern="0" cap="none" spc="0" normalizeH="0" baseline="0" noProof="0" dirty="0">
              <a:ln>
                <a:noFill/>
              </a:ln>
              <a:solidFill>
                <a:srgbClr val="DBDBDB">
                  <a:lumMod val="25000"/>
                </a:srgbClr>
              </a:solidFill>
              <a:effectLst/>
              <a:uLnTx/>
              <a:uFillTx/>
              <a:latin typeface="Helvetica Neue Light"/>
              <a:ea typeface="+mn-ea"/>
            </a:endParaRPr>
          </a:p>
          <a:p>
            <a:pPr marL="0" indent="0">
              <a:lnSpc>
                <a:spcPct val="90000"/>
              </a:lnSpc>
              <a:buNone/>
            </a:pPr>
            <a:endParaRPr lang="en-US" sz="1700" dirty="0"/>
          </a:p>
        </p:txBody>
      </p:sp>
      <p:pic>
        <p:nvPicPr>
          <p:cNvPr id="5" name="Picture 7">
            <a:extLst>
              <a:ext uri="{FF2B5EF4-FFF2-40B4-BE49-F238E27FC236}">
                <a16:creationId xmlns:a16="http://schemas.microsoft.com/office/drawing/2014/main" id="{1AC702D9-B49F-4FEF-AA06-D96311C9DB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8434" y="2730496"/>
            <a:ext cx="6953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a:extLst>
              <a:ext uri="{FF2B5EF4-FFF2-40B4-BE49-F238E27FC236}">
                <a16:creationId xmlns:a16="http://schemas.microsoft.com/office/drawing/2014/main" id="{4D84D467-F88B-4E4A-82CF-0CD8CF216A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4786" y="3931252"/>
            <a:ext cx="6953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03997970-F2B4-430E-BEF3-B25EA9FE3B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4786" y="5141534"/>
            <a:ext cx="7048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2061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ontrolling Sound Image from AS Brochure">
            <a:extLst>
              <a:ext uri="{FF2B5EF4-FFF2-40B4-BE49-F238E27FC236}">
                <a16:creationId xmlns:a16="http://schemas.microsoft.com/office/drawing/2014/main" id="{230461DC-DB98-46F3-9102-B940667E913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17090" y="1276730"/>
            <a:ext cx="5937298" cy="4304540"/>
          </a:xfrm>
          <a:prstGeom prst="rect">
            <a:avLst/>
          </a:prstGeom>
          <a:solidFill>
            <a:srgbClr val="FFFFFF"/>
          </a:solidFill>
          <a:ln w="9525">
            <a:solidFill>
              <a:srgbClr val="000000"/>
            </a:solidFill>
            <a:miter lim="800000"/>
            <a:headEnd/>
            <a:tailEnd/>
          </a:ln>
          <a:effectLst>
            <a:outerShdw dist="35921" dir="2700000" algn="ctr" rotWithShape="0">
              <a:schemeClr val="tx1"/>
            </a:outerShdw>
          </a:effectLst>
        </p:spPr>
      </p:pic>
      <p:sp>
        <p:nvSpPr>
          <p:cNvPr id="2" name="Title 1"/>
          <p:cNvSpPr>
            <a:spLocks noGrp="1"/>
          </p:cNvSpPr>
          <p:nvPr>
            <p:ph type="title"/>
          </p:nvPr>
        </p:nvSpPr>
        <p:spPr>
          <a:xfrm>
            <a:off x="1092200" y="1885125"/>
            <a:ext cx="3314700" cy="2093975"/>
          </a:xfrm>
        </p:spPr>
        <p:txBody>
          <a:bodyPr anchor="ctr">
            <a:normAutofit/>
          </a:bodyPr>
          <a:lstStyle/>
          <a:p>
            <a:r>
              <a:rPr lang="en-US"/>
              <a:t>Absorb, Block, Cover</a:t>
            </a:r>
          </a:p>
        </p:txBody>
      </p:sp>
    </p:spTree>
    <p:extLst>
      <p:ext uri="{BB962C8B-B14F-4D97-AF65-F5344CB8AC3E}">
        <p14:creationId xmlns:p14="http://schemas.microsoft.com/office/powerpoint/2010/main" val="2171793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chor="b">
            <a:normAutofit/>
          </a:bodyPr>
          <a:lstStyle/>
          <a:p>
            <a:r>
              <a:rPr lang="en-US" sz="4800" dirty="0"/>
              <a:t>Measurements For Absorbing Sound</a:t>
            </a:r>
            <a:endParaRPr lang="en-US" dirty="0"/>
          </a:p>
        </p:txBody>
      </p:sp>
      <p:sp>
        <p:nvSpPr>
          <p:cNvPr id="6" name="Content Placeholder 5">
            <a:extLst>
              <a:ext uri="{FF2B5EF4-FFF2-40B4-BE49-F238E27FC236}">
                <a16:creationId xmlns:a16="http://schemas.microsoft.com/office/drawing/2014/main" id="{EB4C188C-5F70-4BFC-B66B-0D8E463CFD13}"/>
              </a:ext>
            </a:extLst>
          </p:cNvPr>
          <p:cNvSpPr>
            <a:spLocks noGrp="1"/>
          </p:cNvSpPr>
          <p:nvPr>
            <p:ph sz="half" idx="1"/>
          </p:nvPr>
        </p:nvSpPr>
        <p:spPr>
          <a:xfrm>
            <a:off x="1097279" y="2120900"/>
            <a:ext cx="9664506" cy="4256454"/>
          </a:xfrm>
        </p:spPr>
        <p:txBody>
          <a:bodyPr>
            <a:normAutofit/>
          </a:bodyPr>
          <a:lstStyle/>
          <a:p>
            <a:pPr eaLnBrk="1" hangingPunct="1">
              <a:buClr>
                <a:schemeClr val="accent6">
                  <a:lumMod val="60000"/>
                  <a:lumOff val="40000"/>
                </a:schemeClr>
              </a:buClr>
              <a:buFont typeface="Wingdings" pitchFamily="2" charset="2"/>
              <a:buChar char="§"/>
              <a:defRPr/>
            </a:pPr>
            <a:r>
              <a:rPr lang="en-US" sz="2400" b="1" dirty="0"/>
              <a:t>NRC </a:t>
            </a:r>
            <a:r>
              <a:rPr lang="en-US" sz="2400" dirty="0"/>
              <a:t>or </a:t>
            </a:r>
            <a:r>
              <a:rPr lang="en-US" sz="2400" b="1" dirty="0"/>
              <a:t>Noise Reduction Coefficient</a:t>
            </a:r>
            <a:r>
              <a:rPr lang="en-US" sz="2400" dirty="0"/>
              <a:t> measures the degree to which a surface or material absorbs sound. </a:t>
            </a:r>
          </a:p>
          <a:p>
            <a:pPr eaLnBrk="1" hangingPunct="1">
              <a:buClr>
                <a:schemeClr val="accent6">
                  <a:lumMod val="60000"/>
                  <a:lumOff val="40000"/>
                </a:schemeClr>
              </a:buClr>
              <a:buFont typeface="Wingdings" pitchFamily="2" charset="2"/>
              <a:buChar char="§"/>
              <a:defRPr/>
            </a:pPr>
            <a:endParaRPr lang="en-US" sz="2400" dirty="0"/>
          </a:p>
          <a:p>
            <a:pPr eaLnBrk="1" hangingPunct="1">
              <a:buClr>
                <a:schemeClr val="accent6">
                  <a:lumMod val="60000"/>
                  <a:lumOff val="40000"/>
                </a:schemeClr>
              </a:buClr>
              <a:buFont typeface="Wingdings" pitchFamily="2" charset="2"/>
              <a:buChar char="§"/>
              <a:defRPr/>
            </a:pPr>
            <a:r>
              <a:rPr lang="en-US" sz="2400" b="1" dirty="0"/>
              <a:t>AC</a:t>
            </a:r>
            <a:r>
              <a:rPr lang="en-US" sz="2400" dirty="0"/>
              <a:t> or </a:t>
            </a:r>
            <a:r>
              <a:rPr lang="en-US" sz="2400" b="1" dirty="0"/>
              <a:t>Articulation Class</a:t>
            </a:r>
            <a:r>
              <a:rPr lang="en-US" sz="2400" dirty="0"/>
              <a:t> measures how well a ceiling panel prevents sound from reflecting down to adjacent workspaces in an open-plan environment</a:t>
            </a:r>
            <a:r>
              <a:rPr lang="en-US" sz="2400" dirty="0">
                <a:solidFill>
                  <a:schemeClr val="tx1"/>
                </a:solidFill>
              </a:rPr>
              <a:t>.</a:t>
            </a:r>
          </a:p>
          <a:p>
            <a:pPr marL="342900" marR="0" lvl="0" indent="-342900" algn="l" defTabSz="914400" rtl="0" eaLnBrk="1" fontAlgn="base" latinLnBrk="0" hangingPunct="1">
              <a:lnSpc>
                <a:spcPct val="80000"/>
              </a:lnSpc>
              <a:spcBef>
                <a:spcPct val="20000"/>
              </a:spcBef>
              <a:spcAft>
                <a:spcPct val="0"/>
              </a:spcAft>
              <a:buClr>
                <a:srgbClr val="5EAD36"/>
              </a:buClr>
              <a:buSzPct val="70000"/>
              <a:buFont typeface="Arial"/>
              <a:buChar char="•"/>
              <a:tabLst/>
              <a:defRPr/>
            </a:pPr>
            <a:endParaRPr kumimoji="0" lang="en-US" sz="2000" b="1" i="0" u="none" strike="noStrike" kern="0" cap="none" spc="0" normalizeH="0" baseline="0" noProof="0" dirty="0">
              <a:ln>
                <a:noFill/>
              </a:ln>
              <a:solidFill>
                <a:srgbClr val="DBDBDB">
                  <a:lumMod val="25000"/>
                </a:srgbClr>
              </a:solidFill>
              <a:effectLst/>
              <a:uLnTx/>
              <a:uFillTx/>
              <a:latin typeface="Helvetica Neue Light"/>
              <a:ea typeface="+mn-ea"/>
            </a:endParaRPr>
          </a:p>
          <a:p>
            <a:pPr marL="0" indent="0">
              <a:lnSpc>
                <a:spcPct val="90000"/>
              </a:lnSpc>
              <a:buNone/>
            </a:pPr>
            <a:endParaRPr lang="en-US" sz="1700" dirty="0"/>
          </a:p>
        </p:txBody>
      </p:sp>
    </p:spTree>
    <p:extLst>
      <p:ext uri="{BB962C8B-B14F-4D97-AF65-F5344CB8AC3E}">
        <p14:creationId xmlns:p14="http://schemas.microsoft.com/office/powerpoint/2010/main" val="2544609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chor="b">
            <a:normAutofit/>
          </a:bodyPr>
          <a:lstStyle/>
          <a:p>
            <a:r>
              <a:rPr lang="en-US" sz="4800" dirty="0"/>
              <a:t>Measurements For Blocking Sound</a:t>
            </a:r>
            <a:endParaRPr lang="en-US" dirty="0"/>
          </a:p>
        </p:txBody>
      </p:sp>
      <p:sp>
        <p:nvSpPr>
          <p:cNvPr id="6" name="Content Placeholder 5">
            <a:extLst>
              <a:ext uri="{FF2B5EF4-FFF2-40B4-BE49-F238E27FC236}">
                <a16:creationId xmlns:a16="http://schemas.microsoft.com/office/drawing/2014/main" id="{EB4C188C-5F70-4BFC-B66B-0D8E463CFD13}"/>
              </a:ext>
            </a:extLst>
          </p:cNvPr>
          <p:cNvSpPr>
            <a:spLocks noGrp="1"/>
          </p:cNvSpPr>
          <p:nvPr>
            <p:ph sz="half" idx="1"/>
          </p:nvPr>
        </p:nvSpPr>
        <p:spPr>
          <a:xfrm>
            <a:off x="1097279" y="2120900"/>
            <a:ext cx="9664506" cy="4256454"/>
          </a:xfrm>
        </p:spPr>
        <p:txBody>
          <a:bodyPr>
            <a:normAutofit/>
          </a:bodyPr>
          <a:lstStyle/>
          <a:p>
            <a:pPr eaLnBrk="1" hangingPunct="1">
              <a:buClr>
                <a:schemeClr val="accent5">
                  <a:lumMod val="60000"/>
                  <a:lumOff val="40000"/>
                </a:schemeClr>
              </a:buClr>
              <a:buFont typeface="Wingdings" pitchFamily="2" charset="2"/>
              <a:buChar char="§"/>
              <a:defRPr/>
            </a:pPr>
            <a:r>
              <a:rPr lang="en-US" b="1" dirty="0"/>
              <a:t>STC</a:t>
            </a:r>
            <a:r>
              <a:rPr lang="en-US" dirty="0"/>
              <a:t> or </a:t>
            </a:r>
            <a:r>
              <a:rPr lang="en-US" b="1" dirty="0"/>
              <a:t>Sound Transmission Class</a:t>
            </a:r>
            <a:r>
              <a:rPr lang="en-US" dirty="0"/>
              <a:t> measures how well a wall or partition prevents sound from transmitting to the other side.</a:t>
            </a:r>
            <a:br>
              <a:rPr lang="en-US" dirty="0"/>
            </a:br>
            <a:endParaRPr lang="en-US" dirty="0"/>
          </a:p>
          <a:p>
            <a:pPr eaLnBrk="1" hangingPunct="1">
              <a:buClr>
                <a:schemeClr val="accent5">
                  <a:lumMod val="60000"/>
                  <a:lumOff val="40000"/>
                </a:schemeClr>
              </a:buClr>
              <a:buFont typeface="Wingdings" pitchFamily="2" charset="2"/>
              <a:buChar char="§"/>
              <a:defRPr/>
            </a:pPr>
            <a:r>
              <a:rPr lang="en-US" b="1" dirty="0"/>
              <a:t>CAC</a:t>
            </a:r>
            <a:r>
              <a:rPr lang="en-US" dirty="0"/>
              <a:t> or </a:t>
            </a:r>
            <a:r>
              <a:rPr lang="en-US" b="1" dirty="0"/>
              <a:t>Ceiling Attenuation Class</a:t>
            </a:r>
            <a:r>
              <a:rPr lang="en-US" dirty="0"/>
              <a:t> indicates the ability of a ceiling panel to block sound transmission. </a:t>
            </a:r>
          </a:p>
          <a:p>
            <a:pPr marL="342900" marR="0" lvl="0" indent="-342900" algn="l" defTabSz="914400" rtl="0" eaLnBrk="1" fontAlgn="base" latinLnBrk="0" hangingPunct="1">
              <a:lnSpc>
                <a:spcPct val="80000"/>
              </a:lnSpc>
              <a:spcBef>
                <a:spcPct val="20000"/>
              </a:spcBef>
              <a:spcAft>
                <a:spcPct val="0"/>
              </a:spcAft>
              <a:buClr>
                <a:srgbClr val="5EAD36"/>
              </a:buClr>
              <a:buSzPct val="70000"/>
              <a:buFont typeface="Arial"/>
              <a:buChar char="•"/>
              <a:tabLst/>
              <a:defRPr/>
            </a:pPr>
            <a:endParaRPr kumimoji="0" lang="en-US" sz="2000" b="1" i="0" u="none" strike="noStrike" kern="0" cap="none" spc="0" normalizeH="0" baseline="0" noProof="0" dirty="0">
              <a:ln>
                <a:noFill/>
              </a:ln>
              <a:solidFill>
                <a:srgbClr val="DBDBDB">
                  <a:lumMod val="25000"/>
                </a:srgbClr>
              </a:solidFill>
              <a:effectLst/>
              <a:uLnTx/>
              <a:uFillTx/>
              <a:latin typeface="Helvetica Neue Light"/>
              <a:ea typeface="+mn-ea"/>
            </a:endParaRPr>
          </a:p>
          <a:p>
            <a:pPr marL="0" indent="0">
              <a:lnSpc>
                <a:spcPct val="90000"/>
              </a:lnSpc>
              <a:buNone/>
            </a:pPr>
            <a:endParaRPr lang="en-US" sz="1700" dirty="0"/>
          </a:p>
        </p:txBody>
      </p:sp>
    </p:spTree>
    <p:extLst>
      <p:ext uri="{BB962C8B-B14F-4D97-AF65-F5344CB8AC3E}">
        <p14:creationId xmlns:p14="http://schemas.microsoft.com/office/powerpoint/2010/main" val="2309494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chor="b">
            <a:normAutofit/>
          </a:bodyPr>
          <a:lstStyle/>
          <a:p>
            <a:r>
              <a:rPr lang="en-US" sz="4800" dirty="0"/>
              <a:t>Measurements For Covering Sound</a:t>
            </a:r>
            <a:endParaRPr lang="en-US" dirty="0"/>
          </a:p>
        </p:txBody>
      </p:sp>
      <p:sp>
        <p:nvSpPr>
          <p:cNvPr id="6" name="Content Placeholder 5">
            <a:extLst>
              <a:ext uri="{FF2B5EF4-FFF2-40B4-BE49-F238E27FC236}">
                <a16:creationId xmlns:a16="http://schemas.microsoft.com/office/drawing/2014/main" id="{EB4C188C-5F70-4BFC-B66B-0D8E463CFD13}"/>
              </a:ext>
            </a:extLst>
          </p:cNvPr>
          <p:cNvSpPr>
            <a:spLocks noGrp="1"/>
          </p:cNvSpPr>
          <p:nvPr>
            <p:ph sz="half" idx="1"/>
          </p:nvPr>
        </p:nvSpPr>
        <p:spPr>
          <a:xfrm>
            <a:off x="1097279" y="2120900"/>
            <a:ext cx="9664506" cy="4256454"/>
          </a:xfrm>
        </p:spPr>
        <p:txBody>
          <a:bodyPr>
            <a:normAutofit/>
          </a:bodyPr>
          <a:lstStyle/>
          <a:p>
            <a:pPr eaLnBrk="1" hangingPunct="1">
              <a:buClr>
                <a:schemeClr val="accent5">
                  <a:lumMod val="60000"/>
                  <a:lumOff val="40000"/>
                </a:schemeClr>
              </a:buClr>
              <a:buFont typeface="Wingdings" pitchFamily="2" charset="2"/>
              <a:buChar char="§"/>
              <a:defRPr/>
            </a:pPr>
            <a:r>
              <a:rPr lang="en-US" sz="2200" b="1" dirty="0"/>
              <a:t>AI</a:t>
            </a:r>
            <a:r>
              <a:rPr lang="en-US" sz="2200" dirty="0"/>
              <a:t> or </a:t>
            </a:r>
            <a:r>
              <a:rPr lang="en-US" sz="2200" b="1" dirty="0"/>
              <a:t>Articulation Index</a:t>
            </a:r>
            <a:r>
              <a:rPr lang="en-US" sz="2200" dirty="0"/>
              <a:t> represents how well speech can be understood in a given space. </a:t>
            </a:r>
          </a:p>
          <a:p>
            <a:pPr eaLnBrk="1" hangingPunct="1">
              <a:buClr>
                <a:schemeClr val="accent5">
                  <a:lumMod val="60000"/>
                  <a:lumOff val="40000"/>
                </a:schemeClr>
              </a:buClr>
              <a:buFont typeface="Wingdings" pitchFamily="2" charset="2"/>
              <a:buChar char="§"/>
              <a:defRPr/>
            </a:pPr>
            <a:endParaRPr lang="en-US" sz="2200" dirty="0"/>
          </a:p>
          <a:p>
            <a:pPr eaLnBrk="1" hangingPunct="1">
              <a:buClr>
                <a:schemeClr val="accent5">
                  <a:lumMod val="60000"/>
                  <a:lumOff val="40000"/>
                </a:schemeClr>
              </a:buClr>
              <a:buFont typeface="Wingdings" pitchFamily="2" charset="2"/>
              <a:buChar char="§"/>
              <a:defRPr/>
            </a:pPr>
            <a:r>
              <a:rPr lang="en-US" sz="2200" b="1" dirty="0"/>
              <a:t>PI</a:t>
            </a:r>
            <a:r>
              <a:rPr lang="en-US" sz="2200" dirty="0"/>
              <a:t> or </a:t>
            </a:r>
            <a:r>
              <a:rPr lang="en-US" sz="2200" b="1" dirty="0"/>
              <a:t>Privacy Index</a:t>
            </a:r>
            <a:r>
              <a:rPr lang="en-US" sz="2200" dirty="0"/>
              <a:t> represents how well the elements in, and the properties of, a space render outside conversations unintelligible. It is measured in percentage.</a:t>
            </a:r>
          </a:p>
          <a:p>
            <a:pPr marL="342900" marR="0" lvl="0" indent="-342900" algn="l" defTabSz="914400" rtl="0" eaLnBrk="1" fontAlgn="base" latinLnBrk="0" hangingPunct="1">
              <a:lnSpc>
                <a:spcPct val="80000"/>
              </a:lnSpc>
              <a:spcBef>
                <a:spcPct val="20000"/>
              </a:spcBef>
              <a:spcAft>
                <a:spcPct val="0"/>
              </a:spcAft>
              <a:buClr>
                <a:srgbClr val="5EAD36"/>
              </a:buClr>
              <a:buSzPct val="70000"/>
              <a:buFont typeface="Arial"/>
              <a:buChar char="•"/>
              <a:tabLst/>
              <a:defRPr/>
            </a:pPr>
            <a:endParaRPr kumimoji="0" lang="en-US" sz="2000" b="1" i="0" u="none" strike="noStrike" kern="0" cap="none" spc="0" normalizeH="0" baseline="0" noProof="0" dirty="0">
              <a:ln>
                <a:noFill/>
              </a:ln>
              <a:solidFill>
                <a:srgbClr val="DBDBDB">
                  <a:lumMod val="25000"/>
                </a:srgbClr>
              </a:solidFill>
              <a:effectLst/>
              <a:uLnTx/>
              <a:uFillTx/>
              <a:latin typeface="Helvetica Neue Light"/>
              <a:ea typeface="+mn-ea"/>
            </a:endParaRPr>
          </a:p>
          <a:p>
            <a:pPr marL="0" indent="0">
              <a:lnSpc>
                <a:spcPct val="90000"/>
              </a:lnSpc>
              <a:buNone/>
            </a:pPr>
            <a:endParaRPr lang="en-US" sz="1700" dirty="0"/>
          </a:p>
        </p:txBody>
      </p:sp>
    </p:spTree>
    <p:extLst>
      <p:ext uri="{BB962C8B-B14F-4D97-AF65-F5344CB8AC3E}">
        <p14:creationId xmlns:p14="http://schemas.microsoft.com/office/powerpoint/2010/main" val="261217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chor="b">
            <a:normAutofit/>
          </a:bodyPr>
          <a:lstStyle/>
          <a:p>
            <a:r>
              <a:rPr lang="en-US" sz="4800" dirty="0"/>
              <a:t>A, B, C Recommendations</a:t>
            </a:r>
            <a:endParaRPr lang="en-US" dirty="0"/>
          </a:p>
        </p:txBody>
      </p:sp>
      <p:sp>
        <p:nvSpPr>
          <p:cNvPr id="6" name="Content Placeholder 5">
            <a:extLst>
              <a:ext uri="{FF2B5EF4-FFF2-40B4-BE49-F238E27FC236}">
                <a16:creationId xmlns:a16="http://schemas.microsoft.com/office/drawing/2014/main" id="{EB4C188C-5F70-4BFC-B66B-0D8E463CFD13}"/>
              </a:ext>
            </a:extLst>
          </p:cNvPr>
          <p:cNvSpPr>
            <a:spLocks noGrp="1"/>
          </p:cNvSpPr>
          <p:nvPr>
            <p:ph sz="half" idx="1"/>
          </p:nvPr>
        </p:nvSpPr>
        <p:spPr>
          <a:xfrm>
            <a:off x="1097279" y="2120900"/>
            <a:ext cx="10293210" cy="4256454"/>
          </a:xfrm>
        </p:spPr>
        <p:txBody>
          <a:bodyPr>
            <a:normAutofit/>
          </a:bodyPr>
          <a:lstStyle/>
          <a:p>
            <a:pPr eaLnBrk="1" hangingPunct="1">
              <a:buClr>
                <a:schemeClr val="accent5">
                  <a:lumMod val="60000"/>
                  <a:lumOff val="40000"/>
                </a:schemeClr>
              </a:buClr>
              <a:buFont typeface="Wingdings" pitchFamily="2" charset="2"/>
              <a:buChar char="§"/>
              <a:defRPr/>
            </a:pPr>
            <a:r>
              <a:rPr lang="en-US" sz="2400" dirty="0"/>
              <a:t>In an open plan, look for ceiling panels that have high NRC and AC values </a:t>
            </a:r>
            <a:br>
              <a:rPr lang="en-US" sz="2400" dirty="0"/>
            </a:br>
            <a:r>
              <a:rPr lang="en-US" sz="2400" dirty="0"/>
              <a:t>(.70 NRC and 170 AC). </a:t>
            </a:r>
          </a:p>
          <a:p>
            <a:pPr eaLnBrk="1" hangingPunct="1">
              <a:buClr>
                <a:schemeClr val="accent5">
                  <a:lumMod val="60000"/>
                  <a:lumOff val="40000"/>
                </a:schemeClr>
              </a:buClr>
              <a:buFont typeface="Wingdings" pitchFamily="2" charset="2"/>
              <a:buChar char="§"/>
              <a:defRPr/>
            </a:pPr>
            <a:endParaRPr lang="en-US" sz="2400" dirty="0"/>
          </a:p>
          <a:p>
            <a:pPr eaLnBrk="1" hangingPunct="1">
              <a:buClr>
                <a:schemeClr val="accent5">
                  <a:lumMod val="60000"/>
                  <a:lumOff val="40000"/>
                </a:schemeClr>
              </a:buClr>
              <a:buFont typeface="Wingdings" pitchFamily="2" charset="2"/>
              <a:buChar char="§"/>
              <a:defRPr/>
            </a:pPr>
            <a:r>
              <a:rPr lang="en-US" sz="2400" dirty="0"/>
              <a:t>In a closed plan look for ceiling panels that have a high CAC value (35 or more).</a:t>
            </a:r>
          </a:p>
          <a:p>
            <a:pPr eaLnBrk="1" hangingPunct="1">
              <a:buClr>
                <a:schemeClr val="accent5">
                  <a:lumMod val="60000"/>
                  <a:lumOff val="40000"/>
                </a:schemeClr>
              </a:buClr>
              <a:buFont typeface="Wingdings" pitchFamily="2" charset="2"/>
              <a:buChar char="§"/>
              <a:defRPr/>
            </a:pPr>
            <a:endParaRPr lang="en-US" sz="2400" dirty="0"/>
          </a:p>
          <a:p>
            <a:pPr eaLnBrk="1" hangingPunct="1">
              <a:buClr>
                <a:schemeClr val="accent5">
                  <a:lumMod val="60000"/>
                  <a:lumOff val="40000"/>
                </a:schemeClr>
              </a:buClr>
              <a:buFont typeface="Wingdings" pitchFamily="2" charset="2"/>
              <a:buChar char="§"/>
              <a:defRPr/>
            </a:pPr>
            <a:r>
              <a:rPr lang="en-US" sz="2400" dirty="0"/>
              <a:t>Add sound masking to achieve an Articulation Index (AI) of .2 or lower.</a:t>
            </a:r>
          </a:p>
          <a:p>
            <a:pPr marL="342900" marR="0" lvl="0" indent="-342900" algn="l" defTabSz="914400" rtl="0" eaLnBrk="1" fontAlgn="base" latinLnBrk="0" hangingPunct="1">
              <a:lnSpc>
                <a:spcPct val="80000"/>
              </a:lnSpc>
              <a:spcBef>
                <a:spcPct val="20000"/>
              </a:spcBef>
              <a:spcAft>
                <a:spcPct val="0"/>
              </a:spcAft>
              <a:buClr>
                <a:srgbClr val="5EAD36"/>
              </a:buClr>
              <a:buSzPct val="70000"/>
              <a:buFont typeface="Arial"/>
              <a:buChar char="•"/>
              <a:tabLst/>
              <a:defRPr/>
            </a:pPr>
            <a:endParaRPr kumimoji="0" lang="en-US" sz="2400" b="1" i="0" u="none" strike="noStrike" kern="0" cap="none" spc="0" normalizeH="0" baseline="0" noProof="0" dirty="0">
              <a:ln>
                <a:noFill/>
              </a:ln>
              <a:solidFill>
                <a:srgbClr val="DBDBDB">
                  <a:lumMod val="25000"/>
                </a:srgbClr>
              </a:solidFill>
              <a:effectLst/>
              <a:uLnTx/>
              <a:uFillTx/>
              <a:latin typeface="Helvetica Neue Light"/>
              <a:ea typeface="+mn-ea"/>
            </a:endParaRPr>
          </a:p>
          <a:p>
            <a:pPr marL="0" indent="0">
              <a:lnSpc>
                <a:spcPct val="90000"/>
              </a:lnSpc>
              <a:buNone/>
            </a:pPr>
            <a:endParaRPr lang="en-US" sz="2400" dirty="0"/>
          </a:p>
        </p:txBody>
      </p:sp>
    </p:spTree>
    <p:extLst>
      <p:ext uri="{BB962C8B-B14F-4D97-AF65-F5344CB8AC3E}">
        <p14:creationId xmlns:p14="http://schemas.microsoft.com/office/powerpoint/2010/main" val="3950551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at a table&#10;&#10;Description automatically generated">
            <a:extLst>
              <a:ext uri="{FF2B5EF4-FFF2-40B4-BE49-F238E27FC236}">
                <a16:creationId xmlns:a16="http://schemas.microsoft.com/office/drawing/2014/main" id="{D93AED15-4E4D-4FA6-8322-86C782B4A7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280" b="22462"/>
          <a:stretch/>
        </p:blipFill>
        <p:spPr>
          <a:xfrm>
            <a:off x="15" y="10"/>
            <a:ext cx="12191985" cy="4578340"/>
          </a:xfrm>
          <a:prstGeom prst="rect">
            <a:avLst/>
          </a:prstGeom>
          <a:noFill/>
        </p:spPr>
      </p:pic>
      <p:sp>
        <p:nvSpPr>
          <p:cNvPr id="2" name="Title 1"/>
          <p:cNvSpPr>
            <a:spLocks noGrp="1"/>
          </p:cNvSpPr>
          <p:nvPr>
            <p:ph type="title"/>
          </p:nvPr>
        </p:nvSpPr>
        <p:spPr>
          <a:xfrm>
            <a:off x="1097279" y="4799362"/>
            <a:ext cx="10113645" cy="743682"/>
          </a:xfrm>
        </p:spPr>
        <p:txBody>
          <a:bodyPr anchor="b">
            <a:normAutofit/>
          </a:bodyPr>
          <a:lstStyle/>
          <a:p>
            <a:r>
              <a:rPr lang="en-US" sz="3400"/>
              <a:t>Sound Masking Can Help You Achieve Speech Privacy</a:t>
            </a:r>
          </a:p>
        </p:txBody>
      </p:sp>
      <p:sp>
        <p:nvSpPr>
          <p:cNvPr id="6" name="Content Placeholder 5">
            <a:extLst>
              <a:ext uri="{FF2B5EF4-FFF2-40B4-BE49-F238E27FC236}">
                <a16:creationId xmlns:a16="http://schemas.microsoft.com/office/drawing/2014/main" id="{EB4C188C-5F70-4BFC-B66B-0D8E463CFD13}"/>
              </a:ext>
            </a:extLst>
          </p:cNvPr>
          <p:cNvSpPr>
            <a:spLocks noGrp="1"/>
          </p:cNvSpPr>
          <p:nvPr>
            <p:ph type="body" sz="half" idx="2"/>
          </p:nvPr>
        </p:nvSpPr>
        <p:spPr>
          <a:xfrm>
            <a:off x="1097279" y="5715000"/>
            <a:ext cx="10113264" cy="609600"/>
          </a:xfrm>
        </p:spPr>
        <p:txBody>
          <a:bodyPr>
            <a:normAutofit/>
          </a:bodyPr>
          <a:lstStyle/>
          <a:p>
            <a:pPr marL="0" marR="0" lvl="0" indent="0" algn="ctr" defTabSz="914400" rtl="0" eaLnBrk="1" fontAlgn="base" latinLnBrk="0" hangingPunct="1">
              <a:spcBef>
                <a:spcPct val="20000"/>
              </a:spcBef>
              <a:spcAft>
                <a:spcPct val="0"/>
              </a:spcAft>
              <a:buClr>
                <a:srgbClr val="A9CE61">
                  <a:lumMod val="75000"/>
                </a:srgbClr>
              </a:buClr>
              <a:buSzPct val="70000"/>
              <a:buNone/>
              <a:tabLst/>
              <a:defRPr/>
            </a:pPr>
            <a:r>
              <a:rPr kumimoji="0" lang="en-US" b="1" i="0" u="none" strike="noStrike" kern="0" cap="none" spc="0" normalizeH="0" baseline="0" noProof="0" dirty="0">
                <a:ln>
                  <a:noFill/>
                </a:ln>
                <a:effectLst/>
                <a:uLnTx/>
                <a:uFillTx/>
              </a:rPr>
              <a:t>       </a:t>
            </a:r>
            <a:r>
              <a:rPr kumimoji="0" lang="en-US" sz="2800" b="1" i="0" u="none" strike="noStrike" kern="0" cap="none" spc="0" normalizeH="0" baseline="0" noProof="0" dirty="0">
                <a:ln>
                  <a:noFill/>
                </a:ln>
                <a:solidFill>
                  <a:schemeClr val="accent3">
                    <a:lumMod val="60000"/>
                    <a:lumOff val="40000"/>
                  </a:schemeClr>
                </a:solidFill>
                <a:effectLst/>
                <a:uLnTx/>
                <a:uFillTx/>
              </a:rPr>
              <a:t>So exactly what is Sound Masking?</a:t>
            </a:r>
          </a:p>
          <a:p>
            <a:pPr marL="342900" marR="0" lvl="0" indent="-342900" algn="ctr" defTabSz="914400" rtl="0" eaLnBrk="1" fontAlgn="base" latinLnBrk="0" hangingPunct="1">
              <a:spcBef>
                <a:spcPct val="20000"/>
              </a:spcBef>
              <a:spcAft>
                <a:spcPct val="0"/>
              </a:spcAft>
              <a:buClr>
                <a:srgbClr val="5EAD36"/>
              </a:buClr>
              <a:buSzPct val="70000"/>
              <a:buFont typeface="Arial"/>
              <a:buChar char="•"/>
              <a:tabLst/>
              <a:defRPr/>
            </a:pPr>
            <a:endParaRPr kumimoji="0" lang="en-US" sz="2800" b="1" i="0" u="none" strike="noStrike" kern="0" cap="none" spc="0" normalizeH="0" baseline="0" noProof="0" dirty="0">
              <a:ln>
                <a:noFill/>
              </a:ln>
              <a:solidFill>
                <a:schemeClr val="accent3">
                  <a:lumMod val="60000"/>
                  <a:lumOff val="40000"/>
                </a:schemeClr>
              </a:solidFill>
              <a:effectLst/>
              <a:uLnTx/>
              <a:uFillTx/>
            </a:endParaRPr>
          </a:p>
          <a:p>
            <a:pPr marL="0" indent="0">
              <a:buNone/>
            </a:pPr>
            <a:endParaRPr lang="en-US" b="1" dirty="0"/>
          </a:p>
        </p:txBody>
      </p:sp>
    </p:spTree>
    <p:extLst>
      <p:ext uri="{BB962C8B-B14F-4D97-AF65-F5344CB8AC3E}">
        <p14:creationId xmlns:p14="http://schemas.microsoft.com/office/powerpoint/2010/main" val="3484813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on a beach&#10;&#10;Description automatically generated">
            <a:extLst>
              <a:ext uri="{FF2B5EF4-FFF2-40B4-BE49-F238E27FC236}">
                <a16:creationId xmlns:a16="http://schemas.microsoft.com/office/drawing/2014/main" id="{788A3125-2F69-40C4-9FD0-94F5E805D0C3}"/>
              </a:ext>
            </a:extLst>
          </p:cNvPr>
          <p:cNvPicPr>
            <a:picLocks noChangeAspect="1"/>
          </p:cNvPicPr>
          <p:nvPr/>
        </p:nvPicPr>
        <p:blipFill rotWithShape="1">
          <a:blip r:embed="rId3">
            <a:extLst>
              <a:ext uri="{28A0092B-C50C-407E-A947-70E740481C1C}">
                <a14:useLocalDpi xmlns:a14="http://schemas.microsoft.com/office/drawing/2010/main" val="0"/>
              </a:ext>
            </a:extLst>
          </a:blip>
          <a:srcRect t="26988" b="16754"/>
          <a:stretch/>
        </p:blipFill>
        <p:spPr>
          <a:xfrm>
            <a:off x="15" y="10"/>
            <a:ext cx="12191985" cy="4578340"/>
          </a:xfrm>
          <a:prstGeom prst="rect">
            <a:avLst/>
          </a:prstGeom>
          <a:noFill/>
        </p:spPr>
      </p:pic>
      <p:sp>
        <p:nvSpPr>
          <p:cNvPr id="2" name="Title 1"/>
          <p:cNvSpPr>
            <a:spLocks noGrp="1"/>
          </p:cNvSpPr>
          <p:nvPr>
            <p:ph type="title"/>
          </p:nvPr>
        </p:nvSpPr>
        <p:spPr>
          <a:xfrm>
            <a:off x="1097279" y="4799362"/>
            <a:ext cx="10113645" cy="743682"/>
          </a:xfrm>
        </p:spPr>
        <p:txBody>
          <a:bodyPr anchor="b">
            <a:normAutofit/>
          </a:bodyPr>
          <a:lstStyle/>
          <a:p>
            <a:r>
              <a:rPr lang="en-US" sz="3700"/>
              <a:t>We Have All Experienced Sound Masking Before</a:t>
            </a:r>
          </a:p>
        </p:txBody>
      </p:sp>
    </p:spTree>
    <p:extLst>
      <p:ext uri="{BB962C8B-B14F-4D97-AF65-F5344CB8AC3E}">
        <p14:creationId xmlns:p14="http://schemas.microsoft.com/office/powerpoint/2010/main" val="1830073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chor="b">
            <a:normAutofit/>
          </a:bodyPr>
          <a:lstStyle/>
          <a:p>
            <a:r>
              <a:rPr lang="en-US" dirty="0"/>
              <a:t>Learning Objectives</a:t>
            </a:r>
          </a:p>
        </p:txBody>
      </p:sp>
      <p:sp>
        <p:nvSpPr>
          <p:cNvPr id="6" name="Content Placeholder 5">
            <a:extLst>
              <a:ext uri="{FF2B5EF4-FFF2-40B4-BE49-F238E27FC236}">
                <a16:creationId xmlns:a16="http://schemas.microsoft.com/office/drawing/2014/main" id="{EB4C188C-5F70-4BFC-B66B-0D8E463CFD13}"/>
              </a:ext>
            </a:extLst>
          </p:cNvPr>
          <p:cNvSpPr>
            <a:spLocks noGrp="1"/>
          </p:cNvSpPr>
          <p:nvPr>
            <p:ph sz="half" idx="1"/>
          </p:nvPr>
        </p:nvSpPr>
        <p:spPr>
          <a:xfrm>
            <a:off x="1097279" y="2120900"/>
            <a:ext cx="9875521" cy="4256454"/>
          </a:xfrm>
        </p:spPr>
        <p:txBody>
          <a:bodyPr>
            <a:normAutofit lnSpcReduction="10000"/>
          </a:bodyPr>
          <a:lstStyle/>
          <a:p>
            <a:pPr eaLnBrk="1" hangingPunct="1">
              <a:lnSpc>
                <a:spcPct val="80000"/>
              </a:lnSpc>
              <a:buFont typeface="Wingdings" pitchFamily="2" charset="2"/>
              <a:buChar char="§"/>
              <a:defRPr/>
            </a:pPr>
            <a:r>
              <a:rPr lang="en-US" sz="1800" dirty="0">
                <a:solidFill>
                  <a:schemeClr val="tx1"/>
                </a:solidFill>
              </a:rPr>
              <a:t>Importance of acoustics and growing need for speech privacy</a:t>
            </a:r>
          </a:p>
          <a:p>
            <a:pPr eaLnBrk="1" hangingPunct="1">
              <a:lnSpc>
                <a:spcPct val="80000"/>
              </a:lnSpc>
              <a:buFont typeface="Wingdings" pitchFamily="2" charset="2"/>
              <a:buChar char="§"/>
              <a:defRPr/>
            </a:pPr>
            <a:endParaRPr lang="en-US" sz="1800" dirty="0">
              <a:solidFill>
                <a:schemeClr val="tx1"/>
              </a:solidFill>
            </a:endParaRPr>
          </a:p>
          <a:p>
            <a:pPr eaLnBrk="1" hangingPunct="1">
              <a:lnSpc>
                <a:spcPct val="80000"/>
              </a:lnSpc>
              <a:buFont typeface="Wingdings" pitchFamily="2" charset="2"/>
              <a:buChar char="§"/>
              <a:defRPr/>
            </a:pPr>
            <a:r>
              <a:rPr lang="en-US" sz="1800" dirty="0">
                <a:solidFill>
                  <a:schemeClr val="tx1"/>
                </a:solidFill>
              </a:rPr>
              <a:t>How sound travels within a space, the A, B, C’ s and common terms for measuring sound </a:t>
            </a:r>
          </a:p>
          <a:p>
            <a:pPr eaLnBrk="1" hangingPunct="1">
              <a:lnSpc>
                <a:spcPct val="80000"/>
              </a:lnSpc>
              <a:buFont typeface="Wingdings" pitchFamily="2" charset="2"/>
              <a:buChar char="§"/>
              <a:defRPr/>
            </a:pPr>
            <a:endParaRPr lang="en-US" sz="1800" dirty="0">
              <a:solidFill>
                <a:schemeClr val="tx1"/>
              </a:solidFill>
            </a:endParaRPr>
          </a:p>
          <a:p>
            <a:pPr eaLnBrk="1" hangingPunct="1">
              <a:lnSpc>
                <a:spcPct val="80000"/>
              </a:lnSpc>
              <a:buFont typeface="Wingdings" pitchFamily="2" charset="2"/>
              <a:buChar char="§"/>
              <a:defRPr/>
            </a:pPr>
            <a:r>
              <a:rPr lang="en-US" sz="1800" dirty="0">
                <a:solidFill>
                  <a:schemeClr val="tx1"/>
                </a:solidFill>
              </a:rPr>
              <a:t>Show you how to achieve speech privacy with sound masking</a:t>
            </a:r>
          </a:p>
          <a:p>
            <a:pPr eaLnBrk="1" hangingPunct="1">
              <a:lnSpc>
                <a:spcPct val="80000"/>
              </a:lnSpc>
              <a:buFont typeface="Wingdings" pitchFamily="2" charset="2"/>
              <a:buChar char="§"/>
              <a:defRPr/>
            </a:pPr>
            <a:endParaRPr lang="en-US" sz="1800" dirty="0">
              <a:solidFill>
                <a:schemeClr val="tx1"/>
              </a:solidFill>
            </a:endParaRPr>
          </a:p>
          <a:p>
            <a:pPr eaLnBrk="1" hangingPunct="1">
              <a:lnSpc>
                <a:spcPct val="80000"/>
              </a:lnSpc>
              <a:buFont typeface="Wingdings" pitchFamily="2" charset="2"/>
              <a:buChar char="§"/>
              <a:defRPr/>
            </a:pPr>
            <a:r>
              <a:rPr lang="en-US" sz="1800" dirty="0">
                <a:solidFill>
                  <a:schemeClr val="tx1"/>
                </a:solidFill>
              </a:rPr>
              <a:t>Review how sound masking works, types of systems, key evaluation criteria, and where and when to use sound masking</a:t>
            </a:r>
          </a:p>
          <a:p>
            <a:pPr eaLnBrk="1" hangingPunct="1">
              <a:lnSpc>
                <a:spcPct val="80000"/>
              </a:lnSpc>
              <a:buFont typeface="Wingdings" pitchFamily="2" charset="2"/>
              <a:buChar char="§"/>
              <a:defRPr/>
            </a:pPr>
            <a:endParaRPr lang="en-US" sz="1800" dirty="0">
              <a:solidFill>
                <a:schemeClr val="tx1"/>
              </a:solidFill>
            </a:endParaRPr>
          </a:p>
          <a:p>
            <a:pPr eaLnBrk="1" hangingPunct="1">
              <a:lnSpc>
                <a:spcPct val="80000"/>
              </a:lnSpc>
              <a:buFont typeface="Wingdings" pitchFamily="2" charset="2"/>
              <a:buChar char="§"/>
              <a:defRPr/>
            </a:pPr>
            <a:r>
              <a:rPr lang="en-US" sz="1800" dirty="0">
                <a:solidFill>
                  <a:schemeClr val="tx1"/>
                </a:solidFill>
              </a:rPr>
              <a:t>Budgeting for acoustics</a:t>
            </a:r>
            <a:br>
              <a:rPr lang="en-US" sz="1800" dirty="0">
                <a:solidFill>
                  <a:schemeClr val="tx1"/>
                </a:solidFill>
              </a:rPr>
            </a:br>
            <a:endParaRPr lang="en-US" sz="1800" dirty="0">
              <a:solidFill>
                <a:schemeClr val="tx1"/>
              </a:solidFill>
            </a:endParaRPr>
          </a:p>
          <a:p>
            <a:pPr eaLnBrk="1" hangingPunct="1">
              <a:lnSpc>
                <a:spcPct val="80000"/>
              </a:lnSpc>
              <a:buFont typeface="Wingdings" pitchFamily="2" charset="2"/>
              <a:buChar char="§"/>
              <a:defRPr/>
            </a:pPr>
            <a:r>
              <a:rPr lang="en-US" sz="1800" dirty="0">
                <a:solidFill>
                  <a:schemeClr val="tx1"/>
                </a:solidFill>
              </a:rPr>
              <a:t>Federal mandates and industry standards for speech privacy</a:t>
            </a:r>
          </a:p>
          <a:p>
            <a:pPr eaLnBrk="1" hangingPunct="1">
              <a:lnSpc>
                <a:spcPct val="80000"/>
              </a:lnSpc>
              <a:defRPr/>
            </a:pPr>
            <a:endParaRPr lang="en-US" sz="1600" b="1" dirty="0"/>
          </a:p>
          <a:p>
            <a:pPr marL="0" indent="0">
              <a:lnSpc>
                <a:spcPct val="90000"/>
              </a:lnSpc>
              <a:buNone/>
            </a:pPr>
            <a:endParaRPr lang="en-US" sz="1700" dirty="0"/>
          </a:p>
        </p:txBody>
      </p:sp>
    </p:spTree>
    <p:extLst>
      <p:ext uri="{BB962C8B-B14F-4D97-AF65-F5344CB8AC3E}">
        <p14:creationId xmlns:p14="http://schemas.microsoft.com/office/powerpoint/2010/main" val="2305843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916" y="1885125"/>
            <a:ext cx="3684118" cy="2093975"/>
          </a:xfrm>
        </p:spPr>
        <p:txBody>
          <a:bodyPr anchor="ctr">
            <a:noAutofit/>
          </a:bodyPr>
          <a:lstStyle/>
          <a:p>
            <a:r>
              <a:rPr lang="en-US" sz="3500" dirty="0"/>
              <a:t>How Does Sound Masking Work in Our Office Environment to Provide Speech Privacy</a:t>
            </a:r>
          </a:p>
        </p:txBody>
      </p:sp>
      <p:pic>
        <p:nvPicPr>
          <p:cNvPr id="4" name="Picture 3" descr="A person sitting at a table&#10;&#10;Description automatically generated">
            <a:extLst>
              <a:ext uri="{FF2B5EF4-FFF2-40B4-BE49-F238E27FC236}">
                <a16:creationId xmlns:a16="http://schemas.microsoft.com/office/drawing/2014/main" id="{8278C333-616B-4E61-BF78-0C0E44E01834}"/>
              </a:ext>
            </a:extLst>
          </p:cNvPr>
          <p:cNvPicPr>
            <a:picLocks noChangeAspect="1"/>
          </p:cNvPicPr>
          <p:nvPr/>
        </p:nvPicPr>
        <p:blipFill rotWithShape="1">
          <a:blip r:embed="rId3">
            <a:extLst>
              <a:ext uri="{28A0092B-C50C-407E-A947-70E740481C1C}">
                <a14:useLocalDpi xmlns:a14="http://schemas.microsoft.com/office/drawing/2010/main" val="0"/>
              </a:ext>
            </a:extLst>
          </a:blip>
          <a:srcRect r="2" b="14546"/>
          <a:stretch/>
        </p:blipFill>
        <p:spPr>
          <a:xfrm>
            <a:off x="5853914" y="579288"/>
            <a:ext cx="5861171" cy="5008711"/>
          </a:xfrm>
          <a:prstGeom prst="rect">
            <a:avLst/>
          </a:prstGeom>
          <a:noFill/>
        </p:spPr>
      </p:pic>
    </p:spTree>
    <p:extLst>
      <p:ext uri="{BB962C8B-B14F-4D97-AF65-F5344CB8AC3E}">
        <p14:creationId xmlns:p14="http://schemas.microsoft.com/office/powerpoint/2010/main" val="124025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Picture1">
            <a:extLst>
              <a:ext uri="{FF2B5EF4-FFF2-40B4-BE49-F238E27FC236}">
                <a16:creationId xmlns:a16="http://schemas.microsoft.com/office/drawing/2014/main" id="{DA233839-B1A1-4C68-B661-72576E0F134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67417" y="1152471"/>
            <a:ext cx="6752965" cy="40855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92200" y="1885125"/>
            <a:ext cx="3314700" cy="2093975"/>
          </a:xfrm>
        </p:spPr>
        <p:txBody>
          <a:bodyPr anchor="ctr">
            <a:normAutofit/>
          </a:bodyPr>
          <a:lstStyle/>
          <a:p>
            <a:r>
              <a:rPr lang="en-US" sz="4100"/>
              <a:t>Ambient Background Sound is 38dB</a:t>
            </a:r>
          </a:p>
        </p:txBody>
      </p:sp>
    </p:spTree>
    <p:extLst>
      <p:ext uri="{BB962C8B-B14F-4D97-AF65-F5344CB8AC3E}">
        <p14:creationId xmlns:p14="http://schemas.microsoft.com/office/powerpoint/2010/main" val="2903718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200" y="2133600"/>
            <a:ext cx="3314700" cy="1664678"/>
          </a:xfrm>
        </p:spPr>
        <p:txBody>
          <a:bodyPr anchor="ctr">
            <a:normAutofit fontScale="90000"/>
          </a:bodyPr>
          <a:lstStyle/>
          <a:p>
            <a:r>
              <a:rPr lang="en-US" sz="4100"/>
              <a:t>Ambient Background Sound is 27dB</a:t>
            </a:r>
            <a:br>
              <a:rPr lang="en-US" sz="4100"/>
            </a:br>
            <a:r>
              <a:rPr lang="en-US" sz="2800"/>
              <a:t>No </a:t>
            </a:r>
            <a:r>
              <a:rPr lang="en-US" sz="2800" dirty="0"/>
              <a:t>sound masking)</a:t>
            </a:r>
          </a:p>
        </p:txBody>
      </p:sp>
      <p:pic>
        <p:nvPicPr>
          <p:cNvPr id="4" name="Picture 5" descr="Picture2">
            <a:extLst>
              <a:ext uri="{FF2B5EF4-FFF2-40B4-BE49-F238E27FC236}">
                <a16:creationId xmlns:a16="http://schemas.microsoft.com/office/drawing/2014/main" id="{87EBB3DA-888E-40A5-85C8-CCBB613B7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3818" y="1082709"/>
            <a:ext cx="7086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9822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199" y="1885126"/>
            <a:ext cx="3514969" cy="2042106"/>
          </a:xfrm>
        </p:spPr>
        <p:txBody>
          <a:bodyPr anchor="ctr">
            <a:normAutofit fontScale="90000"/>
          </a:bodyPr>
          <a:lstStyle/>
          <a:p>
            <a:r>
              <a:rPr lang="en-US" sz="4100" dirty="0"/>
              <a:t>Dynamic Range Reduced to 18dB</a:t>
            </a:r>
            <a:br>
              <a:rPr lang="en-US" sz="4100" dirty="0"/>
            </a:br>
            <a:r>
              <a:rPr lang="en-US" sz="2200" dirty="0"/>
              <a:t>(with sound masking)</a:t>
            </a:r>
          </a:p>
        </p:txBody>
      </p:sp>
      <p:pic>
        <p:nvPicPr>
          <p:cNvPr id="4" name="Picture 5" descr="Picture3">
            <a:extLst>
              <a:ext uri="{FF2B5EF4-FFF2-40B4-BE49-F238E27FC236}">
                <a16:creationId xmlns:a16="http://schemas.microsoft.com/office/drawing/2014/main" id="{F69B95EE-7453-4CD1-AFB0-E19D57E3B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5598" y="989697"/>
            <a:ext cx="6855291" cy="4359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9605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chor="b">
            <a:normAutofit/>
          </a:bodyPr>
          <a:lstStyle/>
          <a:p>
            <a:r>
              <a:rPr lang="en-US" sz="4800" dirty="0"/>
              <a:t>Sound Masking works because….</a:t>
            </a:r>
            <a:endParaRPr lang="en-US" dirty="0"/>
          </a:p>
        </p:txBody>
      </p:sp>
      <p:sp>
        <p:nvSpPr>
          <p:cNvPr id="6" name="Content Placeholder 5">
            <a:extLst>
              <a:ext uri="{FF2B5EF4-FFF2-40B4-BE49-F238E27FC236}">
                <a16:creationId xmlns:a16="http://schemas.microsoft.com/office/drawing/2014/main" id="{EB4C188C-5F70-4BFC-B66B-0D8E463CFD13}"/>
              </a:ext>
            </a:extLst>
          </p:cNvPr>
          <p:cNvSpPr>
            <a:spLocks noGrp="1"/>
          </p:cNvSpPr>
          <p:nvPr>
            <p:ph sz="half" idx="1"/>
          </p:nvPr>
        </p:nvSpPr>
        <p:spPr>
          <a:xfrm>
            <a:off x="1097279" y="2120899"/>
            <a:ext cx="9078352" cy="4450497"/>
          </a:xfrm>
        </p:spPr>
        <p:txBody>
          <a:bodyPr>
            <a:normAutofit/>
          </a:bodyPr>
          <a:lstStyle/>
          <a:p>
            <a:r>
              <a:rPr lang="en-US" sz="2400" dirty="0"/>
              <a:t>It provides </a:t>
            </a:r>
            <a:r>
              <a:rPr lang="en-US" sz="2400" b="1" i="1" dirty="0"/>
              <a:t>speech privacy.</a:t>
            </a:r>
            <a:br>
              <a:rPr lang="en-US" sz="2400" dirty="0"/>
            </a:br>
            <a:endParaRPr lang="en-US" sz="2400" b="1" i="1" dirty="0"/>
          </a:p>
          <a:p>
            <a:r>
              <a:rPr lang="en-US" sz="2400" dirty="0"/>
              <a:t>It minimizes the </a:t>
            </a:r>
            <a:r>
              <a:rPr lang="en-US" sz="2400" b="1" i="1" dirty="0"/>
              <a:t>dynamic range </a:t>
            </a:r>
            <a:r>
              <a:rPr lang="en-US" sz="2400" dirty="0"/>
              <a:t>and increases </a:t>
            </a:r>
            <a:r>
              <a:rPr lang="en-US" sz="2400" b="1" i="1" dirty="0"/>
              <a:t>comfort</a:t>
            </a:r>
            <a:r>
              <a:rPr lang="en-US" sz="2400" i="1" dirty="0"/>
              <a:t>,</a:t>
            </a:r>
            <a:r>
              <a:rPr lang="en-US" sz="2400" b="1" i="1" dirty="0"/>
              <a:t> </a:t>
            </a:r>
            <a:r>
              <a:rPr lang="en-US" sz="2400" i="1" dirty="0"/>
              <a:t>thereby improving overall productivity.</a:t>
            </a:r>
          </a:p>
          <a:p>
            <a:pPr marL="0" indent="0">
              <a:buNone/>
            </a:pPr>
            <a:endParaRPr lang="en-US" sz="2400" b="1" i="1" dirty="0"/>
          </a:p>
          <a:p>
            <a:r>
              <a:rPr lang="en-US" sz="2400" dirty="0"/>
              <a:t>It can also </a:t>
            </a:r>
            <a:r>
              <a:rPr lang="en-US" sz="2400" b="1" i="1" dirty="0"/>
              <a:t>improve the performance</a:t>
            </a:r>
            <a:r>
              <a:rPr lang="en-US" sz="2400" dirty="0"/>
              <a:t> of your space.                     </a:t>
            </a:r>
          </a:p>
          <a:p>
            <a:pPr eaLnBrk="1" hangingPunct="1">
              <a:buFontTx/>
              <a:buNone/>
            </a:pPr>
            <a:r>
              <a:rPr lang="en-US" sz="2400" dirty="0"/>
              <a:t>						</a:t>
            </a:r>
          </a:p>
          <a:p>
            <a:pPr eaLnBrk="1" hangingPunct="1">
              <a:buFontTx/>
              <a:buNone/>
            </a:pPr>
            <a:r>
              <a:rPr lang="en-US" sz="2400" b="1" i="1" dirty="0"/>
              <a:t>Here’s how….</a:t>
            </a:r>
          </a:p>
          <a:p>
            <a:pPr marL="342900" marR="0" lvl="0" indent="-342900" algn="l" defTabSz="914400" rtl="0" eaLnBrk="1" fontAlgn="base" latinLnBrk="0" hangingPunct="1">
              <a:lnSpc>
                <a:spcPct val="80000"/>
              </a:lnSpc>
              <a:spcBef>
                <a:spcPct val="20000"/>
              </a:spcBef>
              <a:spcAft>
                <a:spcPct val="0"/>
              </a:spcAft>
              <a:buClr>
                <a:srgbClr val="5EAD36"/>
              </a:buClr>
              <a:buSzPct val="70000"/>
              <a:buFont typeface="Arial"/>
              <a:buChar char="•"/>
              <a:tabLst/>
              <a:defRPr/>
            </a:pPr>
            <a:endParaRPr kumimoji="0" lang="en-US" sz="2000" b="1" i="0" u="none" strike="noStrike" kern="0" cap="none" spc="0" normalizeH="0" baseline="0" noProof="0" dirty="0">
              <a:ln>
                <a:noFill/>
              </a:ln>
              <a:solidFill>
                <a:srgbClr val="DBDBDB">
                  <a:lumMod val="25000"/>
                </a:srgbClr>
              </a:solidFill>
              <a:effectLst/>
              <a:uLnTx/>
              <a:uFillTx/>
              <a:latin typeface="Helvetica Neue Light"/>
              <a:ea typeface="+mn-ea"/>
            </a:endParaRPr>
          </a:p>
          <a:p>
            <a:pPr marL="0" indent="0">
              <a:lnSpc>
                <a:spcPct val="90000"/>
              </a:lnSpc>
              <a:buNone/>
            </a:pPr>
            <a:endParaRPr lang="en-US" sz="1700" dirty="0"/>
          </a:p>
        </p:txBody>
      </p:sp>
    </p:spTree>
    <p:extLst>
      <p:ext uri="{BB962C8B-B14F-4D97-AF65-F5344CB8AC3E}">
        <p14:creationId xmlns:p14="http://schemas.microsoft.com/office/powerpoint/2010/main" val="3958659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B5905CA4-BA57-44CE-BD6C-56309DABCE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32673" y="-22578"/>
            <a:ext cx="5926669" cy="457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097279" y="4799362"/>
            <a:ext cx="10113645" cy="743682"/>
          </a:xfrm>
        </p:spPr>
        <p:txBody>
          <a:bodyPr anchor="b">
            <a:normAutofit/>
          </a:bodyPr>
          <a:lstStyle/>
          <a:p>
            <a:r>
              <a:rPr lang="en-US"/>
              <a:t>STC 20, No Masking</a:t>
            </a:r>
          </a:p>
        </p:txBody>
      </p:sp>
    </p:spTree>
    <p:extLst>
      <p:ext uri="{BB962C8B-B14F-4D97-AF65-F5344CB8AC3E}">
        <p14:creationId xmlns:p14="http://schemas.microsoft.com/office/powerpoint/2010/main" val="2374046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79" y="4799362"/>
            <a:ext cx="10113645" cy="743682"/>
          </a:xfrm>
        </p:spPr>
        <p:txBody>
          <a:bodyPr anchor="b">
            <a:normAutofit/>
          </a:bodyPr>
          <a:lstStyle/>
          <a:p>
            <a:r>
              <a:rPr lang="en-US" dirty="0"/>
              <a:t>STC 30, No Masking</a:t>
            </a:r>
          </a:p>
        </p:txBody>
      </p:sp>
      <p:pic>
        <p:nvPicPr>
          <p:cNvPr id="4" name="Picture 2">
            <a:extLst>
              <a:ext uri="{FF2B5EF4-FFF2-40B4-BE49-F238E27FC236}">
                <a16:creationId xmlns:a16="http://schemas.microsoft.com/office/drawing/2014/main" id="{029758BC-ACFA-49EA-8079-5E9F5B62FC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4169" y="-33867"/>
            <a:ext cx="5848314" cy="4519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3548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79" y="4799362"/>
            <a:ext cx="10113645" cy="743682"/>
          </a:xfrm>
        </p:spPr>
        <p:txBody>
          <a:bodyPr anchor="b">
            <a:normAutofit/>
          </a:bodyPr>
          <a:lstStyle/>
          <a:p>
            <a:r>
              <a:rPr lang="en-US" dirty="0"/>
              <a:t>STC 20, With Masking</a:t>
            </a:r>
          </a:p>
        </p:txBody>
      </p:sp>
      <p:pic>
        <p:nvPicPr>
          <p:cNvPr id="4" name="Picture 2">
            <a:extLst>
              <a:ext uri="{FF2B5EF4-FFF2-40B4-BE49-F238E27FC236}">
                <a16:creationId xmlns:a16="http://schemas.microsoft.com/office/drawing/2014/main" id="{38E32D74-7565-47C9-B2B2-B5FBA7CE48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3849" y="-22578"/>
            <a:ext cx="5856021" cy="4525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700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6BE3A552-DD7C-4471-8B66-F390D70467EA}"/>
              </a:ext>
            </a:extLst>
          </p:cNvPr>
          <p:cNvSpPr txBox="1">
            <a:spLocks noChangeArrowheads="1"/>
          </p:cNvSpPr>
          <p:nvPr/>
        </p:nvSpPr>
        <p:spPr>
          <a:xfrm>
            <a:off x="1501422" y="2446924"/>
            <a:ext cx="10104424" cy="2544763"/>
          </a:xfrm>
          <a:prstGeom prst="rect">
            <a:avLst/>
          </a:prstGeom>
        </p:spPr>
        <p:txBody>
          <a:bodyPr vert="horz" lIns="0" tIns="45720" rIns="0" bIns="45720" rtlCol="0">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90000"/>
              </a:lnSpc>
              <a:buFont typeface="Wingdings" panose="05000000000000000000" pitchFamily="2" charset="2"/>
              <a:buNone/>
              <a:defRPr/>
            </a:pPr>
            <a:r>
              <a:rPr lang="en-US" sz="4000" b="1" dirty="0"/>
              <a:t>Before you specify any sound masking system, you must understand the key evaluation criteria.</a:t>
            </a:r>
          </a:p>
          <a:p>
            <a:pPr algn="ctr">
              <a:defRPr/>
            </a:pPr>
            <a:endParaRPr lang="en-US" sz="3900" dirty="0"/>
          </a:p>
        </p:txBody>
      </p:sp>
    </p:spTree>
    <p:extLst>
      <p:ext uri="{BB962C8B-B14F-4D97-AF65-F5344CB8AC3E}">
        <p14:creationId xmlns:p14="http://schemas.microsoft.com/office/powerpoint/2010/main" val="1299127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chor="b">
            <a:normAutofit/>
          </a:bodyPr>
          <a:lstStyle/>
          <a:p>
            <a:r>
              <a:rPr lang="en-US" sz="4800" dirty="0"/>
              <a:t>Key Evaluation Criteria</a:t>
            </a:r>
            <a:endParaRPr lang="en-US" dirty="0"/>
          </a:p>
        </p:txBody>
      </p:sp>
      <p:sp>
        <p:nvSpPr>
          <p:cNvPr id="6" name="Content Placeholder 5">
            <a:extLst>
              <a:ext uri="{FF2B5EF4-FFF2-40B4-BE49-F238E27FC236}">
                <a16:creationId xmlns:a16="http://schemas.microsoft.com/office/drawing/2014/main" id="{EB4C188C-5F70-4BFC-B66B-0D8E463CFD13}"/>
              </a:ext>
            </a:extLst>
          </p:cNvPr>
          <p:cNvSpPr>
            <a:spLocks noGrp="1"/>
          </p:cNvSpPr>
          <p:nvPr>
            <p:ph sz="half" idx="1"/>
          </p:nvPr>
        </p:nvSpPr>
        <p:spPr>
          <a:xfrm>
            <a:off x="1230923" y="2754923"/>
            <a:ext cx="8944708" cy="3816473"/>
          </a:xfrm>
        </p:spPr>
        <p:txBody>
          <a:bodyPr>
            <a:normAutofit/>
          </a:bodyPr>
          <a:lstStyle/>
          <a:p>
            <a:pPr>
              <a:buClr>
                <a:schemeClr val="accent3">
                  <a:lumMod val="60000"/>
                  <a:lumOff val="40000"/>
                </a:schemeClr>
              </a:buClr>
              <a:defRPr/>
            </a:pPr>
            <a:r>
              <a:rPr lang="en-US" sz="3000" dirty="0"/>
              <a:t>Speech Privacy</a:t>
            </a:r>
          </a:p>
          <a:p>
            <a:pPr>
              <a:buClr>
                <a:schemeClr val="accent3">
                  <a:lumMod val="60000"/>
                  <a:lumOff val="40000"/>
                </a:schemeClr>
              </a:buClr>
              <a:defRPr/>
            </a:pPr>
            <a:endParaRPr lang="en-US" sz="3000" dirty="0"/>
          </a:p>
          <a:p>
            <a:pPr>
              <a:buClr>
                <a:schemeClr val="accent3">
                  <a:lumMod val="60000"/>
                  <a:lumOff val="40000"/>
                </a:schemeClr>
              </a:buClr>
              <a:defRPr/>
            </a:pPr>
            <a:r>
              <a:rPr lang="en-US" sz="3000" dirty="0"/>
              <a:t>Comfort  (sound quality)</a:t>
            </a:r>
          </a:p>
          <a:p>
            <a:pPr marL="342900" marR="0" lvl="0" indent="-342900" algn="l" defTabSz="914400" rtl="0" eaLnBrk="1" fontAlgn="base" latinLnBrk="0" hangingPunct="1">
              <a:lnSpc>
                <a:spcPct val="80000"/>
              </a:lnSpc>
              <a:spcBef>
                <a:spcPct val="20000"/>
              </a:spcBef>
              <a:spcAft>
                <a:spcPct val="0"/>
              </a:spcAft>
              <a:buClr>
                <a:srgbClr val="5EAD36"/>
              </a:buClr>
              <a:buSzPct val="70000"/>
              <a:buFont typeface="Arial"/>
              <a:buChar char="•"/>
              <a:tabLst/>
              <a:defRPr/>
            </a:pPr>
            <a:endParaRPr kumimoji="0" lang="en-US" sz="2000" b="1" i="0" u="none" strike="noStrike" kern="0" cap="none" spc="0" normalizeH="0" baseline="0" noProof="0" dirty="0">
              <a:ln>
                <a:noFill/>
              </a:ln>
              <a:solidFill>
                <a:srgbClr val="DBDBDB">
                  <a:lumMod val="25000"/>
                </a:srgbClr>
              </a:solidFill>
              <a:effectLst/>
              <a:uLnTx/>
              <a:uFillTx/>
              <a:latin typeface="Helvetica Neue Light"/>
              <a:ea typeface="+mn-ea"/>
            </a:endParaRPr>
          </a:p>
          <a:p>
            <a:pPr marL="0" indent="0">
              <a:lnSpc>
                <a:spcPct val="90000"/>
              </a:lnSpc>
              <a:buNone/>
            </a:pPr>
            <a:endParaRPr lang="en-US" sz="1700" dirty="0"/>
          </a:p>
        </p:txBody>
      </p:sp>
    </p:spTree>
    <p:extLst>
      <p:ext uri="{BB962C8B-B14F-4D97-AF65-F5344CB8AC3E}">
        <p14:creationId xmlns:p14="http://schemas.microsoft.com/office/powerpoint/2010/main" val="3704812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08CB26-141A-4529-B770-4D419F10AB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527" b="13404"/>
          <a:stretch/>
        </p:blipFill>
        <p:spPr>
          <a:xfrm>
            <a:off x="15" y="10"/>
            <a:ext cx="12191985" cy="4578340"/>
          </a:xfrm>
          <a:prstGeom prst="rect">
            <a:avLst/>
          </a:prstGeom>
          <a:noFill/>
        </p:spPr>
      </p:pic>
      <p:sp>
        <p:nvSpPr>
          <p:cNvPr id="2" name="Title 1"/>
          <p:cNvSpPr>
            <a:spLocks noGrp="1"/>
          </p:cNvSpPr>
          <p:nvPr>
            <p:ph type="title"/>
          </p:nvPr>
        </p:nvSpPr>
        <p:spPr>
          <a:xfrm>
            <a:off x="1097279" y="4799362"/>
            <a:ext cx="10113645" cy="743682"/>
          </a:xfrm>
        </p:spPr>
        <p:txBody>
          <a:bodyPr anchor="b">
            <a:normAutofit/>
          </a:bodyPr>
          <a:lstStyle/>
          <a:p>
            <a:r>
              <a:rPr lang="en-US" dirty="0"/>
              <a:t>We Live in a Visually Oriented Society</a:t>
            </a:r>
          </a:p>
        </p:txBody>
      </p:sp>
    </p:spTree>
    <p:extLst>
      <p:ext uri="{BB962C8B-B14F-4D97-AF65-F5344CB8AC3E}">
        <p14:creationId xmlns:p14="http://schemas.microsoft.com/office/powerpoint/2010/main" val="682304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on a table&#10;&#10;Description automatically generated">
            <a:extLst>
              <a:ext uri="{FF2B5EF4-FFF2-40B4-BE49-F238E27FC236}">
                <a16:creationId xmlns:a16="http://schemas.microsoft.com/office/drawing/2014/main" id="{910D78DD-D469-4363-AC4C-E76AAAE0C6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406" b="15336"/>
          <a:stretch/>
        </p:blipFill>
        <p:spPr>
          <a:xfrm>
            <a:off x="15" y="10"/>
            <a:ext cx="12191985" cy="4578340"/>
          </a:xfrm>
          <a:prstGeom prst="rect">
            <a:avLst/>
          </a:prstGeom>
          <a:noFill/>
        </p:spPr>
      </p:pic>
      <p:sp>
        <p:nvSpPr>
          <p:cNvPr id="4" name="Rectangle 3">
            <a:extLst>
              <a:ext uri="{FF2B5EF4-FFF2-40B4-BE49-F238E27FC236}">
                <a16:creationId xmlns:a16="http://schemas.microsoft.com/office/drawing/2014/main" id="{5DF3D813-63D5-4738-AFA2-A040A89489D5}"/>
              </a:ext>
            </a:extLst>
          </p:cNvPr>
          <p:cNvSpPr txBox="1">
            <a:spLocks noChangeArrowheads="1"/>
          </p:cNvSpPr>
          <p:nvPr/>
        </p:nvSpPr>
        <p:spPr>
          <a:xfrm>
            <a:off x="1097279" y="4799362"/>
            <a:ext cx="10113645" cy="1657882"/>
          </a:xfrm>
          <a:prstGeom prst="rect">
            <a:avLst/>
          </a:prstGeom>
        </p:spPr>
        <p:txBody>
          <a:bodyPr vert="horz" lIns="91440" tIns="0" rIns="91440" bIns="0" rtlCol="0" anchor="b">
            <a:no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lnSpc>
                <a:spcPct val="90000"/>
              </a:lnSpc>
              <a:spcBef>
                <a:spcPct val="0"/>
              </a:spcBef>
              <a:buNone/>
              <a:defRPr/>
            </a:pPr>
            <a:r>
              <a:rPr lang="en-US" sz="3200" b="1" kern="1200" spc="-50" baseline="0" dirty="0">
                <a:solidFill>
                  <a:srgbClr val="FFFFFF"/>
                </a:solidFill>
                <a:latin typeface="+mn-lt"/>
                <a:ea typeface="+mj-ea"/>
                <a:cs typeface="+mj-cs"/>
              </a:rPr>
              <a:t>How do you include sound masking into your design to achieve speech privacy?</a:t>
            </a:r>
          </a:p>
          <a:p>
            <a:pPr algn="ctr">
              <a:lnSpc>
                <a:spcPct val="90000"/>
              </a:lnSpc>
              <a:spcBef>
                <a:spcPct val="0"/>
              </a:spcBef>
              <a:buNone/>
              <a:defRPr/>
            </a:pPr>
            <a:endParaRPr lang="en-US" sz="3200" b="1" kern="1200" spc="-50" baseline="0" dirty="0">
              <a:solidFill>
                <a:srgbClr val="FFFFFF"/>
              </a:solidFill>
              <a:latin typeface="+mn-lt"/>
              <a:ea typeface="+mj-ea"/>
              <a:cs typeface="+mj-cs"/>
            </a:endParaRPr>
          </a:p>
        </p:txBody>
      </p:sp>
    </p:spTree>
    <p:extLst>
      <p:ext uri="{BB962C8B-B14F-4D97-AF65-F5344CB8AC3E}">
        <p14:creationId xmlns:p14="http://schemas.microsoft.com/office/powerpoint/2010/main" val="606897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200" y="1885125"/>
            <a:ext cx="3068833" cy="2093975"/>
          </a:xfrm>
        </p:spPr>
        <p:txBody>
          <a:bodyPr anchor="ctr">
            <a:normAutofit/>
          </a:bodyPr>
          <a:lstStyle/>
          <a:p>
            <a:r>
              <a:rPr lang="en-US" sz="3700"/>
              <a:t>Typical Sound Masking Layout</a:t>
            </a:r>
          </a:p>
        </p:txBody>
      </p:sp>
      <p:pic>
        <p:nvPicPr>
          <p:cNvPr id="7" name="Picture 7" descr="Jody section of drawing Sunlife Boston">
            <a:extLst>
              <a:ext uri="{FF2B5EF4-FFF2-40B4-BE49-F238E27FC236}">
                <a16:creationId xmlns:a16="http://schemas.microsoft.com/office/drawing/2014/main" id="{94E4A038-8D6C-4FE9-BEFC-226218EAD61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939917" y="506698"/>
            <a:ext cx="5802923" cy="5059935"/>
          </a:xfrm>
          <a:prstGeom prst="rect">
            <a:avLst/>
          </a:prstGeom>
          <a:solidFill>
            <a:srgbClr val="FFFFFF"/>
          </a:solidFill>
          <a:ln w="12700">
            <a:solidFill>
              <a:srgbClr val="000000"/>
            </a:solidFill>
            <a:miter lim="800000"/>
            <a:headEnd/>
            <a:tailEnd/>
          </a:ln>
        </p:spPr>
      </p:pic>
    </p:spTree>
    <p:extLst>
      <p:ext uri="{BB962C8B-B14F-4D97-AF65-F5344CB8AC3E}">
        <p14:creationId xmlns:p14="http://schemas.microsoft.com/office/powerpoint/2010/main" val="4101213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chor="b">
            <a:normAutofit/>
          </a:bodyPr>
          <a:lstStyle/>
          <a:p>
            <a:r>
              <a:rPr lang="en-US" sz="4800" dirty="0"/>
              <a:t>Three Major Types of Systems</a:t>
            </a:r>
            <a:endParaRPr lang="en-US" dirty="0"/>
          </a:p>
        </p:txBody>
      </p:sp>
      <p:sp>
        <p:nvSpPr>
          <p:cNvPr id="6" name="Content Placeholder 5">
            <a:extLst>
              <a:ext uri="{FF2B5EF4-FFF2-40B4-BE49-F238E27FC236}">
                <a16:creationId xmlns:a16="http://schemas.microsoft.com/office/drawing/2014/main" id="{EB4C188C-5F70-4BFC-B66B-0D8E463CFD13}"/>
              </a:ext>
            </a:extLst>
          </p:cNvPr>
          <p:cNvSpPr>
            <a:spLocks noGrp="1"/>
          </p:cNvSpPr>
          <p:nvPr>
            <p:ph sz="half" idx="1"/>
          </p:nvPr>
        </p:nvSpPr>
        <p:spPr>
          <a:xfrm>
            <a:off x="1097279" y="2649415"/>
            <a:ext cx="9078352" cy="3921981"/>
          </a:xfrm>
        </p:spPr>
        <p:txBody>
          <a:bodyPr>
            <a:normAutofit/>
          </a:bodyPr>
          <a:lstStyle/>
          <a:p>
            <a:r>
              <a:rPr lang="en-US" sz="2500" dirty="0"/>
              <a:t>Central Systems</a:t>
            </a:r>
          </a:p>
          <a:p>
            <a:pPr eaLnBrk="1" hangingPunct="1"/>
            <a:endParaRPr lang="en-US" sz="2500" dirty="0"/>
          </a:p>
          <a:p>
            <a:r>
              <a:rPr lang="en-US" sz="2500" dirty="0"/>
              <a:t>Self-Contained Systems</a:t>
            </a:r>
          </a:p>
          <a:p>
            <a:pPr eaLnBrk="1" hangingPunct="1"/>
            <a:endParaRPr lang="en-US" sz="2500" dirty="0"/>
          </a:p>
          <a:p>
            <a:r>
              <a:rPr lang="en-US" sz="2500" dirty="0"/>
              <a:t>Networked Systems</a:t>
            </a:r>
          </a:p>
          <a:p>
            <a:pPr marL="342900" marR="0" lvl="0" indent="-342900" algn="l" defTabSz="914400" rtl="0" eaLnBrk="1" fontAlgn="base" latinLnBrk="0" hangingPunct="1">
              <a:lnSpc>
                <a:spcPct val="80000"/>
              </a:lnSpc>
              <a:spcBef>
                <a:spcPct val="20000"/>
              </a:spcBef>
              <a:spcAft>
                <a:spcPct val="0"/>
              </a:spcAft>
              <a:buClr>
                <a:srgbClr val="5EAD36"/>
              </a:buClr>
              <a:buSzPct val="70000"/>
              <a:buFont typeface="Arial"/>
              <a:buChar char="•"/>
              <a:tabLst/>
              <a:defRPr/>
            </a:pPr>
            <a:endParaRPr kumimoji="0" lang="en-US" sz="2000" b="1" i="0" u="none" strike="noStrike" kern="0" cap="none" spc="0" normalizeH="0" baseline="0" noProof="0" dirty="0">
              <a:ln>
                <a:noFill/>
              </a:ln>
              <a:solidFill>
                <a:srgbClr val="DBDBDB">
                  <a:lumMod val="25000"/>
                </a:srgbClr>
              </a:solidFill>
              <a:effectLst/>
              <a:uLnTx/>
              <a:uFillTx/>
              <a:latin typeface="Helvetica Neue Light"/>
              <a:ea typeface="+mn-ea"/>
            </a:endParaRPr>
          </a:p>
          <a:p>
            <a:pPr marL="0" indent="0">
              <a:lnSpc>
                <a:spcPct val="90000"/>
              </a:lnSpc>
              <a:buNone/>
            </a:pPr>
            <a:endParaRPr lang="en-US" sz="1700" dirty="0"/>
          </a:p>
        </p:txBody>
      </p:sp>
    </p:spTree>
    <p:extLst>
      <p:ext uri="{BB962C8B-B14F-4D97-AF65-F5344CB8AC3E}">
        <p14:creationId xmlns:p14="http://schemas.microsoft.com/office/powerpoint/2010/main" val="1242404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chor="b">
            <a:normAutofit/>
          </a:bodyPr>
          <a:lstStyle/>
          <a:p>
            <a:r>
              <a:rPr lang="en-US" sz="4800" dirty="0">
                <a:solidFill>
                  <a:schemeClr val="tx1"/>
                </a:solidFill>
              </a:rPr>
              <a:t>Speaker Orientation</a:t>
            </a:r>
            <a:endParaRPr lang="en-US" dirty="0">
              <a:solidFill>
                <a:schemeClr val="tx1"/>
              </a:solidFill>
            </a:endParaRPr>
          </a:p>
        </p:txBody>
      </p:sp>
      <p:sp>
        <p:nvSpPr>
          <p:cNvPr id="7" name="Rectangle 3">
            <a:extLst>
              <a:ext uri="{FF2B5EF4-FFF2-40B4-BE49-F238E27FC236}">
                <a16:creationId xmlns:a16="http://schemas.microsoft.com/office/drawing/2014/main" id="{4A8A392A-7F77-49E9-871D-FB2D733CE672}"/>
              </a:ext>
            </a:extLst>
          </p:cNvPr>
          <p:cNvSpPr>
            <a:spLocks noChangeArrowheads="1"/>
          </p:cNvSpPr>
          <p:nvPr/>
        </p:nvSpPr>
        <p:spPr bwMode="auto">
          <a:xfrm>
            <a:off x="4150669" y="1924928"/>
            <a:ext cx="419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buClr>
                <a:srgbClr val="A6D6DA"/>
              </a:buClr>
              <a:buSzPct val="95000"/>
              <a:buFont typeface="Wingdings" pitchFamily="2" charset="2"/>
              <a:buNone/>
            </a:pPr>
            <a:r>
              <a:rPr lang="en-US" sz="2000" dirty="0">
                <a:latin typeface="Helvetica Neue Thin"/>
              </a:rPr>
              <a:t>In Plenum</a:t>
            </a:r>
          </a:p>
          <a:p>
            <a:pPr marL="342900" indent="-342900" algn="ctr">
              <a:spcBef>
                <a:spcPct val="20000"/>
              </a:spcBef>
              <a:buClr>
                <a:srgbClr val="A6D6DA"/>
              </a:buClr>
              <a:buSzPct val="95000"/>
              <a:buFont typeface="Wingdings" pitchFamily="2" charset="2"/>
              <a:buNone/>
            </a:pPr>
            <a:r>
              <a:rPr lang="en-US" sz="2000" dirty="0">
                <a:latin typeface="Helvetica Neue Thin"/>
              </a:rPr>
              <a:t>(upward facing speakers)</a:t>
            </a:r>
            <a:endParaRPr lang="en-US" sz="2000" dirty="0">
              <a:solidFill>
                <a:schemeClr val="bg1"/>
              </a:solidFill>
              <a:latin typeface="Helvetica Neue Thin"/>
            </a:endParaRPr>
          </a:p>
        </p:txBody>
      </p:sp>
      <p:sp>
        <p:nvSpPr>
          <p:cNvPr id="8" name="Line 7">
            <a:extLst>
              <a:ext uri="{FF2B5EF4-FFF2-40B4-BE49-F238E27FC236}">
                <a16:creationId xmlns:a16="http://schemas.microsoft.com/office/drawing/2014/main" id="{FB2C2FA8-5AA0-4D35-AAC6-48F0C80BACC5}"/>
              </a:ext>
            </a:extLst>
          </p:cNvPr>
          <p:cNvSpPr>
            <a:spLocks noChangeShapeType="1"/>
          </p:cNvSpPr>
          <p:nvPr/>
        </p:nvSpPr>
        <p:spPr bwMode="auto">
          <a:xfrm flipV="1">
            <a:off x="2873642" y="3815935"/>
            <a:ext cx="598560" cy="311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Text Box 8">
            <a:extLst>
              <a:ext uri="{FF2B5EF4-FFF2-40B4-BE49-F238E27FC236}">
                <a16:creationId xmlns:a16="http://schemas.microsoft.com/office/drawing/2014/main" id="{FAA6A551-9D72-4429-9DC8-7ED55FF223EA}"/>
              </a:ext>
            </a:extLst>
          </p:cNvPr>
          <p:cNvSpPr txBox="1">
            <a:spLocks noChangeArrowheads="1"/>
          </p:cNvSpPr>
          <p:nvPr/>
        </p:nvSpPr>
        <p:spPr bwMode="auto">
          <a:xfrm>
            <a:off x="2003361" y="4154518"/>
            <a:ext cx="11832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latin typeface="Helvetica Neue Thin"/>
              </a:rPr>
              <a:t>Ceiling Tile</a:t>
            </a:r>
          </a:p>
        </p:txBody>
      </p:sp>
      <p:pic>
        <p:nvPicPr>
          <p:cNvPr id="10" name="Picture 9">
            <a:extLst>
              <a:ext uri="{FF2B5EF4-FFF2-40B4-BE49-F238E27FC236}">
                <a16:creationId xmlns:a16="http://schemas.microsoft.com/office/drawing/2014/main" id="{B5670F35-4157-4997-BF6A-B269CF2976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95518" y="2787376"/>
            <a:ext cx="5659146" cy="3889348"/>
          </a:xfrm>
          <a:prstGeom prst="rect">
            <a:avLst/>
          </a:prstGeom>
        </p:spPr>
      </p:pic>
    </p:spTree>
    <p:extLst>
      <p:ext uri="{BB962C8B-B14F-4D97-AF65-F5344CB8AC3E}">
        <p14:creationId xmlns:p14="http://schemas.microsoft.com/office/powerpoint/2010/main" val="5941344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chor="b">
            <a:normAutofit/>
          </a:bodyPr>
          <a:lstStyle/>
          <a:p>
            <a:r>
              <a:rPr lang="en-US" sz="4800" dirty="0">
                <a:solidFill>
                  <a:schemeClr val="tx1"/>
                </a:solidFill>
              </a:rPr>
              <a:t>Speaker Orientation</a:t>
            </a:r>
            <a:endParaRPr lang="en-US" dirty="0">
              <a:solidFill>
                <a:schemeClr val="tx1"/>
              </a:solidFill>
            </a:endParaRPr>
          </a:p>
        </p:txBody>
      </p:sp>
      <p:sp>
        <p:nvSpPr>
          <p:cNvPr id="11" name="Rectangle 3">
            <a:extLst>
              <a:ext uri="{FF2B5EF4-FFF2-40B4-BE49-F238E27FC236}">
                <a16:creationId xmlns:a16="http://schemas.microsoft.com/office/drawing/2014/main" id="{B6E72CCA-F527-45C6-90B2-4B5EDACB4FEE}"/>
              </a:ext>
            </a:extLst>
          </p:cNvPr>
          <p:cNvSpPr>
            <a:spLocks noChangeArrowheads="1"/>
          </p:cNvSpPr>
          <p:nvPr/>
        </p:nvSpPr>
        <p:spPr bwMode="auto">
          <a:xfrm>
            <a:off x="4305302" y="1844744"/>
            <a:ext cx="419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buClr>
                <a:srgbClr val="A6D6DA"/>
              </a:buClr>
              <a:buSzPct val="95000"/>
              <a:buFont typeface="Wingdings" pitchFamily="2" charset="2"/>
              <a:buNone/>
            </a:pPr>
            <a:r>
              <a:rPr lang="en-US" sz="2000" dirty="0">
                <a:latin typeface="Helvetica Neue Thin"/>
              </a:rPr>
              <a:t>Direct Fired</a:t>
            </a:r>
          </a:p>
          <a:p>
            <a:pPr marL="342900" indent="-342900" algn="ctr">
              <a:spcBef>
                <a:spcPct val="20000"/>
              </a:spcBef>
              <a:buClr>
                <a:srgbClr val="A6D6DA"/>
              </a:buClr>
              <a:buSzPct val="95000"/>
              <a:buFont typeface="Wingdings" pitchFamily="2" charset="2"/>
              <a:buNone/>
            </a:pPr>
            <a:r>
              <a:rPr lang="en-US" sz="2000" dirty="0">
                <a:latin typeface="Helvetica Neue Thin"/>
              </a:rPr>
              <a:t>(downward facing speakers)</a:t>
            </a:r>
            <a:endParaRPr lang="en-US" sz="2000" dirty="0">
              <a:solidFill>
                <a:schemeClr val="bg1"/>
              </a:solidFill>
              <a:latin typeface="Helvetica Neue Thin"/>
            </a:endParaRPr>
          </a:p>
        </p:txBody>
      </p:sp>
      <p:sp>
        <p:nvSpPr>
          <p:cNvPr id="12" name="Line 7">
            <a:extLst>
              <a:ext uri="{FF2B5EF4-FFF2-40B4-BE49-F238E27FC236}">
                <a16:creationId xmlns:a16="http://schemas.microsoft.com/office/drawing/2014/main" id="{5D3DE605-4CA1-4569-9769-CF32DC38D684}"/>
              </a:ext>
            </a:extLst>
          </p:cNvPr>
          <p:cNvSpPr>
            <a:spLocks noChangeShapeType="1"/>
          </p:cNvSpPr>
          <p:nvPr/>
        </p:nvSpPr>
        <p:spPr bwMode="auto">
          <a:xfrm flipV="1">
            <a:off x="2840998" y="3748139"/>
            <a:ext cx="598560" cy="311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Text Box 8">
            <a:extLst>
              <a:ext uri="{FF2B5EF4-FFF2-40B4-BE49-F238E27FC236}">
                <a16:creationId xmlns:a16="http://schemas.microsoft.com/office/drawing/2014/main" id="{7851C0CB-2804-4D31-B158-70C704E2DD3A}"/>
              </a:ext>
            </a:extLst>
          </p:cNvPr>
          <p:cNvSpPr txBox="1">
            <a:spLocks noChangeArrowheads="1"/>
          </p:cNvSpPr>
          <p:nvPr/>
        </p:nvSpPr>
        <p:spPr bwMode="auto">
          <a:xfrm>
            <a:off x="2128871" y="4141316"/>
            <a:ext cx="11832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latin typeface="Helvetica Neue Thin"/>
              </a:rPr>
              <a:t>Ceiling Tile</a:t>
            </a:r>
          </a:p>
        </p:txBody>
      </p:sp>
      <p:pic>
        <p:nvPicPr>
          <p:cNvPr id="14" name="Picture 13">
            <a:extLst>
              <a:ext uri="{FF2B5EF4-FFF2-40B4-BE49-F238E27FC236}">
                <a16:creationId xmlns:a16="http://schemas.microsoft.com/office/drawing/2014/main" id="{D0159BCC-DEC3-4EA3-91EB-403B346066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67445" y="2676848"/>
            <a:ext cx="5666715" cy="3894549"/>
          </a:xfrm>
          <a:prstGeom prst="rect">
            <a:avLst/>
          </a:prstGeom>
        </p:spPr>
      </p:pic>
    </p:spTree>
    <p:extLst>
      <p:ext uri="{BB962C8B-B14F-4D97-AF65-F5344CB8AC3E}">
        <p14:creationId xmlns:p14="http://schemas.microsoft.com/office/powerpoint/2010/main" val="3987865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chor="b">
            <a:normAutofit/>
          </a:bodyPr>
          <a:lstStyle/>
          <a:p>
            <a:r>
              <a:rPr lang="en-US" sz="4800" dirty="0"/>
              <a:t>Return on Investment</a:t>
            </a:r>
            <a:endParaRPr lang="en-US" dirty="0"/>
          </a:p>
        </p:txBody>
      </p:sp>
      <p:sp>
        <p:nvSpPr>
          <p:cNvPr id="6" name="Content Placeholder 5">
            <a:extLst>
              <a:ext uri="{FF2B5EF4-FFF2-40B4-BE49-F238E27FC236}">
                <a16:creationId xmlns:a16="http://schemas.microsoft.com/office/drawing/2014/main" id="{EB4C188C-5F70-4BFC-B66B-0D8E463CFD13}"/>
              </a:ext>
            </a:extLst>
          </p:cNvPr>
          <p:cNvSpPr>
            <a:spLocks noGrp="1"/>
          </p:cNvSpPr>
          <p:nvPr>
            <p:ph sz="half" idx="1"/>
          </p:nvPr>
        </p:nvSpPr>
        <p:spPr>
          <a:xfrm>
            <a:off x="1253067" y="2167467"/>
            <a:ext cx="9189154" cy="4234594"/>
          </a:xfrm>
        </p:spPr>
        <p:txBody>
          <a:bodyPr>
            <a:normAutofit/>
          </a:bodyPr>
          <a:lstStyle/>
          <a:p>
            <a:pPr marL="0" indent="0">
              <a:buNone/>
            </a:pPr>
            <a:r>
              <a:rPr lang="en-US" sz="2500" b="1" i="0" dirty="0">
                <a:effectLst/>
              </a:rPr>
              <a:t>The value sound masking provides is greater productivity</a:t>
            </a:r>
            <a:r>
              <a:rPr lang="en-US" sz="2500" b="1" dirty="0"/>
              <a:t>.</a:t>
            </a:r>
            <a:br>
              <a:rPr lang="en-US" b="0" i="0" dirty="0">
                <a:effectLst/>
              </a:rPr>
            </a:br>
            <a:endParaRPr lang="en-US" b="0" i="0" dirty="0">
              <a:effectLst/>
            </a:endParaRPr>
          </a:p>
          <a:p>
            <a:r>
              <a:rPr lang="en-US" b="0" i="0" dirty="0">
                <a:effectLst/>
              </a:rPr>
              <a:t>Studies show that for every workplace distraction, it can take an average of 25 minutes to return to normal production levels. </a:t>
            </a:r>
            <a:br>
              <a:rPr lang="en-US" b="0" i="0" dirty="0">
                <a:effectLst/>
              </a:rPr>
            </a:br>
            <a:endParaRPr lang="en-US" b="0" i="0" dirty="0">
              <a:effectLst/>
            </a:endParaRPr>
          </a:p>
          <a:p>
            <a:r>
              <a:rPr lang="en-US" b="0" i="0" dirty="0">
                <a:effectLst/>
              </a:rPr>
              <a:t>That means one distraction per day consumes 5.2% of an 8-hour work-day. </a:t>
            </a:r>
            <a:br>
              <a:rPr lang="en-US" b="0" i="0" dirty="0">
                <a:effectLst/>
              </a:rPr>
            </a:br>
            <a:endParaRPr lang="en-US" b="0" i="0" dirty="0">
              <a:effectLst/>
            </a:endParaRPr>
          </a:p>
          <a:p>
            <a:r>
              <a:rPr lang="en-US" b="0" i="0" dirty="0">
                <a:effectLst/>
              </a:rPr>
              <a:t>Acoustical condition studies show productivity improvements range anywhere from 3% to 51% with the introduction of sound masking. </a:t>
            </a:r>
            <a:endParaRPr lang="en-US" sz="1700" dirty="0"/>
          </a:p>
        </p:txBody>
      </p:sp>
    </p:spTree>
    <p:extLst>
      <p:ext uri="{BB962C8B-B14F-4D97-AF65-F5344CB8AC3E}">
        <p14:creationId xmlns:p14="http://schemas.microsoft.com/office/powerpoint/2010/main" val="26983486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200" y="786383"/>
            <a:ext cx="3068833" cy="2093975"/>
          </a:xfrm>
        </p:spPr>
        <p:txBody>
          <a:bodyPr anchor="b">
            <a:normAutofit/>
          </a:bodyPr>
          <a:lstStyle/>
          <a:p>
            <a:r>
              <a:rPr lang="en-US"/>
              <a:t>ROI</a:t>
            </a:r>
          </a:p>
        </p:txBody>
      </p:sp>
      <p:pic>
        <p:nvPicPr>
          <p:cNvPr id="4" name="Picture 3" descr="Table&#10;&#10;Description automatically generated">
            <a:extLst>
              <a:ext uri="{FF2B5EF4-FFF2-40B4-BE49-F238E27FC236}">
                <a16:creationId xmlns:a16="http://schemas.microsoft.com/office/drawing/2014/main" id="{CD6A24F0-9CB1-4173-B5C8-8BBC8EED54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6062" y="38897"/>
            <a:ext cx="6424245" cy="6780206"/>
          </a:xfrm>
          <a:prstGeom prst="rect">
            <a:avLst/>
          </a:prstGeom>
          <a:noFill/>
        </p:spPr>
      </p:pic>
      <p:sp>
        <p:nvSpPr>
          <p:cNvPr id="6" name="Content Placeholder 5">
            <a:extLst>
              <a:ext uri="{FF2B5EF4-FFF2-40B4-BE49-F238E27FC236}">
                <a16:creationId xmlns:a16="http://schemas.microsoft.com/office/drawing/2014/main" id="{EB4C188C-5F70-4BFC-B66B-0D8E463CFD13}"/>
              </a:ext>
            </a:extLst>
          </p:cNvPr>
          <p:cNvSpPr>
            <a:spLocks noGrp="1"/>
          </p:cNvSpPr>
          <p:nvPr>
            <p:ph type="body" sz="half" idx="2"/>
          </p:nvPr>
        </p:nvSpPr>
        <p:spPr>
          <a:xfrm>
            <a:off x="1092200" y="3043050"/>
            <a:ext cx="3068832" cy="2638359"/>
          </a:xfrm>
        </p:spPr>
        <p:txBody>
          <a:bodyPr>
            <a:normAutofit/>
          </a:bodyPr>
          <a:lstStyle/>
          <a:p>
            <a:r>
              <a:rPr lang="en-US" b="0" i="0">
                <a:effectLst/>
              </a:rPr>
              <a:t>Sound Masking pays for itself in less than a year</a:t>
            </a:r>
            <a:endParaRPr lang="en-US"/>
          </a:p>
        </p:txBody>
      </p:sp>
    </p:spTree>
    <p:extLst>
      <p:ext uri="{BB962C8B-B14F-4D97-AF65-F5344CB8AC3E}">
        <p14:creationId xmlns:p14="http://schemas.microsoft.com/office/powerpoint/2010/main" val="2270939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17FA63A-9047-427F-888B-8E48EB406A2A}"/>
              </a:ext>
            </a:extLst>
          </p:cNvPr>
          <p:cNvSpPr>
            <a:spLocks noGrp="1"/>
          </p:cNvSpPr>
          <p:nvPr>
            <p:ph type="title"/>
          </p:nvPr>
        </p:nvSpPr>
        <p:spPr>
          <a:xfrm>
            <a:off x="1167619" y="400926"/>
            <a:ext cx="10058400" cy="1450757"/>
          </a:xfrm>
        </p:spPr>
        <p:txBody>
          <a:bodyPr/>
          <a:lstStyle/>
          <a:p>
            <a:r>
              <a:rPr lang="en-US" dirty="0"/>
              <a:t>Where to Include Sound Masking</a:t>
            </a:r>
            <a:endParaRPr lang="en-US" sz="1800" dirty="0">
              <a:solidFill>
                <a:srgbClr val="FF0000"/>
              </a:solidFill>
            </a:endParaRPr>
          </a:p>
        </p:txBody>
      </p:sp>
      <p:sp>
        <p:nvSpPr>
          <p:cNvPr id="10" name="Title 9" hidden="1">
            <a:extLst>
              <a:ext uri="{FF2B5EF4-FFF2-40B4-BE49-F238E27FC236}">
                <a16:creationId xmlns:a16="http://schemas.microsoft.com/office/drawing/2014/main" id="{52513E4A-F63D-4A30-AB4A-9C3EC1165170}"/>
              </a:ext>
            </a:extLst>
          </p:cNvPr>
          <p:cNvSpPr>
            <a:spLocks noGrp="1"/>
          </p:cNvSpPr>
          <p:nvPr>
            <p:ph type="title" idx="4294967295"/>
          </p:nvPr>
        </p:nvSpPr>
        <p:spPr>
          <a:xfrm>
            <a:off x="1097280" y="286603"/>
            <a:ext cx="10058400" cy="1450757"/>
          </a:xfrm>
        </p:spPr>
        <p:txBody>
          <a:bodyPr/>
          <a:lstStyle/>
          <a:p>
            <a:r>
              <a:rPr lang="en-US" dirty="0"/>
              <a:t>Large Image</a:t>
            </a:r>
          </a:p>
        </p:txBody>
      </p:sp>
      <p:sp>
        <p:nvSpPr>
          <p:cNvPr id="17" name="Content Placeholder 7">
            <a:extLst>
              <a:ext uri="{FF2B5EF4-FFF2-40B4-BE49-F238E27FC236}">
                <a16:creationId xmlns:a16="http://schemas.microsoft.com/office/drawing/2014/main" id="{A5E1024F-B0FA-41DF-9E86-E8EA7286DA74}"/>
              </a:ext>
            </a:extLst>
          </p:cNvPr>
          <p:cNvSpPr>
            <a:spLocks noGrp="1"/>
          </p:cNvSpPr>
          <p:nvPr>
            <p:ph idx="1"/>
          </p:nvPr>
        </p:nvSpPr>
        <p:spPr>
          <a:xfrm>
            <a:off x="1330036" y="2438399"/>
            <a:ext cx="10603346" cy="3514735"/>
          </a:xfrm>
        </p:spPr>
        <p:txBody>
          <a:bodyPr>
            <a:noAutofit/>
          </a:bodyPr>
          <a:lstStyle/>
          <a:p>
            <a:pPr eaLnBrk="1" hangingPunct="1">
              <a:buClr>
                <a:schemeClr val="accent5">
                  <a:lumMod val="60000"/>
                  <a:lumOff val="40000"/>
                </a:schemeClr>
              </a:buClr>
              <a:buFont typeface="Wingdings" pitchFamily="2" charset="2"/>
              <a:buChar char="§"/>
              <a:defRPr/>
            </a:pPr>
            <a:r>
              <a:rPr lang="en-US" sz="1800" dirty="0">
                <a:solidFill>
                  <a:schemeClr val="tx1"/>
                </a:solidFill>
              </a:rPr>
              <a:t>Corporate Offices</a:t>
            </a:r>
          </a:p>
          <a:p>
            <a:pPr eaLnBrk="1" hangingPunct="1">
              <a:buClr>
                <a:schemeClr val="accent5">
                  <a:lumMod val="60000"/>
                  <a:lumOff val="40000"/>
                </a:schemeClr>
              </a:buClr>
              <a:buFont typeface="Wingdings" pitchFamily="2" charset="2"/>
              <a:buChar char="§"/>
              <a:defRPr/>
            </a:pPr>
            <a:r>
              <a:rPr lang="en-US" sz="1800" dirty="0">
                <a:solidFill>
                  <a:schemeClr val="tx1"/>
                </a:solidFill>
              </a:rPr>
              <a:t>Healthcare Facilities (Hospitals, Doctors/Dentist offices, Urgent care)</a:t>
            </a:r>
          </a:p>
          <a:p>
            <a:pPr eaLnBrk="1" hangingPunct="1">
              <a:buClr>
                <a:schemeClr val="accent5">
                  <a:lumMod val="60000"/>
                  <a:lumOff val="40000"/>
                </a:schemeClr>
              </a:buClr>
              <a:buFont typeface="Wingdings" pitchFamily="2" charset="2"/>
              <a:buChar char="§"/>
              <a:defRPr/>
            </a:pPr>
            <a:r>
              <a:rPr lang="en-US" sz="1800" dirty="0">
                <a:solidFill>
                  <a:schemeClr val="tx1"/>
                </a:solidFill>
              </a:rPr>
              <a:t>Pharmacies</a:t>
            </a:r>
          </a:p>
          <a:p>
            <a:pPr eaLnBrk="1" hangingPunct="1">
              <a:buClr>
                <a:schemeClr val="accent5">
                  <a:lumMod val="60000"/>
                  <a:lumOff val="40000"/>
                </a:schemeClr>
              </a:buClr>
              <a:buFont typeface="Wingdings" pitchFamily="2" charset="2"/>
              <a:buChar char="§"/>
              <a:defRPr/>
            </a:pPr>
            <a:r>
              <a:rPr lang="en-US" sz="1800" dirty="0">
                <a:solidFill>
                  <a:schemeClr val="tx1"/>
                </a:solidFill>
              </a:rPr>
              <a:t>Law Offices</a:t>
            </a:r>
          </a:p>
          <a:p>
            <a:pPr eaLnBrk="1" hangingPunct="1">
              <a:buClr>
                <a:schemeClr val="accent5">
                  <a:lumMod val="60000"/>
                  <a:lumOff val="40000"/>
                </a:schemeClr>
              </a:buClr>
              <a:buFont typeface="Wingdings" pitchFamily="2" charset="2"/>
              <a:buChar char="§"/>
              <a:defRPr/>
            </a:pPr>
            <a:r>
              <a:rPr lang="en-US" sz="1800" dirty="0">
                <a:solidFill>
                  <a:schemeClr val="tx1"/>
                </a:solidFill>
              </a:rPr>
              <a:t>Financial Offices</a:t>
            </a:r>
          </a:p>
          <a:p>
            <a:pPr eaLnBrk="1" hangingPunct="1">
              <a:buClr>
                <a:schemeClr val="accent5">
                  <a:lumMod val="60000"/>
                  <a:lumOff val="40000"/>
                </a:schemeClr>
              </a:buClr>
              <a:buFont typeface="Wingdings" pitchFamily="2" charset="2"/>
              <a:buChar char="§"/>
              <a:defRPr/>
            </a:pPr>
            <a:r>
              <a:rPr lang="en-US" sz="1800" dirty="0">
                <a:solidFill>
                  <a:schemeClr val="tx1"/>
                </a:solidFill>
              </a:rPr>
              <a:t>Call Centers</a:t>
            </a:r>
          </a:p>
          <a:p>
            <a:pPr eaLnBrk="1" hangingPunct="1">
              <a:buClr>
                <a:schemeClr val="accent5">
                  <a:lumMod val="60000"/>
                  <a:lumOff val="40000"/>
                </a:schemeClr>
              </a:buClr>
              <a:buFont typeface="Wingdings" pitchFamily="2" charset="2"/>
              <a:buChar char="§"/>
              <a:defRPr/>
            </a:pPr>
            <a:r>
              <a:rPr lang="en-US" sz="1800" dirty="0">
                <a:solidFill>
                  <a:schemeClr val="tx1"/>
                </a:solidFill>
              </a:rPr>
              <a:t>Government Buildings</a:t>
            </a:r>
          </a:p>
          <a:p>
            <a:pPr eaLnBrk="1" hangingPunct="1">
              <a:buClr>
                <a:schemeClr val="accent5">
                  <a:lumMod val="60000"/>
                  <a:lumOff val="40000"/>
                </a:schemeClr>
              </a:buClr>
              <a:buFont typeface="Wingdings" pitchFamily="2" charset="2"/>
              <a:buChar char="§"/>
              <a:defRPr/>
            </a:pPr>
            <a:r>
              <a:rPr lang="en-US" sz="1800" dirty="0">
                <a:solidFill>
                  <a:schemeClr val="tx1"/>
                </a:solidFill>
              </a:rPr>
              <a:t>Anywhere you need Speech Privacy!</a:t>
            </a:r>
          </a:p>
          <a:p>
            <a:pPr marL="640080" indent="-640080">
              <a:spcBef>
                <a:spcPts val="600"/>
              </a:spcBef>
              <a:spcAft>
                <a:spcPts val="600"/>
              </a:spcAft>
            </a:pPr>
            <a:endParaRPr lang="en-US" sz="1700" dirty="0"/>
          </a:p>
          <a:p>
            <a:pPr marL="0" indent="0">
              <a:buClr>
                <a:srgbClr val="002060"/>
              </a:buClr>
              <a:buNone/>
            </a:pPr>
            <a:endParaRPr lang="en-US" sz="1700" dirty="0"/>
          </a:p>
        </p:txBody>
      </p:sp>
    </p:spTree>
    <p:extLst>
      <p:ext uri="{BB962C8B-B14F-4D97-AF65-F5344CB8AC3E}">
        <p14:creationId xmlns:p14="http://schemas.microsoft.com/office/powerpoint/2010/main" val="13260365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17FA63A-9047-427F-888B-8E48EB406A2A}"/>
              </a:ext>
            </a:extLst>
          </p:cNvPr>
          <p:cNvSpPr>
            <a:spLocks noGrp="1"/>
          </p:cNvSpPr>
          <p:nvPr>
            <p:ph type="title"/>
          </p:nvPr>
        </p:nvSpPr>
        <p:spPr>
          <a:xfrm>
            <a:off x="1167619" y="400926"/>
            <a:ext cx="10058400" cy="1450757"/>
          </a:xfrm>
        </p:spPr>
        <p:txBody>
          <a:bodyPr/>
          <a:lstStyle/>
          <a:p>
            <a:r>
              <a:rPr lang="en-US" dirty="0"/>
              <a:t>Federal Mandates for Privacy</a:t>
            </a:r>
            <a:endParaRPr lang="en-US" sz="1800" dirty="0">
              <a:solidFill>
                <a:srgbClr val="FF0000"/>
              </a:solidFill>
            </a:endParaRPr>
          </a:p>
        </p:txBody>
      </p:sp>
      <p:sp>
        <p:nvSpPr>
          <p:cNvPr id="10" name="Title 9" hidden="1">
            <a:extLst>
              <a:ext uri="{FF2B5EF4-FFF2-40B4-BE49-F238E27FC236}">
                <a16:creationId xmlns:a16="http://schemas.microsoft.com/office/drawing/2014/main" id="{52513E4A-F63D-4A30-AB4A-9C3EC1165170}"/>
              </a:ext>
            </a:extLst>
          </p:cNvPr>
          <p:cNvSpPr>
            <a:spLocks noGrp="1"/>
          </p:cNvSpPr>
          <p:nvPr>
            <p:ph type="title" idx="4294967295"/>
          </p:nvPr>
        </p:nvSpPr>
        <p:spPr>
          <a:xfrm>
            <a:off x="1097280" y="286603"/>
            <a:ext cx="10058400" cy="1450757"/>
          </a:xfrm>
        </p:spPr>
        <p:txBody>
          <a:bodyPr/>
          <a:lstStyle/>
          <a:p>
            <a:r>
              <a:rPr lang="en-US" dirty="0"/>
              <a:t>Large Image</a:t>
            </a:r>
          </a:p>
        </p:txBody>
      </p:sp>
      <p:sp>
        <p:nvSpPr>
          <p:cNvPr id="17" name="Content Placeholder 7">
            <a:extLst>
              <a:ext uri="{FF2B5EF4-FFF2-40B4-BE49-F238E27FC236}">
                <a16:creationId xmlns:a16="http://schemas.microsoft.com/office/drawing/2014/main" id="{A5E1024F-B0FA-41DF-9E86-E8EA7286DA74}"/>
              </a:ext>
            </a:extLst>
          </p:cNvPr>
          <p:cNvSpPr>
            <a:spLocks noGrp="1"/>
          </p:cNvSpPr>
          <p:nvPr>
            <p:ph idx="1"/>
          </p:nvPr>
        </p:nvSpPr>
        <p:spPr>
          <a:xfrm>
            <a:off x="1330036" y="2438399"/>
            <a:ext cx="10603346" cy="3514735"/>
          </a:xfrm>
        </p:spPr>
        <p:txBody>
          <a:bodyPr>
            <a:noAutofit/>
          </a:bodyPr>
          <a:lstStyle/>
          <a:p>
            <a:pPr eaLnBrk="1" hangingPunct="1">
              <a:lnSpc>
                <a:spcPct val="80000"/>
              </a:lnSpc>
              <a:buClr>
                <a:schemeClr val="accent5">
                  <a:lumMod val="60000"/>
                  <a:lumOff val="40000"/>
                </a:schemeClr>
              </a:buClr>
              <a:buFont typeface="Wingdings" pitchFamily="2" charset="2"/>
              <a:buChar char="§"/>
              <a:defRPr/>
            </a:pPr>
            <a:r>
              <a:rPr lang="en-US" sz="1800" dirty="0">
                <a:solidFill>
                  <a:schemeClr val="tx1"/>
                </a:solidFill>
              </a:rPr>
              <a:t>HIPAA</a:t>
            </a:r>
            <a:br>
              <a:rPr lang="en-US" sz="1800" dirty="0">
                <a:solidFill>
                  <a:schemeClr val="tx1"/>
                </a:solidFill>
              </a:rPr>
            </a:br>
            <a:endParaRPr lang="en-US" sz="1800" dirty="0">
              <a:solidFill>
                <a:schemeClr val="tx1"/>
              </a:solidFill>
            </a:endParaRPr>
          </a:p>
          <a:p>
            <a:pPr eaLnBrk="1" hangingPunct="1">
              <a:lnSpc>
                <a:spcPct val="80000"/>
              </a:lnSpc>
              <a:buClr>
                <a:schemeClr val="accent5">
                  <a:lumMod val="60000"/>
                  <a:lumOff val="40000"/>
                </a:schemeClr>
              </a:buClr>
              <a:buFont typeface="Wingdings" pitchFamily="2" charset="2"/>
              <a:buChar char="§"/>
              <a:defRPr/>
            </a:pPr>
            <a:r>
              <a:rPr lang="en-US" sz="1800" dirty="0">
                <a:solidFill>
                  <a:schemeClr val="tx1"/>
                </a:solidFill>
              </a:rPr>
              <a:t>GLBA</a:t>
            </a:r>
            <a:br>
              <a:rPr lang="en-US" sz="1800" dirty="0">
                <a:solidFill>
                  <a:schemeClr val="tx1"/>
                </a:solidFill>
              </a:rPr>
            </a:br>
            <a:endParaRPr lang="en-US" sz="1800" dirty="0">
              <a:solidFill>
                <a:schemeClr val="tx1"/>
              </a:solidFill>
            </a:endParaRPr>
          </a:p>
          <a:p>
            <a:pPr eaLnBrk="1" hangingPunct="1">
              <a:lnSpc>
                <a:spcPct val="80000"/>
              </a:lnSpc>
              <a:buClr>
                <a:schemeClr val="accent5">
                  <a:lumMod val="60000"/>
                  <a:lumOff val="40000"/>
                </a:schemeClr>
              </a:buClr>
              <a:buFont typeface="Wingdings" pitchFamily="2" charset="2"/>
              <a:buChar char="§"/>
              <a:defRPr/>
            </a:pPr>
            <a:r>
              <a:rPr lang="en-US" sz="1800" dirty="0">
                <a:solidFill>
                  <a:schemeClr val="tx1"/>
                </a:solidFill>
              </a:rPr>
              <a:t>Providing reasonable safeguards and oral privacy solutions</a:t>
            </a:r>
          </a:p>
          <a:p>
            <a:pPr marL="0" indent="0">
              <a:spcBef>
                <a:spcPts val="600"/>
              </a:spcBef>
              <a:spcAft>
                <a:spcPts val="600"/>
              </a:spcAft>
              <a:buNone/>
            </a:pPr>
            <a:endParaRPr lang="en-US" sz="1700" dirty="0"/>
          </a:p>
          <a:p>
            <a:pPr marL="0" indent="0">
              <a:buClr>
                <a:srgbClr val="002060"/>
              </a:buClr>
              <a:buNone/>
            </a:pPr>
            <a:endParaRPr lang="en-US" sz="1700" dirty="0"/>
          </a:p>
        </p:txBody>
      </p:sp>
    </p:spTree>
    <p:extLst>
      <p:ext uri="{BB962C8B-B14F-4D97-AF65-F5344CB8AC3E}">
        <p14:creationId xmlns:p14="http://schemas.microsoft.com/office/powerpoint/2010/main" val="36422260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17FA63A-9047-427F-888B-8E48EB406A2A}"/>
              </a:ext>
            </a:extLst>
          </p:cNvPr>
          <p:cNvSpPr>
            <a:spLocks noGrp="1"/>
          </p:cNvSpPr>
          <p:nvPr>
            <p:ph type="title"/>
          </p:nvPr>
        </p:nvSpPr>
        <p:spPr>
          <a:xfrm>
            <a:off x="1167619" y="400926"/>
            <a:ext cx="10058400" cy="1450757"/>
          </a:xfrm>
        </p:spPr>
        <p:txBody>
          <a:bodyPr/>
          <a:lstStyle/>
          <a:p>
            <a:r>
              <a:rPr lang="en-US" dirty="0"/>
              <a:t>Industry Standard for Speech Privacy</a:t>
            </a:r>
            <a:endParaRPr lang="en-US" sz="1800" dirty="0">
              <a:solidFill>
                <a:srgbClr val="FF0000"/>
              </a:solidFill>
            </a:endParaRPr>
          </a:p>
        </p:txBody>
      </p:sp>
      <p:sp>
        <p:nvSpPr>
          <p:cNvPr id="10" name="Title 9" hidden="1">
            <a:extLst>
              <a:ext uri="{FF2B5EF4-FFF2-40B4-BE49-F238E27FC236}">
                <a16:creationId xmlns:a16="http://schemas.microsoft.com/office/drawing/2014/main" id="{52513E4A-F63D-4A30-AB4A-9C3EC1165170}"/>
              </a:ext>
            </a:extLst>
          </p:cNvPr>
          <p:cNvSpPr>
            <a:spLocks noGrp="1"/>
          </p:cNvSpPr>
          <p:nvPr>
            <p:ph type="title" idx="4294967295"/>
          </p:nvPr>
        </p:nvSpPr>
        <p:spPr>
          <a:xfrm>
            <a:off x="1097280" y="286603"/>
            <a:ext cx="10058400" cy="1450757"/>
          </a:xfrm>
        </p:spPr>
        <p:txBody>
          <a:bodyPr/>
          <a:lstStyle/>
          <a:p>
            <a:r>
              <a:rPr lang="en-US" dirty="0"/>
              <a:t>Large Image</a:t>
            </a:r>
          </a:p>
        </p:txBody>
      </p:sp>
      <p:sp>
        <p:nvSpPr>
          <p:cNvPr id="17" name="Content Placeholder 7">
            <a:extLst>
              <a:ext uri="{FF2B5EF4-FFF2-40B4-BE49-F238E27FC236}">
                <a16:creationId xmlns:a16="http://schemas.microsoft.com/office/drawing/2014/main" id="{A5E1024F-B0FA-41DF-9E86-E8EA7286DA74}"/>
              </a:ext>
            </a:extLst>
          </p:cNvPr>
          <p:cNvSpPr>
            <a:spLocks noGrp="1"/>
          </p:cNvSpPr>
          <p:nvPr>
            <p:ph idx="1"/>
          </p:nvPr>
        </p:nvSpPr>
        <p:spPr>
          <a:xfrm>
            <a:off x="1330036" y="2438399"/>
            <a:ext cx="10603346" cy="3514735"/>
          </a:xfrm>
        </p:spPr>
        <p:txBody>
          <a:bodyPr>
            <a:noAutofit/>
          </a:bodyPr>
          <a:lstStyle/>
          <a:p>
            <a:pPr eaLnBrk="1" hangingPunct="1">
              <a:lnSpc>
                <a:spcPct val="80000"/>
              </a:lnSpc>
              <a:buClr>
                <a:schemeClr val="accent5">
                  <a:lumMod val="60000"/>
                  <a:lumOff val="40000"/>
                </a:schemeClr>
              </a:buClr>
              <a:buFont typeface="Wingdings" pitchFamily="2" charset="2"/>
              <a:buChar char="§"/>
              <a:defRPr/>
            </a:pPr>
            <a:r>
              <a:rPr lang="en-US" sz="1800" dirty="0">
                <a:solidFill>
                  <a:schemeClr val="tx1"/>
                </a:solidFill>
              </a:rPr>
              <a:t>ASTM E-1130 American Society of Testing &amp; Materials</a:t>
            </a:r>
            <a:br>
              <a:rPr lang="en-US" sz="1800" dirty="0">
                <a:solidFill>
                  <a:schemeClr val="tx1"/>
                </a:solidFill>
              </a:rPr>
            </a:br>
            <a:endParaRPr lang="en-US" sz="1800" dirty="0">
              <a:solidFill>
                <a:schemeClr val="tx1"/>
              </a:solidFill>
            </a:endParaRPr>
          </a:p>
          <a:p>
            <a:pPr>
              <a:lnSpc>
                <a:spcPct val="80000"/>
              </a:lnSpc>
              <a:buClr>
                <a:schemeClr val="accent5">
                  <a:lumMod val="60000"/>
                  <a:lumOff val="40000"/>
                </a:schemeClr>
              </a:buClr>
              <a:defRPr/>
            </a:pPr>
            <a:r>
              <a:rPr lang="en-US" sz="1800" dirty="0">
                <a:solidFill>
                  <a:schemeClr val="tx1"/>
                </a:solidFill>
              </a:rPr>
              <a:t>Make sure your acoustical solutions meet accepted industry standards.</a:t>
            </a:r>
          </a:p>
          <a:p>
            <a:pPr marL="0" indent="0">
              <a:spcBef>
                <a:spcPts val="600"/>
              </a:spcBef>
              <a:spcAft>
                <a:spcPts val="600"/>
              </a:spcAft>
              <a:buNone/>
            </a:pPr>
            <a:endParaRPr lang="en-US" sz="1700" dirty="0"/>
          </a:p>
          <a:p>
            <a:pPr marL="0" indent="0">
              <a:buClr>
                <a:srgbClr val="002060"/>
              </a:buClr>
              <a:buNone/>
            </a:pPr>
            <a:endParaRPr lang="en-US" sz="1700" dirty="0"/>
          </a:p>
        </p:txBody>
      </p:sp>
    </p:spTree>
    <p:extLst>
      <p:ext uri="{BB962C8B-B14F-4D97-AF65-F5344CB8AC3E}">
        <p14:creationId xmlns:p14="http://schemas.microsoft.com/office/powerpoint/2010/main" val="287249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5289" y="2357049"/>
            <a:ext cx="9831406" cy="1570182"/>
          </a:xfrm>
        </p:spPr>
        <p:txBody>
          <a:bodyPr/>
          <a:lstStyle/>
          <a:p>
            <a:pPr marL="0" indent="0">
              <a:lnSpc>
                <a:spcPct val="80000"/>
              </a:lnSpc>
              <a:buClr>
                <a:schemeClr val="accent5">
                  <a:lumMod val="75000"/>
                </a:schemeClr>
              </a:buClr>
              <a:buNone/>
              <a:defRPr/>
            </a:pPr>
            <a:r>
              <a:rPr lang="en-US" sz="4800" dirty="0"/>
              <a:t>But often the impact of acoustics is Misunderstood….</a:t>
            </a:r>
            <a:endParaRPr lang="en-US" sz="4800" b="1" dirty="0"/>
          </a:p>
        </p:txBody>
      </p:sp>
    </p:spTree>
    <p:extLst>
      <p:ext uri="{BB962C8B-B14F-4D97-AF65-F5344CB8AC3E}">
        <p14:creationId xmlns:p14="http://schemas.microsoft.com/office/powerpoint/2010/main" val="30527151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17FA63A-9047-427F-888B-8E48EB406A2A}"/>
              </a:ext>
            </a:extLst>
          </p:cNvPr>
          <p:cNvSpPr>
            <a:spLocks noGrp="1"/>
          </p:cNvSpPr>
          <p:nvPr>
            <p:ph type="title"/>
          </p:nvPr>
        </p:nvSpPr>
        <p:spPr>
          <a:xfrm>
            <a:off x="1167619" y="400926"/>
            <a:ext cx="10058400" cy="1450757"/>
          </a:xfrm>
        </p:spPr>
        <p:txBody>
          <a:bodyPr/>
          <a:lstStyle/>
          <a:p>
            <a:r>
              <a:rPr lang="en-US" dirty="0"/>
              <a:t>So What Have We Covered Today?</a:t>
            </a:r>
            <a:endParaRPr lang="en-US" sz="1800" dirty="0">
              <a:solidFill>
                <a:srgbClr val="FF0000"/>
              </a:solidFill>
            </a:endParaRPr>
          </a:p>
        </p:txBody>
      </p:sp>
      <p:sp>
        <p:nvSpPr>
          <p:cNvPr id="10" name="Title 9" hidden="1">
            <a:extLst>
              <a:ext uri="{FF2B5EF4-FFF2-40B4-BE49-F238E27FC236}">
                <a16:creationId xmlns:a16="http://schemas.microsoft.com/office/drawing/2014/main" id="{52513E4A-F63D-4A30-AB4A-9C3EC1165170}"/>
              </a:ext>
            </a:extLst>
          </p:cNvPr>
          <p:cNvSpPr>
            <a:spLocks noGrp="1"/>
          </p:cNvSpPr>
          <p:nvPr>
            <p:ph type="title" idx="4294967295"/>
          </p:nvPr>
        </p:nvSpPr>
        <p:spPr>
          <a:xfrm>
            <a:off x="1097280" y="286603"/>
            <a:ext cx="10058400" cy="1450757"/>
          </a:xfrm>
        </p:spPr>
        <p:txBody>
          <a:bodyPr/>
          <a:lstStyle/>
          <a:p>
            <a:r>
              <a:rPr lang="en-US" dirty="0"/>
              <a:t>Large Image</a:t>
            </a:r>
          </a:p>
        </p:txBody>
      </p:sp>
      <p:sp>
        <p:nvSpPr>
          <p:cNvPr id="17" name="Content Placeholder 7">
            <a:extLst>
              <a:ext uri="{FF2B5EF4-FFF2-40B4-BE49-F238E27FC236}">
                <a16:creationId xmlns:a16="http://schemas.microsoft.com/office/drawing/2014/main" id="{A5E1024F-B0FA-41DF-9E86-E8EA7286DA74}"/>
              </a:ext>
            </a:extLst>
          </p:cNvPr>
          <p:cNvSpPr>
            <a:spLocks noGrp="1"/>
          </p:cNvSpPr>
          <p:nvPr>
            <p:ph idx="1"/>
          </p:nvPr>
        </p:nvSpPr>
        <p:spPr>
          <a:xfrm>
            <a:off x="1330036" y="2438399"/>
            <a:ext cx="10603346" cy="3094893"/>
          </a:xfrm>
        </p:spPr>
        <p:txBody>
          <a:bodyPr>
            <a:noAutofit/>
          </a:bodyPr>
          <a:lstStyle/>
          <a:p>
            <a:pPr eaLnBrk="1" hangingPunct="1">
              <a:lnSpc>
                <a:spcPct val="80000"/>
              </a:lnSpc>
              <a:buClr>
                <a:schemeClr val="accent5">
                  <a:lumMod val="60000"/>
                  <a:lumOff val="40000"/>
                </a:schemeClr>
              </a:buClr>
              <a:buFont typeface="Wingdings" panose="05000000000000000000" pitchFamily="2" charset="2"/>
              <a:buChar char="ü"/>
              <a:defRPr/>
            </a:pPr>
            <a:r>
              <a:rPr lang="en-US" sz="2400" dirty="0">
                <a:solidFill>
                  <a:schemeClr val="tx1"/>
                </a:solidFill>
              </a:rPr>
              <a:t> Importance of acoustics and growing need for speech privacy</a:t>
            </a:r>
          </a:p>
          <a:p>
            <a:pPr eaLnBrk="1" hangingPunct="1">
              <a:lnSpc>
                <a:spcPct val="80000"/>
              </a:lnSpc>
              <a:buClr>
                <a:schemeClr val="accent5">
                  <a:lumMod val="60000"/>
                  <a:lumOff val="40000"/>
                </a:schemeClr>
              </a:buClr>
              <a:buFont typeface="Wingdings" panose="05000000000000000000" pitchFamily="2" charset="2"/>
              <a:buChar char="ü"/>
              <a:defRPr/>
            </a:pPr>
            <a:r>
              <a:rPr lang="en-US" sz="2400" dirty="0">
                <a:solidFill>
                  <a:schemeClr val="tx1"/>
                </a:solidFill>
              </a:rPr>
              <a:t> How sound travels within a space</a:t>
            </a:r>
          </a:p>
          <a:p>
            <a:pPr eaLnBrk="1" hangingPunct="1">
              <a:lnSpc>
                <a:spcPct val="80000"/>
              </a:lnSpc>
              <a:buClr>
                <a:schemeClr val="accent5">
                  <a:lumMod val="60000"/>
                  <a:lumOff val="40000"/>
                </a:schemeClr>
              </a:buClr>
              <a:buFont typeface="Wingdings" panose="05000000000000000000" pitchFamily="2" charset="2"/>
              <a:buChar char="ü"/>
              <a:defRPr/>
            </a:pPr>
            <a:r>
              <a:rPr lang="en-US" sz="2400" dirty="0">
                <a:solidFill>
                  <a:schemeClr val="tx1"/>
                </a:solidFill>
              </a:rPr>
              <a:t> How to achieve speech privacy and improve productivity with sound masking</a:t>
            </a:r>
          </a:p>
          <a:p>
            <a:pPr eaLnBrk="1" hangingPunct="1">
              <a:lnSpc>
                <a:spcPct val="80000"/>
              </a:lnSpc>
              <a:buClr>
                <a:schemeClr val="accent5">
                  <a:lumMod val="60000"/>
                  <a:lumOff val="40000"/>
                </a:schemeClr>
              </a:buClr>
              <a:buFont typeface="Wingdings" panose="05000000000000000000" pitchFamily="2" charset="2"/>
              <a:buChar char="ü"/>
              <a:defRPr/>
            </a:pPr>
            <a:r>
              <a:rPr lang="en-US" sz="2400" dirty="0">
                <a:solidFill>
                  <a:schemeClr val="tx1"/>
                </a:solidFill>
              </a:rPr>
              <a:t> How sound masking works and where to use sound masking</a:t>
            </a:r>
          </a:p>
          <a:p>
            <a:pPr eaLnBrk="1" hangingPunct="1">
              <a:lnSpc>
                <a:spcPct val="80000"/>
              </a:lnSpc>
              <a:buClr>
                <a:schemeClr val="accent5">
                  <a:lumMod val="60000"/>
                  <a:lumOff val="40000"/>
                </a:schemeClr>
              </a:buClr>
              <a:buFont typeface="Wingdings" panose="05000000000000000000" pitchFamily="2" charset="2"/>
              <a:buChar char="ü"/>
              <a:defRPr/>
            </a:pPr>
            <a:r>
              <a:rPr lang="en-US" sz="2400" dirty="0">
                <a:solidFill>
                  <a:schemeClr val="tx1"/>
                </a:solidFill>
              </a:rPr>
              <a:t> Types of systems and key evaluation criteria</a:t>
            </a:r>
          </a:p>
          <a:p>
            <a:pPr eaLnBrk="1" hangingPunct="1">
              <a:lnSpc>
                <a:spcPct val="80000"/>
              </a:lnSpc>
              <a:buClr>
                <a:schemeClr val="accent5">
                  <a:lumMod val="60000"/>
                  <a:lumOff val="40000"/>
                </a:schemeClr>
              </a:buClr>
              <a:buFont typeface="Wingdings" panose="05000000000000000000" pitchFamily="2" charset="2"/>
              <a:buChar char="ü"/>
              <a:defRPr/>
            </a:pPr>
            <a:r>
              <a:rPr lang="en-US" sz="2400" dirty="0">
                <a:solidFill>
                  <a:schemeClr val="tx1"/>
                </a:solidFill>
              </a:rPr>
              <a:t> ROI</a:t>
            </a:r>
          </a:p>
          <a:p>
            <a:pPr eaLnBrk="1" hangingPunct="1">
              <a:lnSpc>
                <a:spcPct val="80000"/>
              </a:lnSpc>
              <a:buClr>
                <a:schemeClr val="accent5">
                  <a:lumMod val="60000"/>
                  <a:lumOff val="40000"/>
                </a:schemeClr>
              </a:buClr>
              <a:buFont typeface="Wingdings" panose="05000000000000000000" pitchFamily="2" charset="2"/>
              <a:buChar char="ü"/>
              <a:defRPr/>
            </a:pPr>
            <a:r>
              <a:rPr lang="en-US" sz="2400" dirty="0">
                <a:solidFill>
                  <a:schemeClr val="tx1"/>
                </a:solidFill>
              </a:rPr>
              <a:t> Federal mandates and industry standards for speech privacy</a:t>
            </a:r>
          </a:p>
          <a:p>
            <a:pPr>
              <a:spcBef>
                <a:spcPts val="600"/>
              </a:spcBef>
              <a:spcAft>
                <a:spcPts val="600"/>
              </a:spcAft>
              <a:buClr>
                <a:schemeClr val="accent5">
                  <a:lumMod val="60000"/>
                  <a:lumOff val="40000"/>
                </a:schemeClr>
              </a:buClr>
              <a:buFont typeface="Wingdings" panose="05000000000000000000" pitchFamily="2" charset="2"/>
              <a:buChar char="ü"/>
            </a:pPr>
            <a:endParaRPr lang="en-US" sz="1700" dirty="0"/>
          </a:p>
          <a:p>
            <a:pPr>
              <a:buClr>
                <a:schemeClr val="accent5">
                  <a:lumMod val="60000"/>
                  <a:lumOff val="40000"/>
                </a:schemeClr>
              </a:buClr>
              <a:buFont typeface="Wingdings" panose="05000000000000000000" pitchFamily="2" charset="2"/>
              <a:buChar char="ü"/>
            </a:pPr>
            <a:endParaRPr lang="en-US" sz="1700" dirty="0"/>
          </a:p>
        </p:txBody>
      </p:sp>
    </p:spTree>
    <p:extLst>
      <p:ext uri="{BB962C8B-B14F-4D97-AF65-F5344CB8AC3E}">
        <p14:creationId xmlns:p14="http://schemas.microsoft.com/office/powerpoint/2010/main" val="34416357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consumax.net/consumaxblog/wp-content/uploads/2012/11/Investing-in-Detroit-Q-A-with-Ryan-Burk-CEO-of-In-The-Now-Investments.png">
            <a:extLst>
              <a:ext uri="{FF2B5EF4-FFF2-40B4-BE49-F238E27FC236}">
                <a16:creationId xmlns:a16="http://schemas.microsoft.com/office/drawing/2014/main" id="{4CAAC021-861F-4B5F-B134-6B8D48C09812}"/>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2337089" y="2140523"/>
            <a:ext cx="7176366" cy="3417477"/>
          </a:xfrm>
          <a:prstGeom prst="rect">
            <a:avLst/>
          </a:prstGeom>
          <a:noFill/>
          <a:ln>
            <a:noFill/>
          </a:ln>
          <a:effectLst>
            <a:softEdge rad="406400"/>
          </a:effectLst>
        </p:spPr>
      </p:pic>
    </p:spTree>
    <p:extLst>
      <p:ext uri="{BB962C8B-B14F-4D97-AF65-F5344CB8AC3E}">
        <p14:creationId xmlns:p14="http://schemas.microsoft.com/office/powerpoint/2010/main" val="3338399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at a table using a computer&#10;&#10;Description automatically generated">
            <a:extLst>
              <a:ext uri="{FF2B5EF4-FFF2-40B4-BE49-F238E27FC236}">
                <a16:creationId xmlns:a16="http://schemas.microsoft.com/office/drawing/2014/main" id="{94BCD086-84B5-451A-A328-033496356687}"/>
              </a:ext>
            </a:extLst>
          </p:cNvPr>
          <p:cNvPicPr>
            <a:picLocks noChangeAspect="1"/>
          </p:cNvPicPr>
          <p:nvPr/>
        </p:nvPicPr>
        <p:blipFill rotWithShape="1">
          <a:blip r:embed="rId3">
            <a:extLst>
              <a:ext uri="{28A0092B-C50C-407E-A947-70E740481C1C}">
                <a14:useLocalDpi xmlns:a14="http://schemas.microsoft.com/office/drawing/2010/main" val="0"/>
              </a:ext>
            </a:extLst>
          </a:blip>
          <a:srcRect t="7545" b="36197"/>
          <a:stretch/>
        </p:blipFill>
        <p:spPr>
          <a:xfrm>
            <a:off x="0" y="0"/>
            <a:ext cx="12191985" cy="4578340"/>
          </a:xfrm>
          <a:prstGeom prst="rect">
            <a:avLst/>
          </a:prstGeom>
          <a:noFill/>
        </p:spPr>
      </p:pic>
      <p:sp>
        <p:nvSpPr>
          <p:cNvPr id="2" name="Title 1"/>
          <p:cNvSpPr>
            <a:spLocks noGrp="1"/>
          </p:cNvSpPr>
          <p:nvPr>
            <p:ph type="title"/>
          </p:nvPr>
        </p:nvSpPr>
        <p:spPr>
          <a:xfrm>
            <a:off x="774008" y="4794736"/>
            <a:ext cx="10113645" cy="1043355"/>
          </a:xfrm>
        </p:spPr>
        <p:txBody>
          <a:bodyPr anchor="b">
            <a:normAutofit fontScale="90000"/>
          </a:bodyPr>
          <a:lstStyle/>
          <a:p>
            <a:r>
              <a:rPr lang="en-US" dirty="0"/>
              <a:t>How Often Have You Heard, “It’s a Beautiful Space But..”</a:t>
            </a:r>
          </a:p>
        </p:txBody>
      </p:sp>
      <p:sp>
        <p:nvSpPr>
          <p:cNvPr id="3" name="Rectangle 2">
            <a:extLst>
              <a:ext uri="{FF2B5EF4-FFF2-40B4-BE49-F238E27FC236}">
                <a16:creationId xmlns:a16="http://schemas.microsoft.com/office/drawing/2014/main" id="{6BA6D973-8F9E-4DD9-B227-1C9A760CA1EF}"/>
              </a:ext>
            </a:extLst>
          </p:cNvPr>
          <p:cNvSpPr/>
          <p:nvPr/>
        </p:nvSpPr>
        <p:spPr>
          <a:xfrm>
            <a:off x="7552266" y="124179"/>
            <a:ext cx="4536846" cy="2337924"/>
          </a:xfrm>
          <a:prstGeom prst="rect">
            <a:avLst/>
          </a:prstGeom>
          <a:solidFill>
            <a:schemeClr val="bg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D32ADCC-78FD-43C3-8ACD-E6CD35960CC1}"/>
              </a:ext>
            </a:extLst>
          </p:cNvPr>
          <p:cNvSpPr txBox="1"/>
          <p:nvPr/>
        </p:nvSpPr>
        <p:spPr>
          <a:xfrm>
            <a:off x="7597420" y="236887"/>
            <a:ext cx="4430245" cy="2862322"/>
          </a:xfrm>
          <a:prstGeom prst="rect">
            <a:avLst/>
          </a:prstGeom>
          <a:noFill/>
        </p:spPr>
        <p:txBody>
          <a:bodyPr wrap="square" rtlCol="0">
            <a:spAutoFit/>
          </a:bodyPr>
          <a:lstStyle/>
          <a:p>
            <a:pPr algn="ctr"/>
            <a:r>
              <a:rPr lang="en-US" dirty="0">
                <a:ln w="0"/>
                <a:solidFill>
                  <a:sysClr val="windowText" lastClr="000000"/>
                </a:solidFill>
              </a:rPr>
              <a:t>“I can’t concentrate”</a:t>
            </a:r>
            <a:br>
              <a:rPr lang="en-US" dirty="0">
                <a:ln w="0"/>
                <a:solidFill>
                  <a:sysClr val="windowText" lastClr="000000"/>
                </a:solidFill>
              </a:rPr>
            </a:br>
            <a:endParaRPr lang="en-US" dirty="0">
              <a:ln w="0"/>
              <a:solidFill>
                <a:sysClr val="windowText" lastClr="000000"/>
              </a:solidFill>
            </a:endParaRPr>
          </a:p>
          <a:p>
            <a:pPr algn="ctr"/>
            <a:r>
              <a:rPr lang="en-US" dirty="0">
                <a:ln w="0"/>
                <a:solidFill>
                  <a:sysClr val="windowText" lastClr="000000"/>
                </a:solidFill>
              </a:rPr>
              <a:t>“I can’t get my work done”</a:t>
            </a:r>
            <a:br>
              <a:rPr lang="en-US" dirty="0">
                <a:ln w="0"/>
                <a:solidFill>
                  <a:sysClr val="windowText" lastClr="000000"/>
                </a:solidFill>
              </a:rPr>
            </a:br>
            <a:endParaRPr lang="en-US" dirty="0">
              <a:ln w="0"/>
              <a:solidFill>
                <a:sysClr val="windowText" lastClr="000000"/>
              </a:solidFill>
              <a:effectLst>
                <a:outerShdw blurRad="38100" dist="19050" dir="2700000" algn="tl" rotWithShape="0">
                  <a:schemeClr val="dk1">
                    <a:alpha val="40000"/>
                  </a:schemeClr>
                </a:outerShdw>
              </a:effectLst>
            </a:endParaRPr>
          </a:p>
          <a:p>
            <a:pPr algn="ctr"/>
            <a:r>
              <a:rPr lang="en-US" dirty="0">
                <a:solidFill>
                  <a:sysClr val="windowText" lastClr="000000"/>
                </a:solidFill>
              </a:rPr>
              <a:t>“It’s too noisy in here / It’s too quiet in here”</a:t>
            </a:r>
            <a:br>
              <a:rPr lang="en-US" dirty="0">
                <a:solidFill>
                  <a:sysClr val="windowText" lastClr="000000"/>
                </a:solidFill>
              </a:rPr>
            </a:br>
            <a:endParaRPr lang="en-US" dirty="0">
              <a:solidFill>
                <a:sysClr val="windowText" lastClr="000000"/>
              </a:solidFill>
            </a:endParaRPr>
          </a:p>
          <a:p>
            <a:pPr algn="ctr"/>
            <a:r>
              <a:rPr lang="en-US" dirty="0">
                <a:solidFill>
                  <a:sysClr val="windowText" lastClr="000000"/>
                </a:solidFill>
              </a:rPr>
              <a:t>“I can’t hear myself think”</a:t>
            </a:r>
          </a:p>
          <a:p>
            <a:pPr algn="ctr"/>
            <a:endParaRPr lang="en-US" dirty="0">
              <a:solidFill>
                <a:sysClr val="windowText" lastClr="000000"/>
              </a:solidFill>
            </a:endParaRPr>
          </a:p>
          <a:p>
            <a:pPr algn="ctr"/>
            <a:endParaRPr lang="en-US" dirty="0">
              <a:ln w="0"/>
              <a:solidFill>
                <a:sysClr val="windowText" lastClr="000000"/>
              </a:solidFill>
              <a:effectLst>
                <a:outerShdw blurRad="38100" dist="19050" dir="2700000" algn="tl" rotWithShape="0">
                  <a:schemeClr val="dk1">
                    <a:alpha val="40000"/>
                  </a:schemeClr>
                </a:outerShdw>
              </a:effectLst>
            </a:endParaRPr>
          </a:p>
          <a:p>
            <a:pPr algn="ctr"/>
            <a:endParaRPr lang="en-US" dirty="0">
              <a:solidFill>
                <a:sysClr val="windowText" lastClr="000000"/>
              </a:solidFill>
            </a:endParaRPr>
          </a:p>
        </p:txBody>
      </p:sp>
    </p:spTree>
    <p:extLst>
      <p:ext uri="{BB962C8B-B14F-4D97-AF65-F5344CB8AC3E}">
        <p14:creationId xmlns:p14="http://schemas.microsoft.com/office/powerpoint/2010/main" val="3645445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17FA63A-9047-427F-888B-8E48EB406A2A}"/>
              </a:ext>
            </a:extLst>
          </p:cNvPr>
          <p:cNvSpPr>
            <a:spLocks noGrp="1"/>
          </p:cNvSpPr>
          <p:nvPr>
            <p:ph type="title"/>
          </p:nvPr>
        </p:nvSpPr>
        <p:spPr>
          <a:xfrm>
            <a:off x="1092200" y="1885125"/>
            <a:ext cx="3314700" cy="2093975"/>
          </a:xfrm>
        </p:spPr>
        <p:txBody>
          <a:bodyPr anchor="ctr">
            <a:normAutofit/>
          </a:bodyPr>
          <a:lstStyle/>
          <a:p>
            <a:r>
              <a:rPr lang="en-US" dirty="0"/>
              <a:t>So Let’s See Why</a:t>
            </a:r>
          </a:p>
        </p:txBody>
      </p:sp>
      <p:sp>
        <p:nvSpPr>
          <p:cNvPr id="10" name="Title 9" hidden="1">
            <a:extLst>
              <a:ext uri="{FF2B5EF4-FFF2-40B4-BE49-F238E27FC236}">
                <a16:creationId xmlns:a16="http://schemas.microsoft.com/office/drawing/2014/main" id="{52513E4A-F63D-4A30-AB4A-9C3EC1165170}"/>
              </a:ext>
            </a:extLst>
          </p:cNvPr>
          <p:cNvSpPr>
            <a:spLocks noGrp="1"/>
          </p:cNvSpPr>
          <p:nvPr>
            <p:ph type="title" idx="4294967295"/>
          </p:nvPr>
        </p:nvSpPr>
        <p:spPr>
          <a:xfrm>
            <a:off x="1097280" y="286603"/>
            <a:ext cx="10058400" cy="1450757"/>
          </a:xfrm>
        </p:spPr>
        <p:txBody>
          <a:bodyPr/>
          <a:lstStyle/>
          <a:p>
            <a:r>
              <a:rPr lang="en-US" dirty="0"/>
              <a:t>Large Image</a:t>
            </a:r>
          </a:p>
        </p:txBody>
      </p:sp>
      <p:pic>
        <p:nvPicPr>
          <p:cNvPr id="3" name="Picture 2" descr="Icon&#10;&#10;Description automatically generated">
            <a:extLst>
              <a:ext uri="{FF2B5EF4-FFF2-40B4-BE49-F238E27FC236}">
                <a16:creationId xmlns:a16="http://schemas.microsoft.com/office/drawing/2014/main" id="{3B0493DE-08B9-41B9-9BA4-ACE791E3DA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200" y="921972"/>
            <a:ext cx="1042418" cy="1042418"/>
          </a:xfrm>
          <a:prstGeom prst="rect">
            <a:avLst/>
          </a:prstGeom>
        </p:spPr>
      </p:pic>
      <p:sp>
        <p:nvSpPr>
          <p:cNvPr id="2" name="Rectangle 1">
            <a:extLst>
              <a:ext uri="{FF2B5EF4-FFF2-40B4-BE49-F238E27FC236}">
                <a16:creationId xmlns:a16="http://schemas.microsoft.com/office/drawing/2014/main" id="{43AF4142-2F46-4091-92FA-E6939DFBDDBC}"/>
              </a:ext>
            </a:extLst>
          </p:cNvPr>
          <p:cNvSpPr/>
          <p:nvPr/>
        </p:nvSpPr>
        <p:spPr>
          <a:xfrm>
            <a:off x="758283" y="624468"/>
            <a:ext cx="1839951" cy="133992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CB2EDB69-8E25-4F93-A2FC-DFDC2CC45E1E}"/>
              </a:ext>
            </a:extLst>
          </p:cNvPr>
          <p:cNvSpPr>
            <a:spLocks noGrp="1"/>
          </p:cNvSpPr>
          <p:nvPr>
            <p:ph idx="1"/>
          </p:nvPr>
        </p:nvSpPr>
        <p:spPr>
          <a:xfrm>
            <a:off x="5689599" y="921971"/>
            <a:ext cx="5836357" cy="4699895"/>
          </a:xfrm>
        </p:spPr>
        <p:txBody>
          <a:bodyPr>
            <a:normAutofit fontScale="92500" lnSpcReduction="20000"/>
          </a:bodyPr>
          <a:lstStyle/>
          <a:p>
            <a:pPr eaLnBrk="1" hangingPunct="1">
              <a:buFontTx/>
              <a:buNone/>
              <a:defRPr/>
            </a:pPr>
            <a:r>
              <a:rPr lang="en-US" sz="2400" b="1" dirty="0">
                <a:solidFill>
                  <a:schemeClr val="tx1"/>
                </a:solidFill>
              </a:rPr>
              <a:t>We’ve created spaces that are </a:t>
            </a:r>
            <a:r>
              <a:rPr lang="en-US" sz="2400" b="1" i="1" u="sng" dirty="0">
                <a:solidFill>
                  <a:schemeClr val="tx1"/>
                </a:solidFill>
              </a:rPr>
              <a:t>too quiet!</a:t>
            </a:r>
            <a:endParaRPr lang="en-US" sz="2400" b="1" dirty="0">
              <a:solidFill>
                <a:schemeClr val="tx1"/>
              </a:solidFill>
            </a:endParaRPr>
          </a:p>
          <a:p>
            <a:pPr algn="ctr" eaLnBrk="1" hangingPunct="1">
              <a:buFontTx/>
              <a:buNone/>
              <a:defRPr/>
            </a:pPr>
            <a:endParaRPr lang="en-US" sz="2400" b="1" dirty="0">
              <a:solidFill>
                <a:schemeClr val="tx1"/>
              </a:solidFill>
            </a:endParaRPr>
          </a:p>
          <a:p>
            <a:pPr lvl="4">
              <a:defRPr/>
            </a:pPr>
            <a:r>
              <a:rPr lang="en-US" sz="2400" dirty="0">
                <a:solidFill>
                  <a:schemeClr val="tx1"/>
                </a:solidFill>
              </a:rPr>
              <a:t>Quiet HVAC Systems</a:t>
            </a:r>
          </a:p>
          <a:p>
            <a:pPr lvl="4">
              <a:defRPr/>
            </a:pPr>
            <a:endParaRPr lang="en-US" sz="2400" dirty="0">
              <a:solidFill>
                <a:schemeClr val="tx1"/>
              </a:solidFill>
            </a:endParaRPr>
          </a:p>
          <a:p>
            <a:pPr lvl="4">
              <a:defRPr/>
            </a:pPr>
            <a:r>
              <a:rPr lang="en-US" sz="2400" dirty="0">
                <a:solidFill>
                  <a:schemeClr val="tx1"/>
                </a:solidFill>
              </a:rPr>
              <a:t>High performing ceiling tiles</a:t>
            </a:r>
          </a:p>
          <a:p>
            <a:pPr lvl="4">
              <a:defRPr/>
            </a:pPr>
            <a:endParaRPr lang="en-US" sz="2400" dirty="0">
              <a:solidFill>
                <a:schemeClr val="tx1"/>
              </a:solidFill>
            </a:endParaRPr>
          </a:p>
          <a:p>
            <a:pPr lvl="4">
              <a:defRPr/>
            </a:pPr>
            <a:r>
              <a:rPr lang="en-US" sz="2400" dirty="0">
                <a:solidFill>
                  <a:schemeClr val="tx1"/>
                </a:solidFill>
              </a:rPr>
              <a:t>Line of site/ COVID-19 partitions</a:t>
            </a:r>
          </a:p>
          <a:p>
            <a:pPr lvl="4">
              <a:defRPr/>
            </a:pPr>
            <a:endParaRPr lang="en-US" sz="2400" dirty="0">
              <a:solidFill>
                <a:schemeClr val="tx1"/>
              </a:solidFill>
            </a:endParaRPr>
          </a:p>
          <a:p>
            <a:pPr lvl="4">
              <a:defRPr/>
            </a:pPr>
            <a:r>
              <a:rPr lang="en-US" sz="2400" dirty="0">
                <a:solidFill>
                  <a:schemeClr val="tx1"/>
                </a:solidFill>
              </a:rPr>
              <a:t>Carpeting</a:t>
            </a:r>
          </a:p>
          <a:p>
            <a:pPr lvl="4">
              <a:defRPr/>
            </a:pPr>
            <a:endParaRPr lang="en-US" sz="2400" dirty="0">
              <a:solidFill>
                <a:schemeClr val="tx1"/>
              </a:solidFill>
            </a:endParaRPr>
          </a:p>
          <a:p>
            <a:pPr lvl="4">
              <a:defRPr/>
            </a:pPr>
            <a:r>
              <a:rPr lang="en-US" sz="2400" dirty="0">
                <a:solidFill>
                  <a:schemeClr val="tx1"/>
                </a:solidFill>
              </a:rPr>
              <a:t>Social Distancing Guidelines</a:t>
            </a:r>
          </a:p>
          <a:p>
            <a:pPr marL="749808" lvl="4" indent="0">
              <a:buNone/>
              <a:defRPr/>
            </a:pPr>
            <a:br>
              <a:rPr lang="en-US" sz="2400" dirty="0">
                <a:solidFill>
                  <a:schemeClr val="tx1"/>
                </a:solidFill>
              </a:rPr>
            </a:br>
            <a:endParaRPr lang="en-US" sz="2400" dirty="0">
              <a:solidFill>
                <a:schemeClr val="tx1"/>
              </a:solidFill>
            </a:endParaRPr>
          </a:p>
        </p:txBody>
      </p:sp>
    </p:spTree>
    <p:extLst>
      <p:ext uri="{BB962C8B-B14F-4D97-AF65-F5344CB8AC3E}">
        <p14:creationId xmlns:p14="http://schemas.microsoft.com/office/powerpoint/2010/main" val="3832680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chor="b">
            <a:normAutofit/>
          </a:bodyPr>
          <a:lstStyle/>
          <a:p>
            <a:r>
              <a:rPr lang="en-US" dirty="0"/>
              <a:t>And Why Does This Affect Us?</a:t>
            </a:r>
          </a:p>
        </p:txBody>
      </p:sp>
      <p:sp>
        <p:nvSpPr>
          <p:cNvPr id="6" name="Content Placeholder 5">
            <a:extLst>
              <a:ext uri="{FF2B5EF4-FFF2-40B4-BE49-F238E27FC236}">
                <a16:creationId xmlns:a16="http://schemas.microsoft.com/office/drawing/2014/main" id="{EB4C188C-5F70-4BFC-B66B-0D8E463CFD13}"/>
              </a:ext>
            </a:extLst>
          </p:cNvPr>
          <p:cNvSpPr>
            <a:spLocks noGrp="1"/>
          </p:cNvSpPr>
          <p:nvPr>
            <p:ph sz="half" idx="1"/>
          </p:nvPr>
        </p:nvSpPr>
        <p:spPr>
          <a:xfrm>
            <a:off x="1097278" y="2167467"/>
            <a:ext cx="9254633" cy="4209887"/>
          </a:xfrm>
        </p:spPr>
        <p:txBody>
          <a:bodyPr>
            <a:normAutofit fontScale="92500" lnSpcReduction="10000"/>
          </a:bodyPr>
          <a:lstStyle/>
          <a:p>
            <a:pPr marL="342900" marR="0" lvl="0" indent="-342900" algn="l" defTabSz="914400" rtl="0" eaLnBrk="1" fontAlgn="base" latinLnBrk="0" hangingPunct="1">
              <a:lnSpc>
                <a:spcPct val="80000"/>
              </a:lnSpc>
              <a:spcBef>
                <a:spcPct val="20000"/>
              </a:spcBef>
              <a:spcAft>
                <a:spcPct val="0"/>
              </a:spcAft>
              <a:buClr>
                <a:srgbClr val="5EAD36"/>
              </a:buClr>
              <a:buSzPct val="70000"/>
              <a:buFont typeface="Arial"/>
              <a:buChar char="•"/>
              <a:tabLst/>
              <a:defRPr/>
            </a:pPr>
            <a:endParaRPr kumimoji="0" lang="en-US" sz="2000" b="1" i="0" u="none" strike="noStrike" kern="0" cap="none" spc="0" normalizeH="0" baseline="0" noProof="0" dirty="0">
              <a:ln>
                <a:noFill/>
              </a:ln>
              <a:solidFill>
                <a:srgbClr val="DBDBDB">
                  <a:lumMod val="25000"/>
                </a:srgbClr>
              </a:solidFill>
              <a:effectLst/>
              <a:uLnTx/>
              <a:uFillTx/>
              <a:latin typeface="Helvetica Neue Light"/>
              <a:ea typeface="+mn-ea"/>
            </a:endParaRPr>
          </a:p>
          <a:p>
            <a:r>
              <a:rPr lang="en-US" sz="1800" dirty="0">
                <a:latin typeface="Helvetica Neue Thin"/>
              </a:rPr>
              <a:t>One person can affect up to eight people in his/her surroundings</a:t>
            </a:r>
          </a:p>
          <a:p>
            <a:endParaRPr lang="en-US" sz="1800" b="1" dirty="0">
              <a:latin typeface="Helvetica Neue Thin"/>
            </a:endParaRPr>
          </a:p>
          <a:p>
            <a:r>
              <a:rPr lang="en-US" sz="1800" b="1" i="1" dirty="0">
                <a:latin typeface="Helvetica Neue Thin"/>
              </a:rPr>
              <a:t>People need speech privacy with ability to concentrate and communicate</a:t>
            </a:r>
          </a:p>
          <a:p>
            <a:endParaRPr lang="en-US" sz="1800" b="1" i="1" dirty="0">
              <a:latin typeface="Helvetica Neue Thin"/>
            </a:endParaRPr>
          </a:p>
          <a:p>
            <a:r>
              <a:rPr lang="en-US" sz="1800" dirty="0">
                <a:solidFill>
                  <a:schemeClr val="tx1"/>
                </a:solidFill>
              </a:rPr>
              <a:t>COVID-19 Restrictions: </a:t>
            </a:r>
            <a:r>
              <a:rPr lang="en-US" sz="1800" b="0" i="0" dirty="0">
                <a:solidFill>
                  <a:schemeClr val="tx1"/>
                </a:solidFill>
                <a:effectLst/>
              </a:rPr>
              <a:t>Densely packed offices have been redesigned to allow for fewer occupants in the same space. With less people in every office, even the smallest noise can become a point of great annoyance and fixation.</a:t>
            </a:r>
            <a:endParaRPr lang="en-US" sz="1800" dirty="0">
              <a:solidFill>
                <a:schemeClr val="tx1"/>
              </a:solidFill>
            </a:endParaRPr>
          </a:p>
          <a:p>
            <a:pPr marL="0" indent="0">
              <a:buNone/>
            </a:pPr>
            <a:endParaRPr lang="en-US" sz="1800" b="1" i="1" dirty="0">
              <a:latin typeface="Helvetica Neue Thin"/>
            </a:endParaRPr>
          </a:p>
          <a:p>
            <a:pPr marL="0" indent="0">
              <a:buNone/>
            </a:pPr>
            <a:br>
              <a:rPr lang="en-US" sz="1800" b="1" dirty="0"/>
            </a:br>
            <a:br>
              <a:rPr lang="en-US" sz="1800" b="1" dirty="0"/>
            </a:br>
            <a:endParaRPr lang="en-US" sz="1800" b="1" dirty="0"/>
          </a:p>
          <a:p>
            <a:pPr>
              <a:spcBef>
                <a:spcPct val="50000"/>
              </a:spcBef>
            </a:pPr>
            <a:endParaRPr lang="en-US" sz="1050" dirty="0"/>
          </a:p>
          <a:p>
            <a:pPr marL="0" indent="0">
              <a:lnSpc>
                <a:spcPct val="90000"/>
              </a:lnSpc>
              <a:buNone/>
            </a:pPr>
            <a:endParaRPr lang="en-US" sz="1700" dirty="0"/>
          </a:p>
        </p:txBody>
      </p:sp>
    </p:spTree>
    <p:extLst>
      <p:ext uri="{BB962C8B-B14F-4D97-AF65-F5344CB8AC3E}">
        <p14:creationId xmlns:p14="http://schemas.microsoft.com/office/powerpoint/2010/main" val="2105707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chor="b">
            <a:normAutofit/>
          </a:bodyPr>
          <a:lstStyle/>
          <a:p>
            <a:r>
              <a:rPr lang="en-US" dirty="0"/>
              <a:t>And Why Does This Affect Us?</a:t>
            </a:r>
          </a:p>
        </p:txBody>
      </p:sp>
      <p:pic>
        <p:nvPicPr>
          <p:cNvPr id="4" name="Picture 3" descr="Graphical user interface, text&#10;&#10;Description automatically generated">
            <a:extLst>
              <a:ext uri="{FF2B5EF4-FFF2-40B4-BE49-F238E27FC236}">
                <a16:creationId xmlns:a16="http://schemas.microsoft.com/office/drawing/2014/main" id="{51CF6A16-2635-4FB1-BFB3-AEDD5027C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836" y="2770604"/>
            <a:ext cx="10965978" cy="1835262"/>
          </a:xfrm>
          <a:prstGeom prst="rect">
            <a:avLst/>
          </a:prstGeom>
          <a:ln>
            <a:solidFill>
              <a:schemeClr val="tx2"/>
            </a:solidFill>
          </a:ln>
        </p:spPr>
      </p:pic>
    </p:spTree>
    <p:extLst>
      <p:ext uri="{BB962C8B-B14F-4D97-AF65-F5344CB8AC3E}">
        <p14:creationId xmlns:p14="http://schemas.microsoft.com/office/powerpoint/2010/main" val="2052891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79" y="286603"/>
            <a:ext cx="10520289" cy="1450757"/>
          </a:xfrm>
        </p:spPr>
        <p:txBody>
          <a:bodyPr anchor="b">
            <a:normAutofit/>
          </a:bodyPr>
          <a:lstStyle/>
          <a:p>
            <a:r>
              <a:rPr lang="en-US" dirty="0"/>
              <a:t>Other Factors that Influence Noise Levels</a:t>
            </a:r>
          </a:p>
        </p:txBody>
      </p:sp>
      <p:sp>
        <p:nvSpPr>
          <p:cNvPr id="6" name="Content Placeholder 5">
            <a:extLst>
              <a:ext uri="{FF2B5EF4-FFF2-40B4-BE49-F238E27FC236}">
                <a16:creationId xmlns:a16="http://schemas.microsoft.com/office/drawing/2014/main" id="{EB4C188C-5F70-4BFC-B66B-0D8E463CFD13}"/>
              </a:ext>
            </a:extLst>
          </p:cNvPr>
          <p:cNvSpPr>
            <a:spLocks noGrp="1"/>
          </p:cNvSpPr>
          <p:nvPr>
            <p:ph sz="half" idx="1"/>
          </p:nvPr>
        </p:nvSpPr>
        <p:spPr>
          <a:xfrm>
            <a:off x="1097279" y="2120900"/>
            <a:ext cx="9746567" cy="4256454"/>
          </a:xfrm>
        </p:spPr>
        <p:txBody>
          <a:bodyPr>
            <a:normAutofit/>
          </a:bodyPr>
          <a:lstStyle/>
          <a:p>
            <a:pPr marL="0" indent="0" eaLnBrk="1" hangingPunct="1">
              <a:lnSpc>
                <a:spcPct val="80000"/>
              </a:lnSpc>
              <a:buClr>
                <a:schemeClr val="accent6">
                  <a:lumMod val="60000"/>
                  <a:lumOff val="40000"/>
                </a:schemeClr>
              </a:buClr>
              <a:buNone/>
              <a:defRPr/>
            </a:pPr>
            <a:endParaRPr lang="en-US" sz="1900" dirty="0">
              <a:solidFill>
                <a:schemeClr val="tx1"/>
              </a:solidFill>
            </a:endParaRPr>
          </a:p>
          <a:p>
            <a:pPr eaLnBrk="1" hangingPunct="1">
              <a:lnSpc>
                <a:spcPct val="80000"/>
              </a:lnSpc>
              <a:buClr>
                <a:schemeClr val="accent6">
                  <a:lumMod val="60000"/>
                  <a:lumOff val="40000"/>
                </a:schemeClr>
              </a:buClr>
              <a:buFont typeface="Wingdings" pitchFamily="2" charset="2"/>
              <a:buChar char="§"/>
              <a:defRPr/>
            </a:pPr>
            <a:r>
              <a:rPr lang="en-US" sz="1900" dirty="0">
                <a:solidFill>
                  <a:schemeClr val="tx1"/>
                </a:solidFill>
              </a:rPr>
              <a:t> Virtual &amp; in-person meetings</a:t>
            </a:r>
          </a:p>
          <a:p>
            <a:pPr eaLnBrk="1" hangingPunct="1">
              <a:lnSpc>
                <a:spcPct val="80000"/>
              </a:lnSpc>
              <a:buClr>
                <a:schemeClr val="accent6">
                  <a:lumMod val="60000"/>
                  <a:lumOff val="40000"/>
                </a:schemeClr>
              </a:buClr>
              <a:buFont typeface="Wingdings" pitchFamily="2" charset="2"/>
              <a:buChar char="§"/>
              <a:defRPr/>
            </a:pPr>
            <a:r>
              <a:rPr lang="en-US" sz="1900" dirty="0">
                <a:solidFill>
                  <a:schemeClr val="tx1"/>
                </a:solidFill>
              </a:rPr>
              <a:t> Cell and speaker phone use</a:t>
            </a:r>
          </a:p>
          <a:p>
            <a:pPr eaLnBrk="1" hangingPunct="1">
              <a:lnSpc>
                <a:spcPct val="80000"/>
              </a:lnSpc>
              <a:buClr>
                <a:schemeClr val="accent6">
                  <a:lumMod val="60000"/>
                  <a:lumOff val="40000"/>
                </a:schemeClr>
              </a:buClr>
              <a:buFont typeface="Wingdings" pitchFamily="2" charset="2"/>
              <a:buChar char="§"/>
              <a:defRPr/>
            </a:pPr>
            <a:r>
              <a:rPr lang="en-US" sz="1900" dirty="0">
                <a:solidFill>
                  <a:schemeClr val="tx1"/>
                </a:solidFill>
              </a:rPr>
              <a:t> Voice activated equipment</a:t>
            </a:r>
          </a:p>
          <a:p>
            <a:pPr eaLnBrk="1" hangingPunct="1">
              <a:lnSpc>
                <a:spcPct val="80000"/>
              </a:lnSpc>
              <a:buClr>
                <a:schemeClr val="accent6">
                  <a:lumMod val="60000"/>
                  <a:lumOff val="40000"/>
                </a:schemeClr>
              </a:buClr>
              <a:buFont typeface="Wingdings" pitchFamily="2" charset="2"/>
              <a:buChar char="§"/>
              <a:defRPr/>
            </a:pPr>
            <a:r>
              <a:rPr lang="en-US" sz="1900" dirty="0">
                <a:solidFill>
                  <a:schemeClr val="tx1"/>
                </a:solidFill>
              </a:rPr>
              <a:t> Open plan design</a:t>
            </a:r>
          </a:p>
          <a:p>
            <a:pPr eaLnBrk="1" hangingPunct="1">
              <a:lnSpc>
                <a:spcPct val="80000"/>
              </a:lnSpc>
              <a:buClr>
                <a:schemeClr val="accent6">
                  <a:lumMod val="60000"/>
                  <a:lumOff val="40000"/>
                </a:schemeClr>
              </a:buClr>
              <a:buFont typeface="Wingdings" pitchFamily="2" charset="2"/>
              <a:buChar char="§"/>
              <a:defRPr/>
            </a:pPr>
            <a:r>
              <a:rPr lang="en-US" sz="1900" dirty="0">
                <a:solidFill>
                  <a:schemeClr val="tx1"/>
                </a:solidFill>
              </a:rPr>
              <a:t> Lower Occupancy</a:t>
            </a:r>
          </a:p>
          <a:p>
            <a:pPr marL="342900" marR="0" lvl="0" indent="-342900" algn="l" defTabSz="914400" rtl="0" eaLnBrk="1" fontAlgn="base" latinLnBrk="0" hangingPunct="1">
              <a:lnSpc>
                <a:spcPct val="80000"/>
              </a:lnSpc>
              <a:spcBef>
                <a:spcPct val="20000"/>
              </a:spcBef>
              <a:spcAft>
                <a:spcPct val="0"/>
              </a:spcAft>
              <a:buClr>
                <a:srgbClr val="5EAD36"/>
              </a:buClr>
              <a:buSzPct val="70000"/>
              <a:buFont typeface="Arial"/>
              <a:buChar char="•"/>
              <a:tabLst/>
              <a:defRPr/>
            </a:pPr>
            <a:endParaRPr kumimoji="0" lang="en-US" sz="2000" b="1" i="0" u="none" strike="noStrike" kern="0" cap="none" spc="0" normalizeH="0" baseline="0" noProof="0" dirty="0">
              <a:ln>
                <a:noFill/>
              </a:ln>
              <a:solidFill>
                <a:srgbClr val="DBDBDB">
                  <a:lumMod val="25000"/>
                </a:srgbClr>
              </a:solidFill>
              <a:effectLst/>
              <a:uLnTx/>
              <a:uFillTx/>
              <a:latin typeface="Helvetica Neue Light"/>
              <a:ea typeface="+mn-ea"/>
            </a:endParaRPr>
          </a:p>
          <a:p>
            <a:pPr marL="0" indent="0">
              <a:lnSpc>
                <a:spcPct val="90000"/>
              </a:lnSpc>
              <a:buNone/>
            </a:pPr>
            <a:endParaRPr lang="en-US" sz="1700" dirty="0"/>
          </a:p>
        </p:txBody>
      </p:sp>
    </p:spTree>
    <p:extLst>
      <p:ext uri="{BB962C8B-B14F-4D97-AF65-F5344CB8AC3E}">
        <p14:creationId xmlns:p14="http://schemas.microsoft.com/office/powerpoint/2010/main" val="2249044059"/>
      </p:ext>
    </p:extLst>
  </p:cSld>
  <p:clrMapOvr>
    <a:masterClrMapping/>
  </p:clrMapOvr>
</p:sld>
</file>

<file path=ppt/theme/theme1.xml><?xml version="1.0" encoding="utf-8"?>
<a:theme xmlns:a="http://schemas.openxmlformats.org/drawingml/2006/main" name="RetrospectVTI">
  <a:themeElements>
    <a:clrScheme name="Custom 11">
      <a:dk1>
        <a:sysClr val="windowText" lastClr="000000"/>
      </a:dk1>
      <a:lt1>
        <a:sysClr val="window" lastClr="FFFFFF"/>
      </a:lt1>
      <a:dk2>
        <a:srgbClr val="595959"/>
      </a:dk2>
      <a:lt2>
        <a:srgbClr val="E3F2D9"/>
      </a:lt2>
      <a:accent1>
        <a:srgbClr val="75C044"/>
      </a:accent1>
      <a:accent2>
        <a:srgbClr val="426D25"/>
      </a:accent2>
      <a:accent3>
        <a:srgbClr val="426D25"/>
      </a:accent3>
      <a:accent4>
        <a:srgbClr val="75C044"/>
      </a:accent4>
      <a:accent5>
        <a:srgbClr val="3E8853"/>
      </a:accent5>
      <a:accent6>
        <a:srgbClr val="426D25"/>
      </a:accent6>
      <a:hlink>
        <a:srgbClr val="6EAC1C"/>
      </a:hlink>
      <a:folHlink>
        <a:srgbClr val="00000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Classic Company All Hands_Win32_MS v3" id="{1F352A5D-0EBE-49A2-9FF7-DEF81AB6F3C6}" vid="{D35781EA-2188-4D84-8966-791644CE13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E879E6-8FFE-4154-8F2A-F7518B89B376}">
  <ds:schemaRefs>
    <ds:schemaRef ds:uri="http://schemas.microsoft.com/office/2006/documentManagement/type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http://schemas.microsoft.com/office/2006/metadata/properties"/>
    <ds:schemaRef ds:uri="71af3243-3dd4-4a8d-8c0d-dd76da1f02a5"/>
    <ds:schemaRef ds:uri="http://www.w3.org/XML/1998/namespace"/>
    <ds:schemaRef ds:uri="http://purl.org/dc/terms/"/>
  </ds:schemaRefs>
</ds:datastoreItem>
</file>

<file path=customXml/itemProps2.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E0A2CB4-6869-426F-8BC4-A32C90CBE2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1347</Words>
  <Application>Microsoft Office PowerPoint</Application>
  <PresentationFormat>Widescreen</PresentationFormat>
  <Paragraphs>177</Paragraphs>
  <Slides>41</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Helvetica Neue Light</vt:lpstr>
      <vt:lpstr>Helvetica Neue Thin</vt:lpstr>
      <vt:lpstr>HelveticaNeue-Light</vt:lpstr>
      <vt:lpstr>Wingdings</vt:lpstr>
      <vt:lpstr>RetrospectVTI</vt:lpstr>
      <vt:lpstr>Be Specific About Speech Privacy</vt:lpstr>
      <vt:lpstr>Learning Objectives</vt:lpstr>
      <vt:lpstr>We Live in a Visually Oriented Society</vt:lpstr>
      <vt:lpstr>But often the impact of acoustics is Misunderstood….</vt:lpstr>
      <vt:lpstr>How Often Have You Heard, “It’s a Beautiful Space But..”</vt:lpstr>
      <vt:lpstr>So Let’s See Why</vt:lpstr>
      <vt:lpstr>And Why Does This Affect Us?</vt:lpstr>
      <vt:lpstr>And Why Does This Affect Us?</vt:lpstr>
      <vt:lpstr>Other Factors that Influence Noise Levels</vt:lpstr>
      <vt:lpstr>Our goal is to provide comfortable spaces that increase speech privacy and improve overall productivity</vt:lpstr>
      <vt:lpstr>How Sound Travels</vt:lpstr>
      <vt:lpstr>For Good Acoustics, Let’s Remember our  A, B, C’s</vt:lpstr>
      <vt:lpstr>Absorb, Block, Cover</vt:lpstr>
      <vt:lpstr>Measurements For Absorbing Sound</vt:lpstr>
      <vt:lpstr>Measurements For Blocking Sound</vt:lpstr>
      <vt:lpstr>Measurements For Covering Sound</vt:lpstr>
      <vt:lpstr>A, B, C Recommendations</vt:lpstr>
      <vt:lpstr>Sound Masking Can Help You Achieve Speech Privacy</vt:lpstr>
      <vt:lpstr>We Have All Experienced Sound Masking Before</vt:lpstr>
      <vt:lpstr>How Does Sound Masking Work in Our Office Environment to Provide Speech Privacy</vt:lpstr>
      <vt:lpstr>Ambient Background Sound is 38dB</vt:lpstr>
      <vt:lpstr>Ambient Background Sound is 27dB No sound masking)</vt:lpstr>
      <vt:lpstr>Dynamic Range Reduced to 18dB (with sound masking)</vt:lpstr>
      <vt:lpstr>Sound Masking works because….</vt:lpstr>
      <vt:lpstr>STC 20, No Masking</vt:lpstr>
      <vt:lpstr>STC 30, No Masking</vt:lpstr>
      <vt:lpstr>STC 20, With Masking</vt:lpstr>
      <vt:lpstr>PowerPoint Presentation</vt:lpstr>
      <vt:lpstr>Key Evaluation Criteria</vt:lpstr>
      <vt:lpstr>PowerPoint Presentation</vt:lpstr>
      <vt:lpstr>Typical Sound Masking Layout</vt:lpstr>
      <vt:lpstr>Three Major Types of Systems</vt:lpstr>
      <vt:lpstr>Speaker Orientation</vt:lpstr>
      <vt:lpstr>Speaker Orientation</vt:lpstr>
      <vt:lpstr>Return on Investment</vt:lpstr>
      <vt:lpstr>ROI</vt:lpstr>
      <vt:lpstr>Where to Include Sound Masking</vt:lpstr>
      <vt:lpstr>Federal Mandates for Privacy</vt:lpstr>
      <vt:lpstr>Industry Standard for Speech Privacy</vt:lpstr>
      <vt:lpstr>So What Have We Covered Today?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2021-01-19T13:25:15Z</dcterms:created>
  <dcterms:modified xsi:type="dcterms:W3CDTF">2021-01-19T13:25:19Z</dcterms:modified>
</cp:coreProperties>
</file>