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4"/>
  </p:sldMasterIdLst>
  <p:notesMasterIdLst>
    <p:notesMasterId r:id="rId43"/>
  </p:notesMasterIdLst>
  <p:handoutMasterIdLst>
    <p:handoutMasterId r:id="rId44"/>
  </p:handoutMasterIdLst>
  <p:sldIdLst>
    <p:sldId id="258" r:id="rId5"/>
    <p:sldId id="323" r:id="rId6"/>
    <p:sldId id="324" r:id="rId7"/>
    <p:sldId id="326" r:id="rId8"/>
    <p:sldId id="327" r:id="rId9"/>
    <p:sldId id="774" r:id="rId10"/>
    <p:sldId id="768" r:id="rId11"/>
    <p:sldId id="772" r:id="rId12"/>
    <p:sldId id="773" r:id="rId13"/>
    <p:sldId id="331" r:id="rId14"/>
    <p:sldId id="332" r:id="rId15"/>
    <p:sldId id="333" r:id="rId16"/>
    <p:sldId id="334" r:id="rId17"/>
    <p:sldId id="335" r:id="rId18"/>
    <p:sldId id="336" r:id="rId19"/>
    <p:sldId id="363" r:id="rId20"/>
    <p:sldId id="337" r:id="rId21"/>
    <p:sldId id="338" r:id="rId22"/>
    <p:sldId id="339" r:id="rId23"/>
    <p:sldId id="340" r:id="rId24"/>
    <p:sldId id="341" r:id="rId25"/>
    <p:sldId id="360" r:id="rId26"/>
    <p:sldId id="343" r:id="rId27"/>
    <p:sldId id="344" r:id="rId28"/>
    <p:sldId id="345" r:id="rId29"/>
    <p:sldId id="346" r:id="rId30"/>
    <p:sldId id="347" r:id="rId31"/>
    <p:sldId id="348" r:id="rId32"/>
    <p:sldId id="349" r:id="rId33"/>
    <p:sldId id="350" r:id="rId34"/>
    <p:sldId id="351" r:id="rId35"/>
    <p:sldId id="352" r:id="rId36"/>
    <p:sldId id="353" r:id="rId37"/>
    <p:sldId id="361" r:id="rId38"/>
    <p:sldId id="356" r:id="rId39"/>
    <p:sldId id="362" r:id="rId40"/>
    <p:sldId id="357" r:id="rId41"/>
    <p:sldId id="42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539" autoAdjust="0"/>
  </p:normalViewPr>
  <p:slideViewPr>
    <p:cSldViewPr snapToGrid="0">
      <p:cViewPr varScale="1">
        <p:scale>
          <a:sx n="85" d="100"/>
          <a:sy n="85" d="100"/>
        </p:scale>
        <p:origin x="1590" y="78"/>
      </p:cViewPr>
      <p:guideLst/>
    </p:cSldViewPr>
  </p:slideViewPr>
  <p:notesTextViewPr>
    <p:cViewPr>
      <p:scale>
        <a:sx n="3" d="2"/>
        <a:sy n="3" d="2"/>
      </p:scale>
      <p:origin x="0" y="0"/>
    </p:cViewPr>
  </p:notesTextViewPr>
  <p:notesViewPr>
    <p:cSldViewPr snapToGrid="0">
      <p:cViewPr>
        <p:scale>
          <a:sx n="50" d="100"/>
          <a:sy n="50" d="100"/>
        </p:scale>
        <p:origin x="3403" y="3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48E1AF-6343-46AA-8AEF-4C12F4118850}" type="datetimeFigureOut">
              <a:rPr lang="en-US" smtClean="0"/>
              <a:t>1/14/2021</a:t>
            </a:fld>
            <a:endParaRPr lang="en-US" dirty="0"/>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2858E0-3D38-47B7-97D4-4FE08D90D359}" type="slidenum">
              <a:rPr lang="en-US" smtClean="0"/>
              <a:t>‹#›</a:t>
            </a:fld>
            <a:endParaRPr lang="en-US"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D2517-63AA-420A-887D-BE60360A8F4D}" type="datetimeFigureOut">
              <a:rPr lang="en-US" noProof="0" smtClean="0"/>
              <a:t>1/14/2021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ECAD9-32EE-4091-BDA5-6BD15ACC5E58}" type="slidenum">
              <a:rPr lang="en-US" noProof="0" smtClean="0"/>
              <a:t>‹#›</a:t>
            </a:fld>
            <a:endParaRPr lang="en-US"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a:t>
            </a:fld>
            <a:endParaRPr lang="en-US" noProof="0" dirty="0"/>
          </a:p>
        </p:txBody>
      </p:sp>
    </p:spTree>
    <p:extLst>
      <p:ext uri="{BB962C8B-B14F-4D97-AF65-F5344CB8AC3E}">
        <p14:creationId xmlns:p14="http://schemas.microsoft.com/office/powerpoint/2010/main" val="221598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0FA27D8C-F2DF-45AB-8F92-6A094F1D518D}" type="slidenum">
              <a:rPr lang="en-US" smtClean="0"/>
              <a:pPr eaLnBrk="1" hangingPunct="1"/>
              <a:t>18</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Speech privacy is a concept that is different for each and every one of us and in different situations, acceptable privacy levels also vary.</a:t>
            </a:r>
          </a:p>
          <a:p>
            <a:pPr eaLnBrk="1" hangingPunct="1"/>
            <a:endParaRPr lang="en-US"/>
          </a:p>
          <a:p>
            <a:pPr eaLnBrk="1" hangingPunct="1"/>
            <a:r>
              <a:rPr lang="en-US"/>
              <a:t>Managing expectations.</a:t>
            </a:r>
          </a:p>
          <a:p>
            <a:pPr eaLnBrk="1" hangingPunct="1"/>
            <a:endParaRPr lang="en-US"/>
          </a:p>
          <a:p>
            <a:pPr eaLnBrk="1" hangingPunct="1"/>
            <a:r>
              <a:rPr lang="en-US"/>
              <a:t>Consider the speech privacy needs of the White House, or your Human Resource department, or a Military Base SCIF.  Your facilities’ unique speech privacy needs must be evaluated along with the space itself.</a:t>
            </a:r>
          </a:p>
          <a:p>
            <a:pPr eaLnBrk="1" hangingPunct="1"/>
            <a:endParaRPr lang="en-US"/>
          </a:p>
          <a:p>
            <a:pPr eaLnBrk="1" hangingPunct="1"/>
            <a:r>
              <a:rPr lang="en-US"/>
              <a:t>As a facility manager, know that you can test for and achieve speech privacy according to industry standards.  Make sure your sound masking provider understands your speech privacy needs and abides by these standards when providing you with a sound masking system.</a:t>
            </a:r>
          </a:p>
          <a:p>
            <a:pPr eaLnBrk="1" hangingPunct="1"/>
            <a:endParaRPr lang="en-US"/>
          </a:p>
          <a:p>
            <a:pPr eaLnBrk="1" hangingPunct="1"/>
            <a:r>
              <a:rPr lang="en-US"/>
              <a:t>Again signal to noise ratio not sound cancellation…</a:t>
            </a:r>
          </a:p>
          <a:p>
            <a:pPr eaLnBrk="1" hangingPunct="1"/>
            <a:endParaRPr lang="en-US"/>
          </a:p>
          <a:p>
            <a:pPr eaLnBrk="1" hangingPunct="1"/>
            <a:r>
              <a:rPr lang="en-US"/>
              <a:t>Speech at certain frequencies, speech efforts, AI index….</a:t>
            </a:r>
          </a:p>
          <a:p>
            <a:pPr eaLnBrk="1" hangingPunct="1"/>
            <a:endParaRPr lang="en-US"/>
          </a:p>
          <a:p>
            <a:pPr eaLnBrk="1" hangingPunct="1"/>
            <a:r>
              <a:rPr lang="en-US"/>
              <a:t>We get speech privacy by raising the ambient background sound…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0FA27D8C-F2DF-45AB-8F92-6A094F1D518D}" type="slidenum">
              <a:rPr lang="en-US" smtClean="0"/>
              <a:pPr eaLnBrk="1" hangingPunct="1"/>
              <a:t>19</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Speech privacy is a concept that is different for each and every one of us and in different situations, acceptable privacy levels also vary.</a:t>
            </a:r>
          </a:p>
          <a:p>
            <a:pPr eaLnBrk="1" hangingPunct="1"/>
            <a:endParaRPr lang="en-US"/>
          </a:p>
          <a:p>
            <a:pPr eaLnBrk="1" hangingPunct="1"/>
            <a:r>
              <a:rPr lang="en-US"/>
              <a:t>Managing expectations.</a:t>
            </a:r>
          </a:p>
          <a:p>
            <a:pPr eaLnBrk="1" hangingPunct="1"/>
            <a:endParaRPr lang="en-US"/>
          </a:p>
          <a:p>
            <a:pPr eaLnBrk="1" hangingPunct="1"/>
            <a:r>
              <a:rPr lang="en-US"/>
              <a:t>Consider the speech privacy needs of the White House, or your Human Resource department, or a Military Base SCIF.  Your facilities’ unique speech privacy needs must be evaluated along with the space itself.</a:t>
            </a:r>
          </a:p>
          <a:p>
            <a:pPr eaLnBrk="1" hangingPunct="1"/>
            <a:endParaRPr lang="en-US"/>
          </a:p>
          <a:p>
            <a:pPr eaLnBrk="1" hangingPunct="1"/>
            <a:r>
              <a:rPr lang="en-US"/>
              <a:t>As a facility manager, know that you can test for and achieve speech privacy according to industry standards.  Make sure your sound masking provider understands your speech privacy needs and abides by these standards when providing you with a sound masking system.</a:t>
            </a:r>
          </a:p>
          <a:p>
            <a:pPr eaLnBrk="1" hangingPunct="1"/>
            <a:endParaRPr lang="en-US"/>
          </a:p>
          <a:p>
            <a:pPr eaLnBrk="1" hangingPunct="1"/>
            <a:r>
              <a:rPr lang="en-US"/>
              <a:t>Again signal to noise ratio not sound cancellation…</a:t>
            </a:r>
          </a:p>
          <a:p>
            <a:pPr eaLnBrk="1" hangingPunct="1"/>
            <a:endParaRPr lang="en-US"/>
          </a:p>
          <a:p>
            <a:pPr eaLnBrk="1" hangingPunct="1"/>
            <a:r>
              <a:rPr lang="en-US"/>
              <a:t>Speech at certain frequencies, speech efforts, AI index….</a:t>
            </a:r>
          </a:p>
          <a:p>
            <a:pPr eaLnBrk="1" hangingPunct="1"/>
            <a:endParaRPr lang="en-US"/>
          </a:p>
          <a:p>
            <a:pPr eaLnBrk="1" hangingPunct="1"/>
            <a:r>
              <a:rPr lang="en-US"/>
              <a:t>We get speech privacy by raising the ambient background sound…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9751D5E3-CAC4-4B9B-B86A-88EEFEFCB940}" type="slidenum">
              <a:rPr lang="en-US" smtClean="0"/>
              <a:pPr eaLnBrk="1" hangingPunct="1"/>
              <a:t>20</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EDDAF8B6-C968-484B-9A17-BE4F19CE49F6}" type="slidenum">
              <a:rPr lang="en-US" smtClean="0"/>
              <a:pPr eaLnBrk="1" hangingPunct="1"/>
              <a:t>21</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Acknowledge that the audience will find this slide difficult to read but that you’ve included this slide as a way to show what kind of reporting is available and that they can ask for from their sound masking provider to show how the speech privacy levels are being met within the space and the dB settings for the masking within the space. </a:t>
            </a:r>
          </a:p>
          <a:p>
            <a:pPr eaLnBrk="1" hangingPunct="1"/>
            <a:endParaRPr lang="en-US" dirty="0"/>
          </a:p>
          <a:p>
            <a:pPr eaLnBrk="1" hangingPunct="1"/>
            <a:r>
              <a:rPr lang="en-US" dirty="0"/>
              <a:t>Go into how a sound masking provider can use a spectrum analyzer to harness this data and ….</a:t>
            </a:r>
          </a:p>
          <a:p>
            <a:pPr eaLnBrk="1" hangingPunct="1"/>
            <a:endParaRPr lang="en-US" dirty="0"/>
          </a:p>
          <a:p>
            <a:pPr eaLnBrk="1" hangingPunct="1"/>
            <a:r>
              <a:rPr lang="en-US" dirty="0"/>
              <a:t>This type of report is one way to analyze and evaluate your space, but there are many other things to consider when evaluating your space for sound masking.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EDDAF8B6-C968-484B-9A17-BE4F19CE49F6}" type="slidenum">
              <a:rPr lang="en-US" smtClean="0"/>
              <a:pPr eaLnBrk="1" hangingPunct="1"/>
              <a:t>22</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Prior to this index, there had been studies by scientists trying to identify levels of deafness which led others to study levels of intelligibility.</a:t>
            </a:r>
          </a:p>
          <a:p>
            <a:pPr eaLnBrk="1" hangingPunct="1"/>
            <a:endParaRPr lang="en-US" dirty="0"/>
          </a:p>
          <a:p>
            <a:pPr eaLnBrk="1" hangingPunct="1"/>
            <a:r>
              <a:rPr lang="en-US" dirty="0"/>
              <a:t>At first it doesn’t seem to be much of a difference between an AI of .2 and an AI of .18 but this is really a tipping point for our brains.</a:t>
            </a:r>
            <a:br>
              <a:rPr lang="en-US" dirty="0"/>
            </a:br>
            <a:endParaRPr lang="en-US" dirty="0"/>
          </a:p>
          <a:p>
            <a:pPr eaLnBrk="1" hangingPunct="1"/>
            <a:r>
              <a:rPr lang="en-US" dirty="0"/>
              <a:t>The Articulation Index provides the metrics for speech privacy and speech confidentiality as well as indicating when there is no speech privacy.</a:t>
            </a:r>
          </a:p>
          <a:p>
            <a:pPr eaLnBrk="1" hangingPunct="1"/>
            <a:endParaRPr lang="en-US" dirty="0"/>
          </a:p>
          <a:p>
            <a:pPr eaLnBrk="1" hangingPunct="1"/>
            <a:r>
              <a:rPr lang="en-US" dirty="0"/>
              <a:t>The brain tries to create closure – think of the last time you were in a noisy restaurant and caught a few words of conversation from the table next to you – if you caught more than 20% of that conversation they might as well have been talking to you!</a:t>
            </a:r>
          </a:p>
          <a:p>
            <a:pPr eaLnBrk="1" hangingPunct="1"/>
            <a:endParaRPr lang="en-US" dirty="0"/>
          </a:p>
          <a:p>
            <a:pPr eaLnBrk="1" hangingPunct="1"/>
            <a:r>
              <a:rPr lang="en-US" dirty="0"/>
              <a:t>As you speak with your sound masking provider, there is another measurement that they may give you and this is called the PI or privacy index.  This is basically just the inverse of the AI number.  </a:t>
            </a:r>
          </a:p>
          <a:p>
            <a:pPr eaLnBrk="1" hangingPunct="1"/>
            <a:endParaRPr lang="en-US" dirty="0"/>
          </a:p>
          <a:p>
            <a:pPr eaLnBrk="1" hangingPunct="1"/>
            <a:r>
              <a:rPr lang="en-US" dirty="0"/>
              <a:t>Let me show you with the following slide why that 20% can mean the difference between understanding and not understanding speech.</a:t>
            </a:r>
          </a:p>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918A2893-6E9B-475E-914C-77AD36ED9784}" type="slidenum">
              <a:rPr lang="en-US" smtClean="0"/>
              <a:pPr eaLnBrk="1" hangingPunct="1"/>
              <a:t>23</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Here take a moment to read this slide….</a:t>
            </a:r>
          </a:p>
          <a:p>
            <a:pPr eaLnBrk="1" hangingPunct="1"/>
            <a:endParaRPr lang="en-US"/>
          </a:p>
          <a:p>
            <a:pPr eaLnBrk="1" hangingPunct="1"/>
            <a:r>
              <a:rPr lang="en-US"/>
              <a:t>It is interesting how the brain tries to complete the information here visually, similarly our brains do this with the speech we hear.  They say only 55 out of 100 people can read this – how’d we do here in the audience?</a:t>
            </a:r>
          </a:p>
          <a:p>
            <a:pPr eaLnBrk="1" hangingPunct="1"/>
            <a:endParaRPr lang="en-US"/>
          </a:p>
          <a:p>
            <a:pPr eaLnBrk="1" hangingPunct="1"/>
            <a:r>
              <a:rPr lang="en-US"/>
              <a:t>Break for any questions.</a:t>
            </a:r>
          </a:p>
          <a:p>
            <a:pPr eaLnBrk="1" hangingPunct="1"/>
            <a:endParaRPr lang="en-US"/>
          </a:p>
          <a:p>
            <a:pPr eaLnBrk="1" hangingPunct="1"/>
            <a:r>
              <a:rPr lang="en-US"/>
              <a:t>Now, lets get into how to evaluate your spaces for sound masking.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C562979D-9DB8-41B0-87E5-7B5CCDB4DB38}" type="slidenum">
              <a:rPr lang="en-US" smtClean="0"/>
              <a:pPr eaLnBrk="1" hangingPunct="1"/>
              <a:t>24</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There are many factors that go into a good acoustic design and sound masking systems are a component of these, but you will need to provide your sound masking provider a birds eye view of your office so that the best system can be designed for your needs.  This will include information on the construction of your:</a:t>
            </a:r>
          </a:p>
          <a:p>
            <a:pPr eaLnBrk="1" hangingPunct="1"/>
            <a:endParaRPr lang="en-US"/>
          </a:p>
          <a:p>
            <a:pPr eaLnBrk="1" hangingPunct="1"/>
            <a:r>
              <a:rPr lang="en-US"/>
              <a:t>walls and workstation partitions</a:t>
            </a:r>
          </a:p>
          <a:p>
            <a:pPr eaLnBrk="1" hangingPunct="1"/>
            <a:r>
              <a:rPr lang="en-US"/>
              <a:t>ceilings</a:t>
            </a:r>
          </a:p>
          <a:p>
            <a:pPr eaLnBrk="1" hangingPunct="1"/>
            <a:r>
              <a:rPr lang="en-US"/>
              <a:t>fabric panels</a:t>
            </a:r>
          </a:p>
          <a:p>
            <a:pPr eaLnBrk="1" hangingPunct="1"/>
            <a:r>
              <a:rPr lang="en-US"/>
              <a:t>carpet</a:t>
            </a:r>
          </a:p>
          <a:p>
            <a:pPr eaLnBrk="1" hangingPunct="1"/>
            <a:r>
              <a:rPr lang="en-US"/>
              <a:t>door seals </a:t>
            </a:r>
          </a:p>
          <a:p>
            <a:pPr eaLnBrk="1" hangingPunct="1"/>
            <a:endParaRPr lang="en-US"/>
          </a:p>
          <a:p>
            <a:pPr eaLnBrk="1" hangingPunct="1"/>
            <a:r>
              <a:rPr lang="en-US"/>
              <a:t>There is a help sheet is available at the back as a handout to help you identify the other components in your space that may affect your sound masking needs.  Please grab one as you leave or see us after the presentation.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D8DB2724-DC39-4263-AB10-FAE5090CF2F2}" type="slidenum">
              <a:rPr lang="en-US" smtClean="0"/>
              <a:pPr eaLnBrk="1" hangingPunct="1"/>
              <a:t>25</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NRC measures the degree to which a ceiling panel absorbs sound.  NRC is represented by a number between 0 and 1.00 which indicates the percentage of sound reaching the panel that will be absorbed.  A ceiling panel with an NRC of .50 or higher offers significant sound absorbing properties.</a:t>
            </a:r>
          </a:p>
          <a:p>
            <a:pPr eaLnBrk="1" hangingPunct="1"/>
            <a:endParaRPr lang="en-US"/>
          </a:p>
          <a:p>
            <a:pPr eaLnBrk="1" hangingPunct="1"/>
            <a:r>
              <a:rPr lang="en-US"/>
              <a:t>STC measures how well a wall or partition prevents sound from transmitting to the other side.</a:t>
            </a:r>
          </a:p>
          <a:p>
            <a:pPr eaLnBrk="1" hangingPunct="1"/>
            <a:endParaRPr lang="en-US"/>
          </a:p>
          <a:p>
            <a:pPr eaLnBrk="1" hangingPunct="1"/>
            <a:r>
              <a:rPr lang="en-US"/>
              <a:t>CAC indicates the ability of a ceiling panel to block sound transmission.  A ceiling panel with a CAC of 40 will reduce transmitted sound by 40dB.  A ceiling panel with a CAC of 35 or higher offers significant sound attenuation properties.</a:t>
            </a:r>
          </a:p>
          <a:p>
            <a:pPr eaLnBrk="1" hangingPunct="1"/>
            <a:endParaRPr lang="en-US"/>
          </a:p>
          <a:p>
            <a:pPr eaLnBrk="1" hangingPunct="1"/>
            <a:r>
              <a:rPr lang="en-US"/>
              <a:t>AC or Articulation Class measures how well a ceiling panel prevents sound from reflecting back down to adjacent workspaces in an open-plan environment.</a:t>
            </a:r>
          </a:p>
          <a:p>
            <a:pPr eaLnBrk="1" hangingPunct="1"/>
            <a:endParaRPr lang="en-US"/>
          </a:p>
          <a:p>
            <a:pPr eaLnBrk="1" hangingPunct="1"/>
            <a:r>
              <a:rPr lang="en-US"/>
              <a:t>AI or Articulation Index represents how well speech can be understood in a given space.  AI is expressed as a decimal value between 0 (speech is unintelligible) and 1.00 (speech is easily heard and understood).  AI can be measured using ASTM Test E-1130.</a:t>
            </a:r>
          </a:p>
          <a:p>
            <a:pPr eaLnBrk="1" hangingPunct="1"/>
            <a:endParaRPr lang="en-US"/>
          </a:p>
          <a:p>
            <a:pPr eaLnBrk="1" hangingPunct="1"/>
            <a:r>
              <a:rPr lang="en-US"/>
              <a:t>PI or Privacy Index is the inverse of Articulation Index.  The PI represents how well the elements in and the properties of a space render outside conversations unintelligible.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F40612F1-E774-48A9-A3F7-8ABCF265F8A7}" type="slidenum">
              <a:rPr lang="en-US" smtClean="0"/>
              <a:pPr eaLnBrk="1" hangingPunct="1"/>
              <a:t>26</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When looking to get a sound masking quote for your project you must understand a number of things and relay these to your sound masking provider.</a:t>
            </a:r>
          </a:p>
          <a:p>
            <a:pPr eaLnBrk="1" hangingPunct="1"/>
            <a:r>
              <a:rPr lang="en-US"/>
              <a:t>   First, understand your noise problem as well as:</a:t>
            </a:r>
          </a:p>
          <a:p>
            <a:pPr lvl="1" eaLnBrk="1" hangingPunct="1">
              <a:buClr>
                <a:srgbClr val="A6D6DA"/>
              </a:buClr>
              <a:buFont typeface="Wingdings" pitchFamily="2" charset="2"/>
              <a:buNone/>
            </a:pPr>
            <a:r>
              <a:rPr lang="en-US"/>
              <a:t>What type and size of area to be masked?  Will it be an executive area or an HR department, the whole building or a series of floors or areas.</a:t>
            </a:r>
          </a:p>
          <a:p>
            <a:pPr lvl="1" eaLnBrk="1" hangingPunct="1">
              <a:buClr>
                <a:srgbClr val="A6D6DA"/>
              </a:buClr>
              <a:buFont typeface="Wingdings" pitchFamily="2" charset="2"/>
              <a:buNone/>
            </a:pPr>
            <a:r>
              <a:rPr lang="en-US"/>
              <a:t>What controls are needed – most masking should be set it and forget it, but if  IT or building controls are desired, you need to know that there are special systems that meet those needs for networked control</a:t>
            </a:r>
          </a:p>
          <a:p>
            <a:pPr lvl="1" eaLnBrk="1" hangingPunct="1">
              <a:buClr>
                <a:srgbClr val="A6D6DA"/>
              </a:buClr>
              <a:buFont typeface="Wingdings" pitchFamily="2" charset="2"/>
              <a:buNone/>
            </a:pPr>
            <a:r>
              <a:rPr lang="en-US"/>
              <a:t>Ceiling and site conditions such as ceiling type and height, plenum height, space obstructions, insulation or asbestos issues</a:t>
            </a:r>
          </a:p>
          <a:p>
            <a:pPr lvl="1" eaLnBrk="1" hangingPunct="1">
              <a:buClr>
                <a:srgbClr val="A6D6DA"/>
              </a:buClr>
              <a:buFont typeface="Wingdings" pitchFamily="2" charset="2"/>
              <a:buNone/>
            </a:pPr>
            <a:r>
              <a:rPr lang="en-US"/>
              <a:t>Installation Needs – are there special site conditions that merit special considerations for example is there a gypsum ceiling that might require units that can be installed into the sheetrock?</a:t>
            </a:r>
          </a:p>
          <a:p>
            <a:pPr eaLnBrk="1" hangingPunct="1"/>
            <a:endParaRPr lang="en-US"/>
          </a:p>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4D46656A-DE59-45CD-8F1C-26F193B1B2BD}" type="slidenum">
              <a:rPr lang="en-US" smtClean="0"/>
              <a:pPr eaLnBrk="1" hangingPunct="1"/>
              <a:t>28</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Centralized – requires head end equipment, uses 1-2 noise sources and is relatively inexpensive, easy to install, but not always as easy to tune and we’ll get into why in our next slide</a:t>
            </a:r>
          </a:p>
          <a:p>
            <a:pPr eaLnBrk="1" hangingPunct="1"/>
            <a:endParaRPr lang="en-US"/>
          </a:p>
          <a:p>
            <a:pPr eaLnBrk="1" hangingPunct="1"/>
            <a:r>
              <a:rPr lang="en-US"/>
              <a:t>Decentralized – has no head end equipment, uses multiple noise sources and…</a:t>
            </a:r>
          </a:p>
          <a:p>
            <a:pPr eaLnBrk="1" hangingPunct="1"/>
            <a:endParaRPr lang="en-US"/>
          </a:p>
          <a:p>
            <a:pPr eaLnBrk="1" hangingPunct="1"/>
            <a:r>
              <a:rPr lang="en-US"/>
              <a:t>Networked systems enable users to tie into building systems and interface with the system via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a:t>
            </a:fld>
            <a:endParaRPr lang="en-US" noProof="0" dirty="0"/>
          </a:p>
        </p:txBody>
      </p:sp>
    </p:spTree>
    <p:extLst>
      <p:ext uri="{BB962C8B-B14F-4D97-AF65-F5344CB8AC3E}">
        <p14:creationId xmlns:p14="http://schemas.microsoft.com/office/powerpoint/2010/main" val="3654643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A64F6D47-ED52-4FF9-811E-F43F0B7DE409}" type="slidenum">
              <a:rPr lang="en-US" smtClean="0"/>
              <a:pPr eaLnBrk="1" hangingPunct="1"/>
              <a:t>29</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000"/>
              <a:t>Central systems were the first type of masking systems that came on the market in the 1960’s.  And consist of a series of speakers typically installed in the plenum with the speakers oriented up towards the deck above.  The masking sound fills the plenum and filtered by the ceiling tile falls into the space below.  The system requires head end equipment to be installed in an electrical of phone closet.</a:t>
            </a:r>
          </a:p>
          <a:p>
            <a:pPr eaLnBrk="1" hangingPunct="1">
              <a:lnSpc>
                <a:spcPct val="80000"/>
              </a:lnSpc>
            </a:pPr>
            <a:endParaRPr lang="en-US" sz="1000"/>
          </a:p>
          <a:p>
            <a:pPr eaLnBrk="1" hangingPunct="1">
              <a:lnSpc>
                <a:spcPct val="80000"/>
              </a:lnSpc>
            </a:pPr>
            <a:r>
              <a:rPr lang="en-US" sz="1000"/>
              <a:t>Think of a centralized sound masking system as a stereo on steroids, there is one amplifier, 1-2 noise sources and 1 equalizer.  The noise source is fed into an equalizer which shapes the sound to meet speech frequencies and this is fed into an amplifier which then sends this sound out over the speakers.  </a:t>
            </a:r>
          </a:p>
          <a:p>
            <a:pPr eaLnBrk="1" hangingPunct="1">
              <a:lnSpc>
                <a:spcPct val="80000"/>
              </a:lnSpc>
            </a:pPr>
            <a:endParaRPr lang="en-US" sz="1000"/>
          </a:p>
          <a:p>
            <a:pPr eaLnBrk="1" hangingPunct="1">
              <a:lnSpc>
                <a:spcPct val="80000"/>
              </a:lnSpc>
            </a:pPr>
            <a:r>
              <a:rPr lang="en-US" sz="1000"/>
              <a:t>There is one main volume control to raise and lower the system.  If you choose a central system, make sure that you have your sound masking provider designate one noise source for each type of space – for example open office area versus executive or private office areas as the volume needs for each will be quite different.  Central systems are used for small and for large facilities, although tuning a large facility with a central system can be time consuming and will require an acoustician or a trained acoustical professional.</a:t>
            </a:r>
          </a:p>
          <a:p>
            <a:pPr eaLnBrk="1" hangingPunct="1">
              <a:lnSpc>
                <a:spcPct val="80000"/>
              </a:lnSpc>
            </a:pPr>
            <a:endParaRPr lang="en-US" sz="1000"/>
          </a:p>
          <a:p>
            <a:pPr eaLnBrk="1" hangingPunct="1">
              <a:lnSpc>
                <a:spcPct val="80000"/>
              </a:lnSpc>
            </a:pPr>
            <a:r>
              <a:rPr lang="en-US" sz="1000"/>
              <a:t>You will want to look for central systems that also provide wattage taps at the individual speakers to offer some additional adjustment capability.  You want to make sure you ask your sound masking provider if there are on-going tuning or maintenance needs with your central system as this is often the case, but not often figured in the initial budget for the system.</a:t>
            </a:r>
          </a:p>
          <a:p>
            <a:pPr eaLnBrk="1" hangingPunct="1">
              <a:lnSpc>
                <a:spcPct val="80000"/>
              </a:lnSpc>
            </a:pPr>
            <a:endParaRPr lang="en-US" sz="1000"/>
          </a:p>
          <a:p>
            <a:pPr eaLnBrk="1" hangingPunct="1">
              <a:lnSpc>
                <a:spcPct val="80000"/>
              </a:lnSpc>
            </a:pPr>
            <a:r>
              <a:rPr lang="en-US" sz="1000"/>
              <a:t>Again, these systems are fairly economical, easy to install but usually require some on-going maintenance and don’t provide as much individual speaker or channel adjustment options as some of the other systems we will discuss.</a:t>
            </a:r>
          </a:p>
          <a:p>
            <a:pPr eaLnBrk="1" hangingPunct="1">
              <a:lnSpc>
                <a:spcPct val="80000"/>
              </a:lnSpc>
            </a:pPr>
            <a:r>
              <a:rPr lang="en-US" sz="100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A64F6D47-ED52-4FF9-811E-F43F0B7DE409}" type="slidenum">
              <a:rPr lang="en-US" smtClean="0"/>
              <a:pPr eaLnBrk="1" hangingPunct="1"/>
              <a:t>30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a:t>Now decentralized systems are similar in the way that they are installed, like the central systems, they are typically installed in the plenum with speakers oriented upwards etc., but the difference is that decentralized systems do not require any head end equipment.  The noise source and amplifier are built into the unit – self contained – and the sound is engineered to meet a pre-determined sound masking curve.  </a:t>
            </a:r>
          </a:p>
          <a:p>
            <a:pPr eaLnBrk="1" hangingPunct="1"/>
            <a:endParaRPr lang="en-US" sz="1000" dirty="0"/>
          </a:p>
          <a:p>
            <a:pPr eaLnBrk="1" hangingPunct="1"/>
            <a:r>
              <a:rPr lang="en-US" sz="1000" dirty="0"/>
              <a:t>The decentralized system doesn’t provide 1/3 band octave adjustment capabilities or the ability to manipulate specific frequencies.  However with its multiple noise sources it can provide some of the most comfortable and adjustable options for the masking sound including the ability to adjust up to a single unit (225 square feet) for frequency (contour) and volume.</a:t>
            </a:r>
          </a:p>
          <a:p>
            <a:pPr eaLnBrk="1" hangingPunct="1"/>
            <a:endParaRPr lang="en-US" sz="1000" dirty="0"/>
          </a:p>
          <a:p>
            <a:pPr eaLnBrk="1" hangingPunct="1"/>
            <a:r>
              <a:rPr lang="en-US" sz="1000" dirty="0"/>
              <a:t>In a decentralized system look for a system that starts with a quality sound and that provides the tightest tolerances for making adjustments (+/- ½ dB for a total of 1dB is the industry’s best).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A64F6D47-ED52-4FF9-811E-F43F0B7DE409}" type="slidenum">
              <a:rPr lang="en-US" smtClean="0"/>
              <a:pPr eaLnBrk="1" hangingPunct="1"/>
              <a:t>31</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a:t>Most good masking systems will be the set it and forget it type of systems and will not need continued access to tuning and system checks.  But when a Networked Systems is requested because of….</a:t>
            </a:r>
          </a:p>
          <a:p>
            <a:pPr eaLnBrk="1" hangingPunct="1"/>
            <a:endParaRPr lang="en-US" sz="1000" dirty="0"/>
          </a:p>
          <a:p>
            <a:pPr eaLnBrk="1" hangingPunct="1"/>
            <a:r>
              <a:rPr lang="en-US" sz="1000" dirty="0"/>
              <a:t>Basically they work by tying the masking into a password protected interface by which adjustments can be made by the sound masking provider, facility manager or end user.</a:t>
            </a:r>
          </a:p>
          <a:p>
            <a:pPr eaLnBrk="1" hangingPunct="1"/>
            <a:endParaRPr lang="en-US" sz="1000" dirty="0"/>
          </a:p>
          <a:p>
            <a:pPr eaLnBrk="1" hangingPunct="1"/>
            <a:r>
              <a:rPr lang="en-US" sz="1000" dirty="0"/>
              <a:t>Look for network systems that are non-proprietary and based on open platform protocol.   Interoperability with building systems will be an important feature because…</a:t>
            </a:r>
          </a:p>
          <a:p>
            <a:pPr eaLnBrk="1" hangingPunct="1"/>
            <a:endParaRPr lang="en-US" sz="1000" dirty="0"/>
          </a:p>
          <a:p>
            <a:pPr eaLnBrk="1" hangingPunct="1"/>
            <a:r>
              <a:rPr lang="en-US" sz="1000" dirty="0"/>
              <a:t>System and node identification is key as troubleshooting a nameless system is very time consuming</a:t>
            </a:r>
          </a:p>
          <a:p>
            <a:pPr eaLnBrk="1" hangingPunct="1"/>
            <a:endParaRPr lang="en-US" sz="1000" dirty="0"/>
          </a:p>
          <a:p>
            <a:pPr eaLnBrk="1" hangingPunct="1"/>
            <a:r>
              <a:rPr lang="en-US" sz="1000" dirty="0"/>
              <a:t>Diagnostic Capabilities are another important feature to look for because…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A64F6D47-ED52-4FF9-811E-F43F0B7DE409}" type="slidenum">
              <a:rPr lang="en-US" smtClean="0"/>
              <a:pPr eaLnBrk="1" hangingPunct="1"/>
              <a:t>32</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Acknowledge that audience can’t see this but you will go through it.  This is part of an available handout we have in the back.</a:t>
            </a:r>
          </a:p>
          <a:p>
            <a:pPr eaLnBrk="1" hangingPunct="1"/>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fld id="{9256BE85-00E7-424F-A531-1849FF0AEB5A}" type="slidenum">
              <a:rPr lang="en-US" smtClean="0"/>
              <a:t>35</a:t>
            </a:fld>
            <a:endParaRPr lang="en-US"/>
          </a:p>
        </p:txBody>
      </p:sp>
    </p:spTree>
    <p:extLst>
      <p:ext uri="{BB962C8B-B14F-4D97-AF65-F5344CB8AC3E}">
        <p14:creationId xmlns:p14="http://schemas.microsoft.com/office/powerpoint/2010/main" val="170230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9751D5E3-CAC4-4B9B-B86A-88EEFEFCB940}" type="slidenum">
              <a:rPr lang="en-US" smtClean="0"/>
              <a:pPr eaLnBrk="1" hangingPunct="1"/>
              <a:t>11</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SzPct val="75000"/>
              <a:buFontTx/>
              <a:buChar char="•"/>
            </a:pPr>
            <a:r>
              <a:rPr lang="en-US" dirty="0"/>
              <a:t>In summary, when considering any sound masking system, make sure it meets two criteria before you look at anything else.  The masking must provide speech privacy and it must be comfortable.  Masking speech believe it or not is the easy part.  In fact, I could park a lawn mower in the middle of the space and guess what, your speech would be masked – but it wouldn’t be comfortable.</a:t>
            </a:r>
          </a:p>
          <a:p>
            <a:pPr eaLnBrk="1" hangingPunct="1">
              <a:buSzPct val="75000"/>
              <a:buFontTx/>
              <a:buChar char="•"/>
            </a:pPr>
            <a:endParaRPr lang="en-US" dirty="0"/>
          </a:p>
          <a:p>
            <a:pPr eaLnBrk="1" hangingPunct="1">
              <a:buSzPct val="75000"/>
              <a:buFontTx/>
              <a:buChar char="•"/>
            </a:pPr>
            <a:r>
              <a:rPr lang="en-US" dirty="0"/>
              <a:t>Keep this always in mind when looking at sound masking systems.  It must be proven to meet your particular speech objectives and adhere to ASTM standards for speech privacy. It must minimize the dynamic range to increase comfort and the sound must be comfortable to live in, uniform and unobtrusive. Any company should provide you with a mock-up if you so desire.</a:t>
            </a:r>
          </a:p>
          <a:p>
            <a:pPr eaLnBrk="1" hangingPunct="1">
              <a:buSzPct val="75000"/>
              <a:buFontTx/>
              <a:buChar char="•"/>
            </a:pPr>
            <a:endParaRPr lang="en-US" dirty="0"/>
          </a:p>
          <a:p>
            <a:pPr eaLnBrk="1" hangingPunct="1">
              <a:buSzPct val="75000"/>
              <a:buFontTx/>
              <a:buChar char="•"/>
            </a:pPr>
            <a:r>
              <a:rPr lang="en-US" dirty="0"/>
              <a:t>The manufacturer should be able to document their system’s performance. Look for a system with longevity, sustainability, and reliability.</a:t>
            </a:r>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9751D5E3-CAC4-4B9B-B86A-88EEFEFCB940}" type="slidenum">
              <a:rPr lang="en-US" smtClean="0"/>
              <a:pPr eaLnBrk="1" hangingPunct="1"/>
              <a:t>12</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SzPct val="75000"/>
              <a:buFontTx/>
              <a:buChar char="•"/>
            </a:pPr>
            <a:r>
              <a:rPr lang="en-US" dirty="0"/>
              <a:t>In summary, when considering any sound masking system, make sure it meets two criteria before you look at anything else.  The masking must provide speech privacy and it must be comfortable.  Masking speech believe it or not is the easy part.  In fact, I could park a lawn mower in the middle of the space and guess what, your speech would be masked – but it wouldn’t be comfortable.</a:t>
            </a:r>
          </a:p>
          <a:p>
            <a:pPr eaLnBrk="1" hangingPunct="1">
              <a:buSzPct val="75000"/>
              <a:buFontTx/>
              <a:buChar char="•"/>
            </a:pPr>
            <a:endParaRPr lang="en-US" dirty="0"/>
          </a:p>
          <a:p>
            <a:pPr eaLnBrk="1" hangingPunct="1">
              <a:buSzPct val="75000"/>
              <a:buFontTx/>
              <a:buChar char="•"/>
            </a:pPr>
            <a:r>
              <a:rPr lang="en-US" dirty="0"/>
              <a:t>Keep this always in mind when looking at sound masking systems.  It must be proven to meet your particular speech objectives and adhere to ASTM standards for speech privacy. It must minimize the dynamic range to increase comfort and the sound must be comfortable to live in, uniform and unobtrusive. Any company should provide you with a mock-up if you so desire.</a:t>
            </a:r>
          </a:p>
          <a:p>
            <a:pPr eaLnBrk="1" hangingPunct="1">
              <a:buSzPct val="75000"/>
              <a:buFontTx/>
              <a:buChar char="•"/>
            </a:pPr>
            <a:endParaRPr lang="en-US" dirty="0"/>
          </a:p>
          <a:p>
            <a:pPr eaLnBrk="1" hangingPunct="1">
              <a:buSzPct val="75000"/>
              <a:buFontTx/>
              <a:buChar char="•"/>
            </a:pPr>
            <a:r>
              <a:rPr lang="en-US" dirty="0"/>
              <a:t>The manufacturer should be able to document their system’s performance. Look for a system with longevity, sustainability, and reliability.</a:t>
            </a:r>
          </a:p>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37E5A449-3033-4141-82AB-E5043B83D30A}" type="slidenum">
              <a:rPr lang="en-US" smtClean="0"/>
              <a:pPr eaLnBrk="1" hangingPunct="1"/>
              <a:t>13</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For uniform sound there are industry standards for designing sound masking system layouts.  Although every site is different and there are a number of factors and site conditions that should be considered, in general a “good” sound can be achieved by approaching the space and distributing speakers in this fashion.</a:t>
            </a:r>
          </a:p>
          <a:p>
            <a:pPr eaLnBrk="1" hangingPunct="1"/>
            <a:endParaRPr lang="en-US"/>
          </a:p>
          <a:p>
            <a:pPr eaLnBrk="1" hangingPunct="1"/>
            <a:r>
              <a:rPr lang="en-US"/>
              <a:t>Think of your sound masking for a minute as a lighting plan – think of how the lighting’s effectiveness would diminish if you suddenly put your lights double the distance apart.</a:t>
            </a:r>
          </a:p>
          <a:p>
            <a:pPr eaLnBrk="1" hangingPunct="1"/>
            <a:endParaRPr lang="en-US"/>
          </a:p>
          <a:p>
            <a:pPr eaLnBrk="1" hangingPunct="1"/>
            <a:r>
              <a:rPr lang="en-US"/>
              <a:t>When you look at a sound masking layout you want to make sure you know how far apart your speakers are being placed, and what orientation the speakers are as this will affect the coverage. Typically units are place 15’ o.c., in a space with 9-10’ ceilings and a 3-4’ plenum.</a:t>
            </a:r>
          </a:p>
          <a:p>
            <a:pPr eaLnBrk="1" hangingPunct="1"/>
            <a:endParaRPr lang="en-US"/>
          </a:p>
          <a:p>
            <a:pPr eaLnBrk="1" hangingPunct="1"/>
            <a:endParaRPr lang="en-US"/>
          </a:p>
          <a:p>
            <a:pPr eaLnBrk="1" hangingPunct="1"/>
            <a:endParaRPr lang="en-US"/>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9D3B710E-1540-4E3E-9896-9E940710F344}" type="slidenum">
              <a:rPr lang="en-US" smtClean="0"/>
              <a:pPr eaLnBrk="1" hangingPunct="1"/>
              <a:t>14</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With a good layout, you can achieve good sound uniformity – and comfort in the space.</a:t>
            </a:r>
          </a:p>
          <a:p>
            <a:pPr eaLnBrk="1" hangingPunct="1"/>
            <a:endParaRPr lang="en-US"/>
          </a:p>
          <a:p>
            <a:pPr eaLnBrk="1" hangingPunct="1"/>
            <a:r>
              <a:rPr lang="en-US"/>
              <a:t>Downward lights versus ambient lighting example</a:t>
            </a:r>
          </a:p>
          <a:p>
            <a:pPr eaLnBrk="1" hangingPunct="1"/>
            <a:endParaRPr lang="en-US"/>
          </a:p>
          <a:p>
            <a:pPr eaLnBrk="1" hangingPunct="1"/>
            <a:r>
              <a:rPr lang="en-US"/>
              <a:t>HAVE AUDIENCE WRITE THIS DOWN</a:t>
            </a:r>
          </a:p>
          <a:p>
            <a:pPr eaLnBrk="1" hangingPunct="1"/>
            <a:r>
              <a:rPr lang="en-US"/>
              <a:t>Be sure to ask your sound masking provider to show you the number of speakers they are quoting for you, and the distance they intend to put these speakers apart.  You will want to check your layout drawings to see that the areas you want are being masked and that the areas that you don’t (bathrooms, kitchens, etc.) are not.</a:t>
            </a:r>
          </a:p>
          <a:p>
            <a:pPr eaLnBrk="1" hangingPunct="1"/>
            <a:endParaRPr lang="en-US"/>
          </a:p>
          <a:p>
            <a:pPr eaLnBrk="1" hangingPunct="1"/>
            <a:r>
              <a:rPr lang="en-US"/>
              <a:t>Look at this in addition to the intended square foot coverage for the masking.  You want to be sure that you are not trying to mask more with less units than can do the job.</a:t>
            </a:r>
          </a:p>
          <a:p>
            <a:pPr eaLnBrk="1" hangingPunct="1"/>
            <a:endParaRPr lang="en-US"/>
          </a:p>
          <a:p>
            <a:pPr eaLnBrk="1" hangingPunct="1"/>
            <a:endParaRPr lang="en-US"/>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92FE9EEA-0867-4A79-A5E0-9902FAB22A07}" type="slidenum">
              <a:rPr lang="en-US" smtClean="0"/>
              <a:pPr eaLnBrk="1" hangingPunct="1"/>
              <a:t>15</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100" dirty="0"/>
              <a:t>In-plenum</a:t>
            </a:r>
          </a:p>
          <a:p>
            <a:pPr eaLnBrk="1" hangingPunct="1"/>
            <a:r>
              <a:rPr lang="en-US" sz="1100" dirty="0"/>
              <a:t>Upward facing speakers</a:t>
            </a:r>
          </a:p>
          <a:p>
            <a:pPr eaLnBrk="1" hangingPunct="1"/>
            <a:endParaRPr lang="en-US" sz="1100" dirty="0"/>
          </a:p>
          <a:p>
            <a:pPr eaLnBrk="1" hangingPunct="1"/>
            <a:r>
              <a:rPr lang="en-US" sz="1100" dirty="0"/>
              <a:t>Consider dispersion and uniformity</a:t>
            </a:r>
          </a:p>
          <a:p>
            <a:pPr eaLnBrk="1" hangingPunct="1"/>
            <a:r>
              <a:rPr lang="en-US" sz="1100" dirty="0"/>
              <a:t>Installation typically above the ceiling tile (out of sight)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45" eaLnBrk="0" hangingPunct="0">
              <a:defRPr>
                <a:solidFill>
                  <a:schemeClr val="tx1"/>
                </a:solidFill>
                <a:latin typeface="Arial" charset="0"/>
              </a:defRPr>
            </a:lvl1pPr>
            <a:lvl2pPr marL="735326" indent="-282818" defTabSz="914445" eaLnBrk="0" hangingPunct="0">
              <a:defRPr>
                <a:solidFill>
                  <a:schemeClr val="tx1"/>
                </a:solidFill>
                <a:latin typeface="Arial" charset="0"/>
              </a:defRPr>
            </a:lvl2pPr>
            <a:lvl3pPr marL="1131272" indent="-226254" defTabSz="914445" eaLnBrk="0" hangingPunct="0">
              <a:defRPr>
                <a:solidFill>
                  <a:schemeClr val="tx1"/>
                </a:solidFill>
                <a:latin typeface="Arial" charset="0"/>
              </a:defRPr>
            </a:lvl3pPr>
            <a:lvl4pPr marL="1583781" indent="-226254" defTabSz="914445" eaLnBrk="0" hangingPunct="0">
              <a:defRPr>
                <a:solidFill>
                  <a:schemeClr val="tx1"/>
                </a:solidFill>
                <a:latin typeface="Arial" charset="0"/>
              </a:defRPr>
            </a:lvl4pPr>
            <a:lvl5pPr marL="2036290" indent="-226254" defTabSz="914445" eaLnBrk="0" hangingPunct="0">
              <a:defRPr>
                <a:solidFill>
                  <a:schemeClr val="tx1"/>
                </a:solidFill>
                <a:latin typeface="Arial" charset="0"/>
              </a:defRPr>
            </a:lvl5pPr>
            <a:lvl6pPr marL="2488799" indent="-226254" defTabSz="914445" eaLnBrk="0" fontAlgn="base" hangingPunct="0">
              <a:spcBef>
                <a:spcPct val="0"/>
              </a:spcBef>
              <a:spcAft>
                <a:spcPct val="0"/>
              </a:spcAft>
              <a:defRPr>
                <a:solidFill>
                  <a:schemeClr val="tx1"/>
                </a:solidFill>
                <a:latin typeface="Arial" charset="0"/>
              </a:defRPr>
            </a:lvl6pPr>
            <a:lvl7pPr marL="2941306" indent="-226254" defTabSz="914445" eaLnBrk="0" fontAlgn="base" hangingPunct="0">
              <a:spcBef>
                <a:spcPct val="0"/>
              </a:spcBef>
              <a:spcAft>
                <a:spcPct val="0"/>
              </a:spcAft>
              <a:defRPr>
                <a:solidFill>
                  <a:schemeClr val="tx1"/>
                </a:solidFill>
                <a:latin typeface="Arial" charset="0"/>
              </a:defRPr>
            </a:lvl7pPr>
            <a:lvl8pPr marL="3393815" indent="-226254" defTabSz="914445" eaLnBrk="0" fontAlgn="base" hangingPunct="0">
              <a:spcBef>
                <a:spcPct val="0"/>
              </a:spcBef>
              <a:spcAft>
                <a:spcPct val="0"/>
              </a:spcAft>
              <a:defRPr>
                <a:solidFill>
                  <a:schemeClr val="tx1"/>
                </a:solidFill>
                <a:latin typeface="Arial" charset="0"/>
              </a:defRPr>
            </a:lvl8pPr>
            <a:lvl9pPr marL="3846324" indent="-226254" defTabSz="914445" eaLnBrk="0" fontAlgn="base" hangingPunct="0">
              <a:spcBef>
                <a:spcPct val="0"/>
              </a:spcBef>
              <a:spcAft>
                <a:spcPct val="0"/>
              </a:spcAft>
              <a:defRPr>
                <a:solidFill>
                  <a:schemeClr val="tx1"/>
                </a:solidFill>
                <a:latin typeface="Arial" charset="0"/>
              </a:defRPr>
            </a:lvl9pPr>
          </a:lstStyle>
          <a:p>
            <a:pPr eaLnBrk="1" hangingPunct="1"/>
            <a:fld id="{92FE9EEA-0867-4A79-A5E0-9902FAB22A07}" type="slidenum">
              <a:rPr lang="en-US" smtClean="0"/>
              <a:pPr eaLnBrk="1" hangingPunct="1"/>
              <a:t>16</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100" dirty="0"/>
              <a:t>Direct Field</a:t>
            </a:r>
          </a:p>
          <a:p>
            <a:pPr eaLnBrk="1" hangingPunct="1"/>
            <a:r>
              <a:rPr lang="en-US" sz="1100" dirty="0"/>
              <a:t>Downward facing speakers</a:t>
            </a:r>
          </a:p>
          <a:p>
            <a:pPr eaLnBrk="1" hangingPunct="1"/>
            <a:endParaRPr lang="en-US" sz="1100" dirty="0"/>
          </a:p>
          <a:p>
            <a:pPr eaLnBrk="1" hangingPunct="1"/>
            <a:r>
              <a:rPr lang="en-US" sz="1100" dirty="0"/>
              <a:t>Consider dispersion and uniformity (directionality) and coverage</a:t>
            </a:r>
          </a:p>
          <a:p>
            <a:pPr eaLnBrk="1" hangingPunct="1"/>
            <a:r>
              <a:rPr lang="en-US" sz="1100" dirty="0"/>
              <a:t>Installation requires cutting holes in ceiling every 10 feet</a:t>
            </a:r>
          </a:p>
          <a:p>
            <a:pPr eaLnBrk="1" hangingPunct="1"/>
            <a:endParaRPr lang="en-US" sz="11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17</a:t>
            </a:fld>
            <a:endParaRPr lang="en-US" noProof="0" dirty="0"/>
          </a:p>
        </p:txBody>
      </p:sp>
    </p:spTree>
    <p:extLst>
      <p:ext uri="{BB962C8B-B14F-4D97-AF65-F5344CB8AC3E}">
        <p14:creationId xmlns:p14="http://schemas.microsoft.com/office/powerpoint/2010/main" val="34393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a:lstStyle/>
          <a:p>
            <a:r>
              <a:rPr lang="en-US" noProof="0" dirty="0"/>
              <a:t>Click icon to add picture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F5CEFB0D-6DB6-450D-981E-DB5B064ABC8F}" type="datetime1">
              <a:rPr lang="en-US" noProof="0" smtClean="0"/>
              <a:t>1/14/2021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3" name="Subtitle 2"/>
          <p:cNvSpPr>
            <a:spLocks noGrp="1"/>
          </p:cNvSpPr>
          <p:nvPr>
            <p:ph type="subTitle" idx="1"/>
          </p:nvPr>
        </p:nvSpPr>
        <p:spPr>
          <a:xfrm>
            <a:off x="1212850" y="4508500"/>
            <a:ext cx="5118100" cy="1279652"/>
          </a:xfrm>
        </p:spPr>
        <p:txBody>
          <a:bodyPr lIns="91440" rIns="9144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2" name="Title 1"/>
          <p:cNvSpPr>
            <a:spLocks noGrp="1"/>
          </p:cNvSpPr>
          <p:nvPr>
            <p:ph type="ctrTitle"/>
          </p:nvPr>
        </p:nvSpPr>
        <p:spPr>
          <a:xfrm>
            <a:off x="1212850" y="2057400"/>
            <a:ext cx="5118100" cy="1929066"/>
          </a:xfrm>
        </p:spPr>
        <p:txBody>
          <a:bodyPr anchor="b">
            <a:noAutofit/>
          </a:bodyPr>
          <a:lstStyle>
            <a:lvl1pPr algn="l">
              <a:lnSpc>
                <a:spcPct val="90000"/>
              </a:lnSpc>
              <a:defRPr sz="5400" b="1" spc="-50" baseline="0">
                <a:solidFill>
                  <a:schemeClr val="bg1"/>
                </a:solidFill>
                <a:latin typeface="+mn-lt"/>
              </a:defRPr>
            </a:lvl1pPr>
          </a:lstStyle>
          <a:p>
            <a:r>
              <a:rPr lang="en-US" noProof="0"/>
              <a:t>Click to edit Master title style</a:t>
            </a:r>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48686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3AB9C849-F1D8-4230-9F2F-9250D675BB2A}"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2DB7022-84E8-42F0-8AEA-ADED76AFD446}" type="datetime1">
              <a:rPr lang="en-US" smtClean="0"/>
              <a:t>1/14/2021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8D4C0741-442A-4788-81DA-4F081D559C5A}"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1">
                <a:solidFill>
                  <a:srgbClr val="FFFFFF"/>
                </a:solidFill>
                <a:latin typeface="+mn-lt"/>
              </a:defRPr>
            </a:lvl1pPr>
          </a:lstStyle>
          <a:p>
            <a:r>
              <a:rPr lang="en-US" noProof="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bg1"/>
                </a:solidFill>
              </a:defRPr>
            </a:lvl1pPr>
          </a:lstStyle>
          <a:p>
            <a:r>
              <a:rPr lang="en-US" noProof="0" dirty="0"/>
              <a:t>Click icon to add picture</a:t>
            </a:r>
          </a:p>
        </p:txBody>
      </p:sp>
      <p:sp>
        <p:nvSpPr>
          <p:cNvPr id="3" name="Content Placeholder 2"/>
          <p:cNvSpPr>
            <a:spLocks noGrp="1"/>
          </p:cNvSpPr>
          <p:nvPr>
            <p:ph idx="1"/>
          </p:nvPr>
        </p:nvSpPr>
        <p:spPr>
          <a:xfrm>
            <a:off x="5458984" y="497808"/>
            <a:ext cx="5713841" cy="4868609"/>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470BDB9F-6784-464D-8ED7-29E60E2B21A9}"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6DA3ABBD-A00D-4624-9D57-736F5DDBFABC}"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dirty="0"/>
              <a:t>Click icon to add picture</a:t>
            </a:r>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t with Caption">
    <p:spTree>
      <p:nvGrpSpPr>
        <p:cNvPr id="1" name=""/>
        <p:cNvGrpSpPr/>
        <p:nvPr/>
      </p:nvGrpSpPr>
      <p:grpSpPr>
        <a:xfrm>
          <a:off x="0" y="0"/>
          <a:ext cx="0" cy="0"/>
          <a:chOff x="0" y="0"/>
          <a:chExt cx="0" cy="0"/>
        </a:xfrm>
      </p:grpSpPr>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a:lstStyle>
            <a:lvl1pPr>
              <a:defRPr>
                <a:solidFill>
                  <a:schemeClr val="tx1">
                    <a:lumMod val="75000"/>
                    <a:lumOff val="25000"/>
                  </a:schemeClr>
                </a:solidFill>
              </a:defRPr>
            </a:lvl1pPr>
          </a:lstStyle>
          <a:p>
            <a:r>
              <a:rPr lang="en-US" noProof="0" dirty="0"/>
              <a:t>Click icon to add picture</a:t>
            </a:r>
          </a:p>
        </p:txBody>
      </p:sp>
      <p:sp>
        <p:nvSpPr>
          <p:cNvPr id="2" name="Title 1"/>
          <p:cNvSpPr>
            <a:spLocks noGrp="1"/>
          </p:cNvSpPr>
          <p:nvPr>
            <p:ph type="title"/>
          </p:nvPr>
        </p:nvSpPr>
        <p:spPr>
          <a:xfrm>
            <a:off x="3068577" y="880375"/>
            <a:ext cx="6054846" cy="634336"/>
          </a:xfrm>
        </p:spPr>
        <p:txBody>
          <a:bodyPr anchor="ctr">
            <a:noAutofit/>
          </a:bodyPr>
          <a:lstStyle>
            <a:lvl1pPr algn="ctr">
              <a:lnSpc>
                <a:spcPct val="90000"/>
              </a:lnSpc>
              <a:defRPr sz="3600" b="1" i="0">
                <a:solidFill>
                  <a:schemeClr val="tx1">
                    <a:lumMod val="75000"/>
                    <a:lumOff val="25000"/>
                  </a:schemeClr>
                </a:solidFill>
                <a:latin typeface="+mn-lt"/>
              </a:defRPr>
            </a:lvl1pPr>
          </a:lstStyle>
          <a:p>
            <a:r>
              <a:rPr lang="en-US" noProof="0"/>
              <a:t>Click to edit Master title style</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E6BF20AA-C418-460A-B9CF-8F3DD94C436D}"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9" name="Rectangle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063F5CE0-F8B8-4EAA-822E-6451047E7D5F}"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1047934"/>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a:lstStyle>
            <a:lvl1pPr>
              <a:defRPr>
                <a:solidFill>
                  <a:schemeClr val="tx1">
                    <a:lumMod val="75000"/>
                    <a:lumOff val="25000"/>
                  </a:schemeClr>
                </a:solidFill>
              </a:defRPr>
            </a:lvl1pPr>
          </a:lstStyle>
          <a:p>
            <a:fld id="{21F8AE65-7CE3-49A8-B2CC-A5A64E5730FA}" type="datetime1">
              <a:rPr lang="en-US" noProof="0" smtClean="0"/>
              <a:t>1/14/2021</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B5046700-360D-4474-9946-7580E8968658}" type="datetime1">
              <a:rPr lang="en-US" noProof="0" smtClean="0"/>
              <a:t>1/14/2021</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lvl1pPr>
              <a:defRPr>
                <a:solidFill>
                  <a:schemeClr val="bg1"/>
                </a:solidFill>
              </a:defRPr>
            </a:lvl1pPr>
          </a:lstStyle>
          <a:p>
            <a:r>
              <a:rPr lang="en-US" noProof="0" dirty="0"/>
              <a:t>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3A98EE3D-8CD1-4C3F-BD1C-C98C9596463C}" type="slidenum">
              <a:rPr lang="en-US" noProof="0" smtClean="0"/>
              <a:pPr/>
              <a:t>‹#›</a:t>
            </a:fld>
            <a:endParaRPr lang="en-US" noProof="0" dirty="0"/>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42F667F3-A942-43B7-9681-6435F4941075}" type="datetime1">
              <a:rPr lang="en-US" smtClean="0"/>
              <a:t>1/14/2021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66C8650-8C82-4FB0-9266-0148B376A8CE}" type="datetime1">
              <a:rPr lang="en-US" noProof="0" smtClean="0"/>
              <a:t>1/14/2021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dirty="0"/>
              <a:t>Click icon to add picture</a:t>
            </a:r>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chemeClr val="accent1"/>
                </a:solidFill>
                <a:latin typeface="+mn-lt"/>
              </a:defRPr>
            </a:lvl1pPr>
          </a:lstStyle>
          <a:p>
            <a:r>
              <a:rPr lang="en-US"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346200"/>
            <a:ext cx="2448033" cy="4530725"/>
          </a:xfrm>
        </p:spPr>
        <p:txBody>
          <a:bodyPr vert="eaVert"/>
          <a:lstStyle/>
          <a:p>
            <a:r>
              <a:rPr lang="en-US" noProof="0"/>
              <a:t>Click to edit Master title style</a:t>
            </a:r>
          </a:p>
        </p:txBody>
      </p:sp>
      <p:sp>
        <p:nvSpPr>
          <p:cNvPr id="3" name="Vertical Text Placeholder 2"/>
          <p:cNvSpPr>
            <a:spLocks noGrp="1"/>
          </p:cNvSpPr>
          <p:nvPr>
            <p:ph type="body" orient="vert" idx="1"/>
          </p:nvPr>
        </p:nvSpPr>
        <p:spPr>
          <a:xfrm>
            <a:off x="1092200" y="1346200"/>
            <a:ext cx="7480300" cy="4530723"/>
          </a:xfrm>
        </p:spPr>
        <p:txBody>
          <a:bodyPr vert="eaVert" lIns="45720" tIns="0" rIns="45720" bIns="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5D576BB9-001A-4B59-8C51-603E71AE3226}" type="datetime1">
              <a:rPr lang="en-US" noProof="0" smtClean="0"/>
              <a:t>1/14/2021</a:t>
            </a:fld>
            <a:endParaRPr lang="en-US" noProof="0"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noProof="0" dirty="0"/>
              <a:t>Footer</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Rectangle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202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2110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7554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6718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5490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863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972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3223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167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1529DE01-3159-42E8-9946-B3F7564EBC72}" type="datetime1">
              <a:rPr lang="en-US" smtClean="0"/>
              <a:t>1/14/2021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Footer</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1827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9612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409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4013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4350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4633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897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620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7456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2641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65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1A1FC6A6-F894-471F-8AA4-AE4112290279}" type="datetime1">
              <a:rPr lang="en-US" noProof="0" smtClean="0"/>
              <a:t>1/14/2021</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a:lstStyle/>
          <a:p>
            <a:r>
              <a:rPr lang="en-US" noProof="0" dirty="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3471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2881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8450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2577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5712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2717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7683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679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5052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5970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lvl1pPr>
              <a:defRPr>
                <a:solidFill>
                  <a:schemeClr val="tx1">
                    <a:lumMod val="75000"/>
                    <a:lumOff val="25000"/>
                  </a:schemeClr>
                </a:solidFill>
              </a:defRPr>
            </a:lvl1pPr>
          </a:lstStyle>
          <a:p>
            <a:fld id="{503D98FD-B63D-46E0-B974-EC5BBAC02E27}" type="datetime1">
              <a:rPr lang="en-US" noProof="0" smtClean="0"/>
              <a:t>1/14/2021</a:t>
            </a:fld>
            <a:endParaRPr lang="en-US" noProof="0"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a:lstStyle/>
          <a:p>
            <a:r>
              <a:rPr lang="en-US" noProof="0" dirty="0"/>
              <a:t>Click icon to add picture</a:t>
            </a:r>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1930399" y="3746500"/>
            <a:ext cx="8331202" cy="1308100"/>
          </a:xfrm>
        </p:spPr>
        <p:txBody>
          <a:bodyPr anchor="b" anchorCtr="0">
            <a:noAutofit/>
          </a:bodyPr>
          <a:lstStyle>
            <a:lvl1pPr algn="ct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1930400" y="5219700"/>
            <a:ext cx="8331201" cy="586740"/>
          </a:xfrm>
        </p:spPr>
        <p:txBody>
          <a:bodyPr lIns="91440" rIns="9144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79389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52761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35924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67400"/>
            <a:ext cx="10972800" cy="762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0" i="0" kern="0" cap="all" spc="0">
                <a:ln/>
                <a:solidFill>
                  <a:schemeClr val="accent3"/>
                </a:solidFill>
                <a:effectLst>
                  <a:outerShdw blurRad="50800" dist="38100" dir="2700000" algn="tl" rotWithShape="0">
                    <a:srgbClr val="000000">
                      <a:alpha val="43000"/>
                    </a:srgbClr>
                  </a:outerShdw>
                </a:effectLst>
                <a:latin typeface="Helvetica Neue Thin"/>
                <a:cs typeface="Helvetica Neue Thin"/>
              </a:defRPr>
            </a:lvl1pPr>
          </a:lstStyle>
          <a:p>
            <a:r>
              <a:rPr lang="en-US"/>
              <a:t>Click to edit Master title style</a:t>
            </a:r>
            <a:endParaRPr lang="en-US" dirty="0"/>
          </a:p>
        </p:txBody>
      </p:sp>
      <p:sp>
        <p:nvSpPr>
          <p:cNvPr id="6" name="Text Placeholder 5"/>
          <p:cNvSpPr>
            <a:spLocks noGrp="1"/>
          </p:cNvSpPr>
          <p:nvPr>
            <p:ph type="body" sz="quarter" idx="10"/>
          </p:nvPr>
        </p:nvSpPr>
        <p:spPr>
          <a:xfrm>
            <a:off x="2133600" y="381000"/>
            <a:ext cx="7721600" cy="5029200"/>
          </a:xfrm>
        </p:spPr>
        <p:txBody>
          <a:bodyPr anchor="b"/>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2800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7E74ECCD-A9BB-4C40-8999-9FDE0B2AF02D}" type="datetime1">
              <a:rPr lang="en-US" smtClean="0"/>
              <a:t>1/14/2021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Footer</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B9A11315-80A2-4A6F-99BC-2337EDBA509A}" type="datetime1">
              <a:rPr lang="en-US" smtClean="0"/>
              <a:t>1/14/2021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Footer</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5323FCEE-D38D-4315-8661-B8B16CE6B114}" type="datetime1">
              <a:rPr lang="en-US" smtClean="0"/>
              <a:t>1/14/2021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Footer</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lvl1pPr>
              <a:defRPr>
                <a:solidFill>
                  <a:schemeClr val="tx1">
                    <a:lumMod val="75000"/>
                    <a:lumOff val="25000"/>
                  </a:schemeClr>
                </a:solidFill>
              </a:defRPr>
            </a:lvl1pPr>
          </a:lstStyle>
          <a:p>
            <a:fld id="{27909053-E1DD-4959-BC7A-C98D3D2614DC}" type="datetime1">
              <a:rPr lang="en-US" noProof="0" smtClean="0"/>
              <a:t>1/14/2021</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noProof="0" dirty="0"/>
              <a:t>Footer</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010F8E8D-DF54-49BE-BDBC-401B280C4E3C}" type="datetime1">
              <a:rPr lang="en-US" noProof="0" smtClean="0"/>
              <a:t>1/14/2021</a:t>
            </a:fld>
            <a:endParaRPr lang="en-US" noProof="0" dirty="0"/>
          </a:p>
        </p:txBody>
      </p:sp>
      <p:sp>
        <p:nvSpPr>
          <p:cNvPr id="5" name="Footer Placeholder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r>
              <a:rPr lang="en-US" noProof="0" dirty="0"/>
              <a:t>Footer</a:t>
            </a:r>
          </a:p>
        </p:txBody>
      </p:sp>
      <p:sp>
        <p:nvSpPr>
          <p:cNvPr id="6" name="Slide Number Placeholder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 id="2147483729" r:id="rId22"/>
    <p:sldLayoutId id="2147483730" r:id="rId23"/>
    <p:sldLayoutId id="2147483731" r:id="rId24"/>
    <p:sldLayoutId id="2147483732"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bin"/><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ADC53D25-0B71-411C-8524-0B22C8341E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87352"/>
            <a:ext cx="6311900" cy="1483296"/>
          </a:xfrm>
          <a:prstGeom prst="rect">
            <a:avLst/>
          </a:prstGeom>
          <a:noFill/>
        </p:spPr>
      </p:pic>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ctrTitle"/>
          </p:nvPr>
        </p:nvSpPr>
        <p:spPr>
          <a:xfrm>
            <a:off x="6810022" y="1571752"/>
            <a:ext cx="4526280" cy="4016248"/>
          </a:xfrm>
        </p:spPr>
        <p:txBody>
          <a:bodyPr anchor="b">
            <a:normAutofit fontScale="90000"/>
          </a:bodyPr>
          <a:lstStyle/>
          <a:p>
            <a:r>
              <a:rPr lang="en-US" dirty="0"/>
              <a:t>How to Select Identify &amp; Specify the Right Sound Masking System </a:t>
            </a:r>
          </a:p>
        </p:txBody>
      </p:sp>
    </p:spTree>
    <p:extLst>
      <p:ext uri="{BB962C8B-B14F-4D97-AF65-F5344CB8AC3E}">
        <p14:creationId xmlns:p14="http://schemas.microsoft.com/office/powerpoint/2010/main" val="417229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table&#10;&#10;Description automatically generated with medium confidence">
            <a:extLst>
              <a:ext uri="{FF2B5EF4-FFF2-40B4-BE49-F238E27FC236}">
                <a16:creationId xmlns:a16="http://schemas.microsoft.com/office/drawing/2014/main" id="{740C4988-F76E-44B2-A524-CFB416D0A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738" b="14004"/>
          <a:stretch/>
        </p:blipFill>
        <p:spPr>
          <a:xfrm>
            <a:off x="15" y="10"/>
            <a:ext cx="12191985" cy="4578340"/>
          </a:xfrm>
          <a:prstGeom prst="rect">
            <a:avLst/>
          </a:prstGeom>
          <a:noFill/>
        </p:spPr>
      </p:pic>
      <p:sp>
        <p:nvSpPr>
          <p:cNvPr id="12" name="Title 2">
            <a:extLst>
              <a:ext uri="{FF2B5EF4-FFF2-40B4-BE49-F238E27FC236}">
                <a16:creationId xmlns:a16="http://schemas.microsoft.com/office/drawing/2014/main" id="{BD683A4B-50EC-4172-88E5-B79A733639E5}"/>
              </a:ext>
            </a:extLst>
          </p:cNvPr>
          <p:cNvSpPr>
            <a:spLocks noGrp="1"/>
          </p:cNvSpPr>
          <p:nvPr>
            <p:ph type="title"/>
          </p:nvPr>
        </p:nvSpPr>
        <p:spPr>
          <a:xfrm>
            <a:off x="1097279" y="4799362"/>
            <a:ext cx="10113645" cy="743682"/>
          </a:xfrm>
        </p:spPr>
        <p:txBody>
          <a:bodyPr vert="horz" lIns="91440" tIns="0" rIns="91440" bIns="0" rtlCol="0" anchor="b">
            <a:normAutofit/>
          </a:bodyPr>
          <a:lstStyle/>
          <a:p>
            <a:r>
              <a:rPr lang="en-US" b="1" kern="1200" spc="-50" baseline="0">
                <a:latin typeface="+mn-lt"/>
                <a:ea typeface="+mj-ea"/>
                <a:cs typeface="+mj-cs"/>
              </a:rPr>
              <a:t>So Now That We Know How it Works…</a:t>
            </a:r>
          </a:p>
        </p:txBody>
      </p:sp>
      <p:sp>
        <p:nvSpPr>
          <p:cNvPr id="3" name="TextBox 2"/>
          <p:cNvSpPr txBox="1"/>
          <p:nvPr/>
        </p:nvSpPr>
        <p:spPr>
          <a:xfrm>
            <a:off x="1097279" y="5715000"/>
            <a:ext cx="10113264" cy="609600"/>
          </a:xfrm>
          <a:prstGeom prst="rect">
            <a:avLst/>
          </a:prstGeom>
        </p:spPr>
        <p:txBody>
          <a:bodyPr vert="horz" lIns="91440" tIns="0" rIns="91440" bIns="0" rtlCol="0">
            <a:normAutofit/>
          </a:bodyPr>
          <a:lstStyle/>
          <a:p>
            <a:pPr>
              <a:spcAft>
                <a:spcPts val="600"/>
              </a:spcAft>
              <a:buClr>
                <a:schemeClr val="accent1"/>
              </a:buClr>
              <a:buSzPct val="100000"/>
            </a:pPr>
            <a:r>
              <a:rPr lang="en-US" kern="1200">
                <a:solidFill>
                  <a:srgbClr val="FFFFFF"/>
                </a:solidFill>
                <a:latin typeface="+mn-lt"/>
                <a:ea typeface="+mn-ea"/>
                <a:cs typeface="+mn-cs"/>
              </a:rPr>
              <a:t>What key criteria should be used when identifying, evaluating and selecting a sound masking system?</a:t>
            </a:r>
            <a:endParaRPr lang="en-US" b="1" kern="1200">
              <a:solidFill>
                <a:srgbClr val="FFFFFF"/>
              </a:solidFill>
              <a:latin typeface="+mn-lt"/>
              <a:ea typeface="+mn-ea"/>
              <a:cs typeface="+mn-cs"/>
            </a:endParaRPr>
          </a:p>
        </p:txBody>
      </p:sp>
    </p:spTree>
    <p:extLst>
      <p:ext uri="{BB962C8B-B14F-4D97-AF65-F5344CB8AC3E}">
        <p14:creationId xmlns:p14="http://schemas.microsoft.com/office/powerpoint/2010/main" val="2142805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a:xfrm>
            <a:off x="5458984" y="497808"/>
            <a:ext cx="5713841" cy="4868609"/>
          </a:xfrm>
        </p:spPr>
        <p:txBody>
          <a:bodyPr anchor="ctr">
            <a:normAutofit/>
          </a:bodyPr>
          <a:lstStyle/>
          <a:p>
            <a:pPr marL="0" indent="0">
              <a:buClrTx/>
              <a:buNone/>
              <a:defRPr/>
            </a:pPr>
            <a:r>
              <a:rPr lang="en-US" sz="3500" b="1" dirty="0"/>
              <a:t>Speech Privacy</a:t>
            </a:r>
          </a:p>
          <a:p>
            <a:pPr eaLnBrk="1" hangingPunct="1">
              <a:buClrTx/>
              <a:buFont typeface="Courier New" pitchFamily="49" charset="0"/>
              <a:buChar char="o"/>
              <a:defRPr/>
            </a:pPr>
            <a:endParaRPr lang="en-US" sz="3500" b="1" dirty="0"/>
          </a:p>
          <a:p>
            <a:pPr marL="0" indent="0">
              <a:buClrTx/>
              <a:buNone/>
              <a:defRPr/>
            </a:pPr>
            <a:r>
              <a:rPr lang="en-US" sz="3500" b="1" dirty="0"/>
              <a:t>Comfort </a:t>
            </a:r>
            <a:r>
              <a:rPr lang="en-US" sz="3500" dirty="0"/>
              <a:t> (sound quality)</a:t>
            </a:r>
          </a:p>
          <a:p>
            <a:pPr eaLnBrk="1" hangingPunct="1">
              <a:defRPr/>
            </a:pPr>
            <a:endParaRPr lang="en-US" sz="3500" dirty="0"/>
          </a:p>
        </p:txBody>
      </p:sp>
      <p:sp>
        <p:nvSpPr>
          <p:cNvPr id="79874" name="Rectangle 2"/>
          <p:cNvSpPr>
            <a:spLocks noGrp="1" noChangeArrowheads="1"/>
          </p:cNvSpPr>
          <p:nvPr>
            <p:ph type="title"/>
          </p:nvPr>
        </p:nvSpPr>
        <p:spPr>
          <a:xfrm>
            <a:off x="1092200" y="1885125"/>
            <a:ext cx="3314700" cy="2093975"/>
          </a:xfrm>
        </p:spPr>
        <p:txBody>
          <a:bodyPr anchor="ctr">
            <a:normAutofit/>
          </a:bodyPr>
          <a:lstStyle/>
          <a:p>
            <a:pPr eaLnBrk="1" hangingPunct="1">
              <a:defRPr/>
            </a:pPr>
            <a:r>
              <a:rPr lang="en-US" sz="3100"/>
              <a:t>Key Evaluation Criteria Your Sound Masking System Must Provide</a:t>
            </a:r>
          </a:p>
        </p:txBody>
      </p:sp>
    </p:spTree>
    <p:extLst>
      <p:ext uri="{BB962C8B-B14F-4D97-AF65-F5344CB8AC3E}">
        <p14:creationId xmlns:p14="http://schemas.microsoft.com/office/powerpoint/2010/main" val="380649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092200" y="1885125"/>
            <a:ext cx="3068833" cy="2093975"/>
          </a:xfrm>
        </p:spPr>
        <p:txBody>
          <a:bodyPr vert="horz" lIns="91440" tIns="45720" rIns="91440" bIns="45720" rtlCol="0" anchor="ctr">
            <a:normAutofit/>
          </a:bodyPr>
          <a:lstStyle/>
          <a:p>
            <a:pPr>
              <a:defRPr/>
            </a:pPr>
            <a:r>
              <a:rPr lang="en-US" sz="3400" b="1" i="0" kern="1200" spc="-50" baseline="0">
                <a:latin typeface="+mn-lt"/>
                <a:ea typeface="+mj-ea"/>
                <a:cs typeface="+mj-cs"/>
              </a:rPr>
              <a:t>How do we achieve a comfortable sound?</a:t>
            </a:r>
          </a:p>
        </p:txBody>
      </p:sp>
      <p:sp>
        <p:nvSpPr>
          <p:cNvPr id="5" name="Rectangle 4"/>
          <p:cNvSpPr>
            <a:spLocks noChangeArrowheads="1"/>
          </p:cNvSpPr>
          <p:nvPr/>
        </p:nvSpPr>
        <p:spPr bwMode="auto">
          <a:xfrm>
            <a:off x="6518529" y="1047934"/>
            <a:ext cx="4654296" cy="39773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a:bodyPr>
          <a:lstStyle/>
          <a:p>
            <a:pPr marL="1028700" lvl="1" indent="-571500">
              <a:spcBef>
                <a:spcPts val="600"/>
              </a:spcBef>
              <a:spcAft>
                <a:spcPts val="600"/>
              </a:spcAft>
              <a:buClr>
                <a:schemeClr val="accent1"/>
              </a:buClr>
              <a:buSzPct val="100000"/>
              <a:buFont typeface="Wingdings" panose="05000000000000000000" pitchFamily="2" charset="2"/>
              <a:buChar char="§"/>
            </a:pPr>
            <a:r>
              <a:rPr lang="en-US" sz="2200">
                <a:solidFill>
                  <a:schemeClr val="tx1">
                    <a:lumMod val="75000"/>
                    <a:lumOff val="25000"/>
                  </a:schemeClr>
                </a:solidFill>
              </a:rPr>
              <a:t>Origin of sound</a:t>
            </a:r>
          </a:p>
          <a:p>
            <a:pPr marL="1028700" lvl="1" indent="-571500">
              <a:buClr>
                <a:schemeClr val="accent1"/>
              </a:buClr>
              <a:buSzPct val="100000"/>
              <a:buFont typeface="Wingdings" panose="05000000000000000000" pitchFamily="2" charset="2"/>
              <a:buChar char="§"/>
            </a:pPr>
            <a:endParaRPr lang="en-US" sz="220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200">
                <a:solidFill>
                  <a:schemeClr val="tx1">
                    <a:lumMod val="75000"/>
                    <a:lumOff val="25000"/>
                  </a:schemeClr>
                </a:solidFill>
              </a:rPr>
              <a:t>Good wrap around</a:t>
            </a:r>
          </a:p>
          <a:p>
            <a:pPr marL="1028700" lvl="1" indent="-571500">
              <a:buClr>
                <a:schemeClr val="accent1"/>
              </a:buClr>
              <a:buSzPct val="100000"/>
              <a:buFont typeface="Wingdings" panose="05000000000000000000" pitchFamily="2" charset="2"/>
              <a:buChar char="§"/>
            </a:pPr>
            <a:endParaRPr lang="en-US" sz="220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200">
                <a:solidFill>
                  <a:schemeClr val="tx1">
                    <a:lumMod val="75000"/>
                    <a:lumOff val="25000"/>
                  </a:schemeClr>
                </a:solidFill>
              </a:rPr>
              <a:t>Multiple noise sources</a:t>
            </a:r>
          </a:p>
          <a:p>
            <a:pPr marL="1028700" lvl="1" indent="-571500">
              <a:buClr>
                <a:schemeClr val="accent1"/>
              </a:buClr>
              <a:buSzPct val="100000"/>
              <a:buFont typeface="Wingdings" panose="05000000000000000000" pitchFamily="2" charset="2"/>
              <a:buChar char="§"/>
            </a:pPr>
            <a:endParaRPr lang="en-US" sz="220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200">
                <a:solidFill>
                  <a:schemeClr val="tx1">
                    <a:lumMod val="75000"/>
                    <a:lumOff val="25000"/>
                  </a:schemeClr>
                </a:solidFill>
              </a:rPr>
              <a:t>Distribution &amp; delivery of sound</a:t>
            </a:r>
          </a:p>
          <a:p>
            <a:pPr marL="1028700" lvl="1" indent="-571500">
              <a:buClr>
                <a:schemeClr val="accent1"/>
              </a:buClr>
              <a:buSzPct val="100000"/>
              <a:buFont typeface="Wingdings" panose="05000000000000000000" pitchFamily="2" charset="2"/>
              <a:buChar char="§"/>
            </a:pPr>
            <a:endParaRPr lang="en-US" sz="220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200">
                <a:solidFill>
                  <a:schemeClr val="tx1">
                    <a:lumMod val="75000"/>
                    <a:lumOff val="25000"/>
                  </a:schemeClr>
                </a:solidFill>
              </a:rPr>
              <a:t>Uniformity of sound</a:t>
            </a:r>
          </a:p>
          <a:p>
            <a:pPr marL="1028700" lvl="1" indent="-571500">
              <a:buClr>
                <a:schemeClr val="accent1"/>
              </a:buClr>
              <a:buSzPct val="100000"/>
              <a:buFont typeface="Wingdings" panose="05000000000000000000" pitchFamily="2" charset="2"/>
              <a:buChar char="§"/>
            </a:pPr>
            <a:endParaRPr lang="en-US" sz="220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200">
                <a:solidFill>
                  <a:schemeClr val="tx1">
                    <a:lumMod val="75000"/>
                    <a:lumOff val="25000"/>
                  </a:schemeClr>
                </a:solidFill>
              </a:rPr>
              <a:t>Tunability of the sound</a:t>
            </a:r>
          </a:p>
          <a:p>
            <a:pPr marL="1028700" lvl="1" indent="-571500">
              <a:buClr>
                <a:schemeClr val="accent1"/>
              </a:buClr>
              <a:buSzPct val="100000"/>
              <a:buFont typeface="Wingdings" panose="05000000000000000000" pitchFamily="2" charset="2"/>
              <a:buChar char="§"/>
            </a:pPr>
            <a:endParaRPr lang="en-US" sz="2200">
              <a:solidFill>
                <a:schemeClr val="tx1">
                  <a:lumMod val="75000"/>
                  <a:lumOff val="25000"/>
                </a:schemeClr>
              </a:solidFill>
            </a:endParaRPr>
          </a:p>
        </p:txBody>
      </p:sp>
    </p:spTree>
    <p:extLst>
      <p:ext uri="{BB962C8B-B14F-4D97-AF65-F5344CB8AC3E}">
        <p14:creationId xmlns:p14="http://schemas.microsoft.com/office/powerpoint/2010/main" val="385231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97280" y="286603"/>
            <a:ext cx="10058400" cy="1450757"/>
          </a:xfrm>
        </p:spPr>
        <p:txBody>
          <a:bodyPr anchor="b">
            <a:normAutofit/>
          </a:bodyPr>
          <a:lstStyle/>
          <a:p>
            <a:pPr eaLnBrk="1" hangingPunct="1"/>
            <a:r>
              <a:rPr lang="en-US" dirty="0"/>
              <a:t>Typical Sound Masking Layout</a:t>
            </a:r>
          </a:p>
        </p:txBody>
      </p:sp>
      <p:pic>
        <p:nvPicPr>
          <p:cNvPr id="18435" name="Picture 3" descr="Jody section of drawing Sunlife Bosto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41867" y="2243668"/>
            <a:ext cx="4607762" cy="3760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2715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xfrm>
            <a:off x="1097280" y="286603"/>
            <a:ext cx="10058400" cy="1450757"/>
          </a:xfrm>
        </p:spPr>
        <p:txBody>
          <a:bodyPr anchor="b">
            <a:normAutofit/>
          </a:bodyPr>
          <a:lstStyle/>
          <a:p>
            <a:pPr eaLnBrk="1" hangingPunct="1"/>
            <a:r>
              <a:rPr lang="en-US"/>
              <a:t>Sound Masking Coverage</a:t>
            </a:r>
          </a:p>
        </p:txBody>
      </p:sp>
      <p:pic>
        <p:nvPicPr>
          <p:cNvPr id="19458" name="Picture 2" descr="Masking Coverage_revised"/>
          <p:cNvPicPr>
            <a:picLocks noChangeAspect="1" noChangeArrowheads="1"/>
          </p:cNvPicPr>
          <p:nvPr/>
        </p:nvPicPr>
        <p:blipFill>
          <a:blip r:embed="rId3">
            <a:extLst>
              <a:ext uri="{28A0092B-C50C-407E-A947-70E740481C1C}">
                <a14:useLocalDpi xmlns:a14="http://schemas.microsoft.com/office/drawing/2010/main" val="0"/>
              </a:ext>
            </a:extLst>
          </a:blip>
          <a:srcRect l="851" t="21826" r="29468" b="30481"/>
          <a:stretch>
            <a:fillRect/>
          </a:stretch>
        </p:blipFill>
        <p:spPr bwMode="auto">
          <a:xfrm>
            <a:off x="2223910" y="2511783"/>
            <a:ext cx="8012357" cy="3029932"/>
          </a:xfrm>
          <a:prstGeom prst="rect">
            <a:avLst/>
          </a:prstGeom>
          <a:solidFill>
            <a:srgbClr val="FFFFFF"/>
          </a:solidFill>
          <a:ln w="12700">
            <a:solidFill>
              <a:srgbClr val="000000"/>
            </a:solidFill>
            <a:miter lim="800000"/>
            <a:headEnd/>
            <a:tailEnd/>
          </a:ln>
        </p:spPr>
      </p:pic>
    </p:spTree>
    <p:extLst>
      <p:ext uri="{BB962C8B-B14F-4D97-AF65-F5344CB8AC3E}">
        <p14:creationId xmlns:p14="http://schemas.microsoft.com/office/powerpoint/2010/main" val="245787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4000500" y="1937359"/>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6D6DA"/>
              </a:buClr>
              <a:buSzPct val="95000"/>
            </a:pPr>
            <a:r>
              <a:rPr lang="en-US" sz="2000" dirty="0">
                <a:latin typeface="Helvetica Neue Thin"/>
              </a:rPr>
              <a:t>IN PLENUM</a:t>
            </a:r>
          </a:p>
          <a:p>
            <a:pPr marL="342900" indent="-342900" algn="ctr">
              <a:spcBef>
                <a:spcPct val="20000"/>
              </a:spcBef>
              <a:buClr>
                <a:srgbClr val="A6D6DA"/>
              </a:buClr>
              <a:buSzPct val="95000"/>
            </a:pPr>
            <a:r>
              <a:rPr lang="en-US" sz="2000" dirty="0">
                <a:latin typeface="Helvetica Neue Thin"/>
              </a:rPr>
              <a:t>(upward facing speakers)</a:t>
            </a:r>
            <a:endParaRPr lang="en-US" sz="2000" dirty="0">
              <a:solidFill>
                <a:schemeClr val="bg1"/>
              </a:solidFill>
              <a:latin typeface="Helvetica Neue Thin"/>
            </a:endParaRPr>
          </a:p>
        </p:txBody>
      </p:sp>
      <p:sp>
        <p:nvSpPr>
          <p:cNvPr id="20487" name="Line 7"/>
          <p:cNvSpPr>
            <a:spLocks noChangeShapeType="1"/>
          </p:cNvSpPr>
          <p:nvPr/>
        </p:nvSpPr>
        <p:spPr bwMode="auto">
          <a:xfrm flipV="1">
            <a:off x="2880247" y="3680320"/>
            <a:ext cx="598560" cy="311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8" name="Text Box 8"/>
          <p:cNvSpPr txBox="1">
            <a:spLocks noChangeArrowheads="1"/>
          </p:cNvSpPr>
          <p:nvPr/>
        </p:nvSpPr>
        <p:spPr bwMode="auto">
          <a:xfrm>
            <a:off x="2168121" y="4073496"/>
            <a:ext cx="11832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Helvetica Neue Thin"/>
              </a:rPr>
              <a:t>Ceiling Tile</a:t>
            </a:r>
          </a:p>
        </p:txBody>
      </p:sp>
      <p:sp>
        <p:nvSpPr>
          <p:cNvPr id="20489" name="Text Box 9"/>
          <p:cNvSpPr txBox="1">
            <a:spLocks noChangeArrowheads="1"/>
          </p:cNvSpPr>
          <p:nvPr/>
        </p:nvSpPr>
        <p:spPr bwMode="auto">
          <a:xfrm>
            <a:off x="3040040" y="6319411"/>
            <a:ext cx="647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t>Dispersion – Uniformity – Installation</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9500" y="2760946"/>
            <a:ext cx="5098264" cy="3503872"/>
          </a:xfrm>
          <a:prstGeom prst="rect">
            <a:avLst/>
          </a:prstGeom>
        </p:spPr>
      </p:pic>
      <p:sp>
        <p:nvSpPr>
          <p:cNvPr id="2" name="TextBox 1">
            <a:extLst>
              <a:ext uri="{FF2B5EF4-FFF2-40B4-BE49-F238E27FC236}">
                <a16:creationId xmlns:a16="http://schemas.microsoft.com/office/drawing/2014/main" id="{57AC855C-97E4-4393-AB1A-38A6137D0C4B}"/>
              </a:ext>
            </a:extLst>
          </p:cNvPr>
          <p:cNvSpPr txBox="1"/>
          <p:nvPr/>
        </p:nvSpPr>
        <p:spPr>
          <a:xfrm>
            <a:off x="1128889" y="973079"/>
            <a:ext cx="6900166" cy="784830"/>
          </a:xfrm>
          <a:prstGeom prst="rect">
            <a:avLst/>
          </a:prstGeom>
          <a:noFill/>
        </p:spPr>
        <p:txBody>
          <a:bodyPr wrap="square" rtlCol="0">
            <a:spAutoFit/>
          </a:bodyPr>
          <a:lstStyle/>
          <a:p>
            <a:r>
              <a:rPr lang="en-US" sz="4500" b="1" dirty="0"/>
              <a:t>Speaker Orientation</a:t>
            </a:r>
          </a:p>
        </p:txBody>
      </p:sp>
    </p:spTree>
    <p:extLst>
      <p:ext uri="{BB962C8B-B14F-4D97-AF65-F5344CB8AC3E}">
        <p14:creationId xmlns:p14="http://schemas.microsoft.com/office/powerpoint/2010/main" val="27487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4029967" y="1789952"/>
            <a:ext cx="419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A6D6DA"/>
              </a:buClr>
              <a:buSzPct val="95000"/>
            </a:pPr>
            <a:r>
              <a:rPr lang="en-US" sz="2000" dirty="0">
                <a:latin typeface="Helvetica Neue Thin"/>
              </a:rPr>
              <a:t>Direct Fired</a:t>
            </a:r>
          </a:p>
          <a:p>
            <a:pPr marL="342900" indent="-342900" algn="ctr">
              <a:spcBef>
                <a:spcPct val="20000"/>
              </a:spcBef>
              <a:buClr>
                <a:srgbClr val="A6D6DA"/>
              </a:buClr>
              <a:buSzPct val="95000"/>
            </a:pPr>
            <a:r>
              <a:rPr lang="en-US" sz="2000" dirty="0">
                <a:latin typeface="Helvetica Neue Thin"/>
              </a:rPr>
              <a:t>(downward facing speakers)</a:t>
            </a:r>
            <a:endParaRPr lang="en-US" sz="2000" dirty="0">
              <a:solidFill>
                <a:schemeClr val="bg1"/>
              </a:solidFill>
              <a:latin typeface="Helvetica Neue Thin"/>
            </a:endParaRPr>
          </a:p>
        </p:txBody>
      </p:sp>
      <p:sp>
        <p:nvSpPr>
          <p:cNvPr id="20487" name="Line 7"/>
          <p:cNvSpPr>
            <a:spLocks noChangeShapeType="1"/>
          </p:cNvSpPr>
          <p:nvPr/>
        </p:nvSpPr>
        <p:spPr bwMode="auto">
          <a:xfrm flipV="1">
            <a:off x="2880247" y="3578718"/>
            <a:ext cx="598560" cy="311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8" name="Text Box 8"/>
          <p:cNvSpPr txBox="1">
            <a:spLocks noChangeArrowheads="1"/>
          </p:cNvSpPr>
          <p:nvPr/>
        </p:nvSpPr>
        <p:spPr bwMode="auto">
          <a:xfrm>
            <a:off x="1697038" y="3663710"/>
            <a:ext cx="11832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latin typeface="Helvetica Neue Thin"/>
              </a:rPr>
              <a:t>Ceiling Tile</a:t>
            </a:r>
          </a:p>
        </p:txBody>
      </p:sp>
      <p:sp>
        <p:nvSpPr>
          <p:cNvPr id="20489" name="Text Box 9"/>
          <p:cNvSpPr txBox="1">
            <a:spLocks noChangeArrowheads="1"/>
          </p:cNvSpPr>
          <p:nvPr/>
        </p:nvSpPr>
        <p:spPr bwMode="auto">
          <a:xfrm>
            <a:off x="3040040" y="6217809"/>
            <a:ext cx="647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t>Dispersion – Uniformity – Installation</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3991" y="2548371"/>
            <a:ext cx="5207210" cy="3578746"/>
          </a:xfrm>
          <a:prstGeom prst="rect">
            <a:avLst/>
          </a:prstGeom>
        </p:spPr>
      </p:pic>
      <p:sp>
        <p:nvSpPr>
          <p:cNvPr id="11" name="TextBox 10">
            <a:extLst>
              <a:ext uri="{FF2B5EF4-FFF2-40B4-BE49-F238E27FC236}">
                <a16:creationId xmlns:a16="http://schemas.microsoft.com/office/drawing/2014/main" id="{489BDFCD-B747-41F2-8C2F-3119F430DAEE}"/>
              </a:ext>
            </a:extLst>
          </p:cNvPr>
          <p:cNvSpPr txBox="1"/>
          <p:nvPr/>
        </p:nvSpPr>
        <p:spPr>
          <a:xfrm>
            <a:off x="1128889" y="973079"/>
            <a:ext cx="6900166" cy="784830"/>
          </a:xfrm>
          <a:prstGeom prst="rect">
            <a:avLst/>
          </a:prstGeom>
          <a:noFill/>
        </p:spPr>
        <p:txBody>
          <a:bodyPr wrap="square" rtlCol="0">
            <a:spAutoFit/>
          </a:bodyPr>
          <a:lstStyle/>
          <a:p>
            <a:r>
              <a:rPr lang="en-US" sz="4500" b="1" dirty="0"/>
              <a:t>Speaker Orientation</a:t>
            </a:r>
          </a:p>
        </p:txBody>
      </p:sp>
    </p:spTree>
    <p:extLst>
      <p:ext uri="{BB962C8B-B14F-4D97-AF65-F5344CB8AC3E}">
        <p14:creationId xmlns:p14="http://schemas.microsoft.com/office/powerpoint/2010/main" val="3479898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desk&#10;&#10;Description automatically generated with low confidence">
            <a:extLst>
              <a:ext uri="{FF2B5EF4-FFF2-40B4-BE49-F238E27FC236}">
                <a16:creationId xmlns:a16="http://schemas.microsoft.com/office/drawing/2014/main" id="{80C3CC14-C47C-410B-9E4B-48228B6062D2}"/>
              </a:ext>
            </a:extLst>
          </p:cNvPr>
          <p:cNvPicPr>
            <a:picLocks noChangeAspect="1"/>
          </p:cNvPicPr>
          <p:nvPr/>
        </p:nvPicPr>
        <p:blipFill rotWithShape="1">
          <a:blip r:embed="rId3">
            <a:extLst>
              <a:ext uri="{28A0092B-C50C-407E-A947-70E740481C1C}">
                <a14:useLocalDpi xmlns:a14="http://schemas.microsoft.com/office/drawing/2010/main" val="0"/>
              </a:ext>
            </a:extLst>
          </a:blip>
          <a:srcRect t="22642" b="39806"/>
          <a:stretch/>
        </p:blipFill>
        <p:spPr>
          <a:xfrm>
            <a:off x="15" y="10"/>
            <a:ext cx="12191985" cy="4578340"/>
          </a:xfrm>
          <a:prstGeom prst="rect">
            <a:avLst/>
          </a:prstGeom>
          <a:noFill/>
        </p:spPr>
      </p:pic>
      <p:sp>
        <p:nvSpPr>
          <p:cNvPr id="3" name="TextBox 2"/>
          <p:cNvSpPr txBox="1"/>
          <p:nvPr/>
        </p:nvSpPr>
        <p:spPr>
          <a:xfrm>
            <a:off x="1231279" y="5184422"/>
            <a:ext cx="10113264" cy="609600"/>
          </a:xfrm>
          <a:prstGeom prst="rect">
            <a:avLst/>
          </a:prstGeom>
        </p:spPr>
        <p:txBody>
          <a:bodyPr vert="horz" lIns="91440" tIns="0" rIns="91440" bIns="0" rtlCol="0">
            <a:noAutofit/>
          </a:bodyPr>
          <a:lstStyle/>
          <a:p>
            <a:pPr>
              <a:spcAft>
                <a:spcPts val="600"/>
              </a:spcAft>
              <a:buClr>
                <a:schemeClr val="accent1"/>
              </a:buClr>
              <a:buSzPct val="100000"/>
            </a:pPr>
            <a:r>
              <a:rPr lang="en-US" sz="3000" b="1" kern="1200" dirty="0">
                <a:solidFill>
                  <a:srgbClr val="FFFFFF"/>
                </a:solidFill>
                <a:effectLst>
                  <a:outerShdw blurRad="38100" dist="38100" dir="2700000" algn="tl">
                    <a:srgbClr val="000000">
                      <a:alpha val="43137"/>
                    </a:srgbClr>
                  </a:outerShdw>
                </a:effectLst>
                <a:latin typeface="+mn-lt"/>
                <a:ea typeface="+mn-ea"/>
                <a:cs typeface="+mn-cs"/>
              </a:rPr>
              <a:t>Now that you’ve got the comfort criteria met, let’s look to see how we can get a sound that achieves speech privacy?</a:t>
            </a:r>
          </a:p>
        </p:txBody>
      </p:sp>
    </p:spTree>
    <p:extLst>
      <p:ext uri="{BB962C8B-B14F-4D97-AF65-F5344CB8AC3E}">
        <p14:creationId xmlns:p14="http://schemas.microsoft.com/office/powerpoint/2010/main" val="103071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97280" y="286603"/>
            <a:ext cx="10058400" cy="1450757"/>
          </a:xfrm>
        </p:spPr>
        <p:txBody>
          <a:bodyPr vert="horz" lIns="91440" tIns="45720" rIns="91440" bIns="45720" rtlCol="0" anchor="b">
            <a:normAutofit/>
          </a:bodyPr>
          <a:lstStyle/>
          <a:p>
            <a:r>
              <a:rPr lang="en-US" b="1" i="0" kern="1200" spc="-50" baseline="0">
                <a:latin typeface="+mn-lt"/>
                <a:ea typeface="+mj-ea"/>
                <a:cs typeface="+mj-cs"/>
              </a:rPr>
              <a:t>Speech Privacy</a:t>
            </a:r>
          </a:p>
        </p:txBody>
      </p:sp>
      <p:pic>
        <p:nvPicPr>
          <p:cNvPr id="3" name="Picture 2" descr="A picture containing indoor, window, table, worktable&#10;&#10;Description automatically generated">
            <a:extLst>
              <a:ext uri="{FF2B5EF4-FFF2-40B4-BE49-F238E27FC236}">
                <a16:creationId xmlns:a16="http://schemas.microsoft.com/office/drawing/2014/main" id="{10E645E4-1D31-4E5D-BD83-147788B20EE6}"/>
              </a:ext>
            </a:extLst>
          </p:cNvPr>
          <p:cNvPicPr>
            <a:picLocks noChangeAspect="1"/>
          </p:cNvPicPr>
          <p:nvPr/>
        </p:nvPicPr>
        <p:blipFill rotWithShape="1">
          <a:blip r:embed="rId3">
            <a:extLst>
              <a:ext uri="{28A0092B-C50C-407E-A947-70E740481C1C}">
                <a14:useLocalDpi xmlns:a14="http://schemas.microsoft.com/office/drawing/2010/main" val="0"/>
              </a:ext>
            </a:extLst>
          </a:blip>
          <a:srcRect l="6183" r="22331"/>
          <a:stretch/>
        </p:blipFill>
        <p:spPr>
          <a:xfrm>
            <a:off x="1097280" y="2120900"/>
            <a:ext cx="4639736" cy="3748193"/>
          </a:xfrm>
          <a:prstGeom prst="rect">
            <a:avLst/>
          </a:prstGeom>
          <a:noFill/>
        </p:spPr>
      </p:pic>
      <p:sp>
        <p:nvSpPr>
          <p:cNvPr id="4" name="Rectangle 3"/>
          <p:cNvSpPr>
            <a:spLocks noChangeArrowheads="1"/>
          </p:cNvSpPr>
          <p:nvPr/>
        </p:nvSpPr>
        <p:spPr bwMode="auto">
          <a:xfrm>
            <a:off x="6515944" y="2120900"/>
            <a:ext cx="4639736" cy="374819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marL="1028700" lvl="1" indent="-571500">
              <a:spcBef>
                <a:spcPts val="600"/>
              </a:spcBef>
              <a:spcAft>
                <a:spcPts val="600"/>
              </a:spcAft>
              <a:buClr>
                <a:schemeClr val="accent1"/>
              </a:buClr>
              <a:buSzPct val="100000"/>
              <a:buFont typeface="Wingdings" panose="05000000000000000000" pitchFamily="2" charset="2"/>
              <a:buChar char="§"/>
            </a:pPr>
            <a:r>
              <a:rPr lang="en-US" sz="2000">
                <a:solidFill>
                  <a:schemeClr val="tx1">
                    <a:lumMod val="75000"/>
                    <a:lumOff val="25000"/>
                  </a:schemeClr>
                </a:solidFill>
              </a:rPr>
              <a:t>What is it?</a:t>
            </a:r>
          </a:p>
          <a:p>
            <a:pPr marL="1028700" lvl="1" indent="-571500">
              <a:buClr>
                <a:schemeClr val="accent1"/>
              </a:buClr>
              <a:buSzPct val="100000"/>
              <a:buFont typeface="Wingdings" panose="05000000000000000000" pitchFamily="2" charset="2"/>
              <a:buChar char="§"/>
            </a:pPr>
            <a:endParaRPr lang="en-US" sz="200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a:solidFill>
                  <a:schemeClr val="tx1">
                    <a:lumMod val="75000"/>
                    <a:lumOff val="25000"/>
                  </a:schemeClr>
                </a:solidFill>
              </a:rPr>
              <a:t>How is it measured and tested?</a:t>
            </a:r>
          </a:p>
          <a:p>
            <a:pPr marL="1028700" lvl="1" indent="-571500">
              <a:buClr>
                <a:schemeClr val="accent1"/>
              </a:buClr>
              <a:buSzPct val="100000"/>
              <a:buFont typeface="Wingdings" panose="05000000000000000000" pitchFamily="2" charset="2"/>
              <a:buChar char="§"/>
            </a:pPr>
            <a:endParaRPr lang="en-US" sz="200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a:solidFill>
                  <a:schemeClr val="tx1">
                    <a:lumMod val="75000"/>
                    <a:lumOff val="25000"/>
                  </a:schemeClr>
                </a:solidFill>
              </a:rPr>
              <a:t>How do you interpret these testing results?</a:t>
            </a:r>
          </a:p>
          <a:p>
            <a:pPr marL="1028700" lvl="1" indent="-571500">
              <a:buClr>
                <a:schemeClr val="accent1"/>
              </a:buClr>
              <a:buSzPct val="100000"/>
              <a:buFont typeface="Wingdings" panose="05000000000000000000" pitchFamily="2" charset="2"/>
              <a:buChar char="§"/>
            </a:pPr>
            <a:endParaRPr lang="en-US" sz="2000">
              <a:solidFill>
                <a:schemeClr val="tx1">
                  <a:lumMod val="75000"/>
                  <a:lumOff val="25000"/>
                </a:schemeClr>
              </a:solidFill>
            </a:endParaRPr>
          </a:p>
        </p:txBody>
      </p:sp>
    </p:spTree>
    <p:extLst>
      <p:ext uri="{BB962C8B-B14F-4D97-AF65-F5344CB8AC3E}">
        <p14:creationId xmlns:p14="http://schemas.microsoft.com/office/powerpoint/2010/main" val="2683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A8D416-0358-4F19-BC7F-289A36CC5680}"/>
              </a:ext>
            </a:extLst>
          </p:cNvPr>
          <p:cNvSpPr txBox="1"/>
          <p:nvPr/>
        </p:nvSpPr>
        <p:spPr>
          <a:xfrm>
            <a:off x="1097280" y="286603"/>
            <a:ext cx="10058400" cy="18357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spc="-50" baseline="0" dirty="0">
                <a:solidFill>
                  <a:schemeClr val="tx1">
                    <a:lumMod val="75000"/>
                    <a:lumOff val="25000"/>
                  </a:schemeClr>
                </a:solidFill>
                <a:latin typeface="+mn-lt"/>
                <a:ea typeface="+mj-ea"/>
                <a:cs typeface="+mj-cs"/>
              </a:rPr>
              <a:t>Measuring Masking Levels and Speech Privacy in Your Space</a:t>
            </a:r>
          </a:p>
        </p:txBody>
      </p:sp>
      <p:sp>
        <p:nvSpPr>
          <p:cNvPr id="4" name="Rectangle 3"/>
          <p:cNvSpPr>
            <a:spLocks noChangeArrowheads="1"/>
          </p:cNvSpPr>
          <p:nvPr/>
        </p:nvSpPr>
        <p:spPr bwMode="auto">
          <a:xfrm>
            <a:off x="1216548" y="2683934"/>
            <a:ext cx="10058400" cy="37608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marL="1028700" lvl="1" indent="-571500">
              <a:spcBef>
                <a:spcPts val="600"/>
              </a:spcBef>
              <a:spcAft>
                <a:spcPts val="600"/>
              </a:spcAft>
              <a:buClr>
                <a:schemeClr val="accent1"/>
              </a:buClr>
              <a:buSzPct val="100000"/>
              <a:buFont typeface="Wingdings" panose="05000000000000000000" pitchFamily="2" charset="2"/>
              <a:buChar char="§"/>
            </a:pPr>
            <a:r>
              <a:rPr lang="en-US" sz="2000" dirty="0">
                <a:solidFill>
                  <a:schemeClr val="tx1">
                    <a:lumMod val="75000"/>
                    <a:lumOff val="25000"/>
                  </a:schemeClr>
                </a:solidFill>
              </a:rPr>
              <a:t>What is a dB?</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How a sound level meter works</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Industry standards</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spcBef>
                <a:spcPts val="600"/>
              </a:spcBef>
              <a:spcAft>
                <a:spcPts val="600"/>
              </a:spcAft>
              <a:buClr>
                <a:schemeClr val="accent1"/>
              </a:buClr>
              <a:buSzPct val="100000"/>
              <a:buFont typeface="Wingdings" panose="05000000000000000000" pitchFamily="2" charset="2"/>
              <a:buChar char="§"/>
            </a:pPr>
            <a:r>
              <a:rPr lang="en-US" sz="2000" dirty="0">
                <a:solidFill>
                  <a:schemeClr val="tx1">
                    <a:lumMod val="75000"/>
                    <a:lumOff val="25000"/>
                  </a:schemeClr>
                </a:solidFill>
              </a:rPr>
              <a:t>ASTM E-1130 </a:t>
            </a:r>
          </a:p>
          <a:p>
            <a:pPr marL="1943100" lvl="3" indent="-571500">
              <a:spcBef>
                <a:spcPts val="600"/>
              </a:spcBef>
              <a:spcAft>
                <a:spcPts val="600"/>
              </a:spcAft>
              <a:buClr>
                <a:schemeClr val="accent1"/>
              </a:buClr>
              <a:buSzPct val="100000"/>
              <a:buFont typeface="Wingdings" panose="05000000000000000000" pitchFamily="2" charset="2"/>
              <a:buChar char="§"/>
            </a:pPr>
            <a:r>
              <a:rPr lang="en-US" sz="2000" dirty="0">
                <a:solidFill>
                  <a:schemeClr val="tx1">
                    <a:lumMod val="75000"/>
                    <a:lumOff val="25000"/>
                  </a:schemeClr>
                </a:solidFill>
              </a:rPr>
              <a:t>American Society for Testing and Materials</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773222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1097280" y="286603"/>
            <a:ext cx="10058400" cy="1450757"/>
          </a:xfrm>
        </p:spPr>
        <p:txBody>
          <a:bodyPr vert="horz" lIns="91440" tIns="45720" rIns="91440" bIns="45720" rtlCol="0" anchor="b">
            <a:normAutofit/>
          </a:bodyPr>
          <a:lstStyle/>
          <a:p>
            <a:pPr>
              <a:defRPr/>
            </a:pPr>
            <a:r>
              <a:rPr lang="en-US" b="1" kern="1200" spc="-50" baseline="0">
                <a:latin typeface="+mn-lt"/>
                <a:ea typeface="+mj-ea"/>
                <a:cs typeface="+mj-cs"/>
              </a:rPr>
              <a:t>Learning Objectives</a:t>
            </a:r>
          </a:p>
        </p:txBody>
      </p:sp>
      <p:sp>
        <p:nvSpPr>
          <p:cNvPr id="6" name="Rectangle 5"/>
          <p:cNvSpPr>
            <a:spLocks noChangeArrowheads="1"/>
          </p:cNvSpPr>
          <p:nvPr/>
        </p:nvSpPr>
        <p:spPr bwMode="auto">
          <a:xfrm>
            <a:off x="1216548" y="2108201"/>
            <a:ext cx="10058400" cy="37608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marL="1028700" lvl="1" indent="-571500">
              <a:spcBef>
                <a:spcPts val="600"/>
              </a:spcBef>
              <a:spcAft>
                <a:spcPts val="600"/>
              </a:spcAft>
              <a:buClr>
                <a:schemeClr val="accent1"/>
              </a:buClr>
              <a:buSzPct val="100000"/>
              <a:buFont typeface="Wingdings" panose="05000000000000000000" pitchFamily="2" charset="2"/>
              <a:buChar char="§"/>
            </a:pPr>
            <a:r>
              <a:rPr lang="en-US" sz="2000" dirty="0">
                <a:solidFill>
                  <a:schemeClr val="tx1">
                    <a:lumMod val="75000"/>
                    <a:lumOff val="25000"/>
                  </a:schemeClr>
                </a:solidFill>
              </a:rPr>
              <a:t>How Does Sound </a:t>
            </a:r>
            <a:r>
              <a:rPr lang="en-US" sz="2000">
                <a:solidFill>
                  <a:schemeClr val="tx1">
                    <a:lumMod val="75000"/>
                    <a:lumOff val="25000"/>
                  </a:schemeClr>
                </a:solidFill>
              </a:rPr>
              <a:t>Masking Work?</a:t>
            </a: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Key Evaluation Criteria </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Speech Privacy Levels</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Managing Expectations</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Testing &amp; Evaluating Space</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ROI</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53428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097280" y="286603"/>
            <a:ext cx="10058400" cy="1450757"/>
          </a:xfrm>
        </p:spPr>
        <p:txBody>
          <a:bodyPr anchor="b">
            <a:normAutofit/>
          </a:bodyPr>
          <a:lstStyle/>
          <a:p>
            <a:pPr eaLnBrk="1" hangingPunct="1">
              <a:defRPr/>
            </a:pPr>
            <a:r>
              <a:rPr lang="en-US"/>
              <a:t>So how do we measure speech privacy?</a:t>
            </a:r>
          </a:p>
        </p:txBody>
      </p:sp>
      <p:pic>
        <p:nvPicPr>
          <p:cNvPr id="3" name="Picture 2" descr="A group of people in a meeting&#10;&#10;Description automatically generated with medium confidence">
            <a:extLst>
              <a:ext uri="{FF2B5EF4-FFF2-40B4-BE49-F238E27FC236}">
                <a16:creationId xmlns:a16="http://schemas.microsoft.com/office/drawing/2014/main" id="{C99D4CD6-22C4-42F9-8CF9-35ED84D9AC0C}"/>
              </a:ext>
            </a:extLst>
          </p:cNvPr>
          <p:cNvPicPr>
            <a:picLocks noChangeAspect="1"/>
          </p:cNvPicPr>
          <p:nvPr/>
        </p:nvPicPr>
        <p:blipFill rotWithShape="1">
          <a:blip r:embed="rId3">
            <a:extLst>
              <a:ext uri="{28A0092B-C50C-407E-A947-70E740481C1C}">
                <a14:useLocalDpi xmlns:a14="http://schemas.microsoft.com/office/drawing/2010/main" val="0"/>
              </a:ext>
            </a:extLst>
          </a:blip>
          <a:srcRect t="6660" b="20737"/>
          <a:stretch/>
        </p:blipFill>
        <p:spPr>
          <a:xfrm>
            <a:off x="1216548" y="2108201"/>
            <a:ext cx="10058400" cy="3760891"/>
          </a:xfrm>
          <a:prstGeom prst="rect">
            <a:avLst/>
          </a:prstGeom>
          <a:noFill/>
        </p:spPr>
      </p:pic>
    </p:spTree>
    <p:extLst>
      <p:ext uri="{BB962C8B-B14F-4D97-AF65-F5344CB8AC3E}">
        <p14:creationId xmlns:p14="http://schemas.microsoft.com/office/powerpoint/2010/main" val="632016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Articulation Index Calculator_revised for ppt"/>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bwMode="auto">
          <a:xfrm>
            <a:off x="2421224" y="379519"/>
            <a:ext cx="7349552" cy="5879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0614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097280" y="286603"/>
            <a:ext cx="10058400" cy="1450757"/>
          </a:xfrm>
        </p:spPr>
        <p:txBody>
          <a:bodyPr anchor="b">
            <a:normAutofit/>
          </a:bodyPr>
          <a:lstStyle/>
          <a:p>
            <a:pPr eaLnBrk="1" hangingPunct="1">
              <a:defRPr/>
            </a:pPr>
            <a:r>
              <a:rPr lang="en-US"/>
              <a:t>ARTICULATION INDEX</a:t>
            </a:r>
          </a:p>
        </p:txBody>
      </p:sp>
      <p:graphicFrame>
        <p:nvGraphicFramePr>
          <p:cNvPr id="6" name="Group 33"/>
          <p:cNvGraphicFramePr>
            <a:graphicFrameLocks/>
          </p:cNvGraphicFramePr>
          <p:nvPr>
            <p:extLst>
              <p:ext uri="{D42A27DB-BD31-4B8C-83A1-F6EECF244321}">
                <p14:modId xmlns:p14="http://schemas.microsoft.com/office/powerpoint/2010/main" val="1919114494"/>
              </p:ext>
            </p:extLst>
          </p:nvPr>
        </p:nvGraphicFramePr>
        <p:xfrm>
          <a:off x="1789209" y="2687341"/>
          <a:ext cx="8913079" cy="2602612"/>
        </p:xfrm>
        <a:graphic>
          <a:graphicData uri="http://schemas.openxmlformats.org/drawingml/2006/table">
            <a:tbl>
              <a:tblPr firstRow="1" bandRow="1">
                <a:solidFill>
                  <a:srgbClr val="404040"/>
                </a:solidFill>
              </a:tblPr>
              <a:tblGrid>
                <a:gridCol w="3262432">
                  <a:extLst>
                    <a:ext uri="{9D8B030D-6E8A-4147-A177-3AD203B41FA5}">
                      <a16:colId xmlns:a16="http://schemas.microsoft.com/office/drawing/2014/main" val="20000"/>
                    </a:ext>
                  </a:extLst>
                </a:gridCol>
                <a:gridCol w="2617410">
                  <a:extLst>
                    <a:ext uri="{9D8B030D-6E8A-4147-A177-3AD203B41FA5}">
                      <a16:colId xmlns:a16="http://schemas.microsoft.com/office/drawing/2014/main" val="20001"/>
                    </a:ext>
                  </a:extLst>
                </a:gridCol>
                <a:gridCol w="3033237">
                  <a:extLst>
                    <a:ext uri="{9D8B030D-6E8A-4147-A177-3AD203B41FA5}">
                      <a16:colId xmlns:a16="http://schemas.microsoft.com/office/drawing/2014/main" val="20002"/>
                    </a:ext>
                  </a:extLst>
                </a:gridCol>
              </a:tblGrid>
              <a:tr h="1867091">
                <a:tc>
                  <a:txBody>
                    <a:bodyPr/>
                    <a:lstStyle/>
                    <a:p>
                      <a:pPr marL="0" marR="0" lvl="0" indent="0" algn="ctr" defTabSz="914400" rtl="0" eaLnBrk="1" fontAlgn="base" latinLnBrk="0" hangingPunct="1">
                        <a:lnSpc>
                          <a:spcPct val="100000"/>
                        </a:lnSpc>
                        <a:spcBef>
                          <a:spcPct val="20000"/>
                        </a:spcBef>
                        <a:spcAft>
                          <a:spcPct val="0"/>
                        </a:spcAft>
                        <a:buClr>
                          <a:srgbClr val="A6D6DA"/>
                        </a:buClr>
                        <a:buSzPct val="95000"/>
                        <a:buFont typeface="Wingdings" pitchFamily="2" charset="2"/>
                        <a:buNone/>
                        <a:tabLst/>
                      </a:pPr>
                      <a:r>
                        <a:rPr kumimoji="0" lang="en-US" sz="3300" b="0" i="0" u="none" strike="noStrike" cap="none" spc="0" normalizeH="0" baseline="0" dirty="0">
                          <a:ln>
                            <a:noFill/>
                          </a:ln>
                          <a:solidFill>
                            <a:schemeClr val="bg1"/>
                          </a:solidFill>
                          <a:effectLst/>
                          <a:latin typeface="Arial" charset="0"/>
                        </a:rPr>
                        <a:t>Confidentiality</a:t>
                      </a:r>
                      <a:br>
                        <a:rPr kumimoji="0" lang="en-US" sz="3300" b="0" i="0" u="none" strike="noStrike" cap="none" spc="0" normalizeH="0" baseline="0" dirty="0">
                          <a:ln>
                            <a:noFill/>
                          </a:ln>
                          <a:solidFill>
                            <a:schemeClr val="bg1"/>
                          </a:solidFill>
                          <a:effectLst/>
                          <a:latin typeface="Arial" charset="0"/>
                        </a:rPr>
                      </a:br>
                      <a:r>
                        <a:rPr kumimoji="0" lang="en-US" sz="3300" b="0" i="0" u="none" strike="noStrike" cap="none" spc="0" normalizeH="0" baseline="0" dirty="0">
                          <a:ln>
                            <a:noFill/>
                          </a:ln>
                          <a:solidFill>
                            <a:schemeClr val="bg1"/>
                          </a:solidFill>
                          <a:effectLst/>
                          <a:latin typeface="Arial" charset="0"/>
                        </a:rPr>
                        <a:t>Speech Privacy</a:t>
                      </a:r>
                    </a:p>
                  </a:txBody>
                  <a:tcPr marL="188595" marR="188595" marT="188595" marB="94298" anchor="ctr" horzOverflow="overflow">
                    <a:lnL w="12700" cmpd="sng">
                      <a:noFill/>
                    </a:lnL>
                    <a:lnR w="12700" cmpd="sng">
                      <a:noFill/>
                    </a:lnR>
                    <a:lnT w="19050" cap="flat" cmpd="sng" algn="ctr">
                      <a:noFill/>
                      <a:prstDash val="solid"/>
                    </a:lnT>
                    <a:lnB w="38100" cmpd="sng">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rgbClr val="A6D6DA"/>
                        </a:buClr>
                        <a:buSzPct val="95000"/>
                        <a:buFont typeface="Wingdings" pitchFamily="2" charset="2"/>
                        <a:buNone/>
                        <a:tabLst/>
                      </a:pPr>
                      <a:r>
                        <a:rPr kumimoji="0" lang="en-US" sz="3300" b="0" i="0" u="none" strike="noStrike" cap="none" spc="0" normalizeH="0" baseline="0">
                          <a:ln>
                            <a:noFill/>
                          </a:ln>
                          <a:solidFill>
                            <a:schemeClr val="bg1"/>
                          </a:solidFill>
                          <a:effectLst/>
                          <a:latin typeface="Arial" charset="0"/>
                        </a:rPr>
                        <a:t>Normal Speech</a:t>
                      </a:r>
                      <a:br>
                        <a:rPr kumimoji="0" lang="en-US" sz="3300" b="0" i="0" u="none" strike="noStrike" cap="none" spc="0" normalizeH="0" baseline="0">
                          <a:ln>
                            <a:noFill/>
                          </a:ln>
                          <a:solidFill>
                            <a:schemeClr val="bg1"/>
                          </a:solidFill>
                          <a:effectLst/>
                          <a:latin typeface="Arial" charset="0"/>
                        </a:rPr>
                      </a:br>
                      <a:r>
                        <a:rPr kumimoji="0" lang="en-US" sz="3300" b="0" i="0" u="none" strike="noStrike" cap="none" spc="0" normalizeH="0" baseline="0">
                          <a:ln>
                            <a:noFill/>
                          </a:ln>
                          <a:solidFill>
                            <a:schemeClr val="bg1"/>
                          </a:solidFill>
                          <a:effectLst/>
                          <a:latin typeface="Arial" charset="0"/>
                        </a:rPr>
                        <a:t>Privacy</a:t>
                      </a:r>
                    </a:p>
                  </a:txBody>
                  <a:tcPr marL="188595" marR="188595" marT="188595" marB="94298" anchor="ctr" horzOverflow="overflow">
                    <a:lnL w="12700" cmpd="sng">
                      <a:noFill/>
                    </a:lnL>
                    <a:lnR w="12700" cmpd="sng">
                      <a:noFill/>
                    </a:lnR>
                    <a:lnT w="19050" cap="flat" cmpd="sng" algn="ctr">
                      <a:noFill/>
                      <a:prstDash val="solid"/>
                    </a:lnT>
                    <a:lnB w="38100" cmpd="sng">
                      <a:noFill/>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rgbClr val="A6D6DA"/>
                        </a:buClr>
                        <a:buSzPct val="95000"/>
                        <a:buFont typeface="Wingdings" pitchFamily="2" charset="2"/>
                        <a:buNone/>
                        <a:tabLst/>
                      </a:pPr>
                      <a:r>
                        <a:rPr kumimoji="0" lang="en-US" sz="3300" b="0" i="0" u="none" strike="noStrike" cap="none" spc="0" normalizeH="0" baseline="0">
                          <a:ln>
                            <a:noFill/>
                          </a:ln>
                          <a:solidFill>
                            <a:schemeClr val="bg1"/>
                          </a:solidFill>
                          <a:effectLst/>
                          <a:latin typeface="Arial" charset="0"/>
                        </a:rPr>
                        <a:t>No Speech</a:t>
                      </a:r>
                      <a:br>
                        <a:rPr kumimoji="0" lang="en-US" sz="3300" b="0" i="0" u="none" strike="noStrike" cap="none" spc="0" normalizeH="0" baseline="0">
                          <a:ln>
                            <a:noFill/>
                          </a:ln>
                          <a:solidFill>
                            <a:schemeClr val="bg1"/>
                          </a:solidFill>
                          <a:effectLst/>
                          <a:latin typeface="Arial" charset="0"/>
                        </a:rPr>
                      </a:br>
                      <a:r>
                        <a:rPr kumimoji="0" lang="en-US" sz="3300" b="0" i="0" u="none" strike="noStrike" cap="none" spc="0" normalizeH="0" baseline="0">
                          <a:ln>
                            <a:noFill/>
                          </a:ln>
                          <a:solidFill>
                            <a:schemeClr val="bg1"/>
                          </a:solidFill>
                          <a:effectLst/>
                          <a:latin typeface="Arial" charset="0"/>
                        </a:rPr>
                        <a:t>Privacy</a:t>
                      </a:r>
                    </a:p>
                  </a:txBody>
                  <a:tcPr marL="188595" marR="188595" marT="188595" marB="94298" anchor="ctr" horzOverflow="overflow">
                    <a:lnL w="12700" cmpd="sng">
                      <a:noFill/>
                    </a:lnL>
                    <a:lnR w="12700" cmpd="sng">
                      <a:noFill/>
                    </a:lnR>
                    <a:lnT w="19050" cap="flat" cmpd="sng" algn="ctr">
                      <a:noFill/>
                      <a:prstDash val="solid"/>
                    </a:lnT>
                    <a:lnB w="38100" cmpd="sng">
                      <a:noFill/>
                    </a:lnB>
                    <a:lnTlToBr>
                      <a:noFill/>
                    </a:lnTlToBr>
                    <a:lnBlToTr>
                      <a:noFill/>
                    </a:lnBlToTr>
                    <a:solidFill>
                      <a:schemeClr val="accent2"/>
                    </a:solidFill>
                  </a:tcPr>
                </a:tc>
                <a:extLst>
                  <a:ext uri="{0D108BD9-81ED-4DB2-BD59-A6C34878D82A}">
                    <a16:rowId xmlns:a16="http://schemas.microsoft.com/office/drawing/2014/main" val="10000"/>
                  </a:ext>
                </a:extLst>
              </a:tr>
              <a:tr h="735521">
                <a:tc>
                  <a:txBody>
                    <a:bodyPr/>
                    <a:lstStyle/>
                    <a:p>
                      <a:pPr marL="0" marR="0" lvl="0" indent="0" algn="ctr" defTabSz="914400" rtl="0" eaLnBrk="1" fontAlgn="base" latinLnBrk="0" hangingPunct="1">
                        <a:lnSpc>
                          <a:spcPct val="100000"/>
                        </a:lnSpc>
                        <a:spcBef>
                          <a:spcPct val="20000"/>
                        </a:spcBef>
                        <a:spcAft>
                          <a:spcPct val="0"/>
                        </a:spcAft>
                        <a:buClr>
                          <a:srgbClr val="A6D6DA"/>
                        </a:buClr>
                        <a:buSzPct val="95000"/>
                        <a:buFont typeface="Wingdings" pitchFamily="2" charset="2"/>
                        <a:buNone/>
                        <a:tabLst/>
                      </a:pPr>
                      <a:r>
                        <a:rPr kumimoji="0" lang="en-US" sz="2500" b="0" i="0" u="none" strike="noStrike" cap="none" spc="0" normalizeH="0" baseline="0">
                          <a:ln>
                            <a:noFill/>
                          </a:ln>
                          <a:solidFill>
                            <a:schemeClr val="bg1"/>
                          </a:solidFill>
                          <a:effectLst/>
                          <a:latin typeface="Arial" charset="0"/>
                        </a:rPr>
                        <a:t>AI of .05 or less</a:t>
                      </a:r>
                    </a:p>
                  </a:txBody>
                  <a:tcPr marL="188595" marR="188595" marT="188595" marB="94298" anchor="ctr" horzOverflow="overflow">
                    <a:lnL w="12700" cmpd="sng">
                      <a:noFill/>
                      <a:prstDash val="solid"/>
                    </a:lnL>
                    <a:lnR w="12700" cmpd="sng">
                      <a:noFill/>
                      <a:prstDash val="solid"/>
                    </a:lnR>
                    <a:lnT w="38100" cmpd="sng">
                      <a:noFill/>
                    </a:lnT>
                    <a:lnB w="12700" cmpd="sng">
                      <a:noFill/>
                      <a:prstDash val="soli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20000"/>
                        </a:spcBef>
                        <a:spcAft>
                          <a:spcPct val="0"/>
                        </a:spcAft>
                        <a:buClr>
                          <a:srgbClr val="A6D6DA"/>
                        </a:buClr>
                        <a:buSzPct val="95000"/>
                        <a:buFont typeface="Wingdings" pitchFamily="2" charset="2"/>
                        <a:buNone/>
                        <a:tabLst/>
                      </a:pPr>
                      <a:r>
                        <a:rPr kumimoji="0" lang="en-US" sz="2500" b="0" i="0" u="none" strike="noStrike" cap="none" spc="0" normalizeH="0" baseline="0">
                          <a:ln>
                            <a:noFill/>
                          </a:ln>
                          <a:solidFill>
                            <a:schemeClr val="bg1"/>
                          </a:solidFill>
                          <a:effectLst/>
                          <a:latin typeface="Arial" charset="0"/>
                        </a:rPr>
                        <a:t>AI of .2 or less</a:t>
                      </a:r>
                    </a:p>
                  </a:txBody>
                  <a:tcPr marL="188595" marR="188595" marT="188595" marB="94298" anchor="ctr" horzOverflow="overflow">
                    <a:lnL w="12700" cmpd="sng">
                      <a:noFill/>
                      <a:prstDash val="solid"/>
                    </a:lnL>
                    <a:lnR w="12700" cmpd="sng">
                      <a:noFill/>
                      <a:prstDash val="solid"/>
                    </a:lnR>
                    <a:lnT w="38100" cmpd="sng">
                      <a:noFill/>
                    </a:lnT>
                    <a:lnB w="12700" cmpd="sng">
                      <a:noFill/>
                      <a:prstDash val="soli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20000"/>
                        </a:spcBef>
                        <a:spcAft>
                          <a:spcPct val="0"/>
                        </a:spcAft>
                        <a:buClr>
                          <a:srgbClr val="A6D6DA"/>
                        </a:buClr>
                        <a:buSzPct val="95000"/>
                        <a:buFont typeface="Wingdings" pitchFamily="2" charset="2"/>
                        <a:buNone/>
                        <a:tabLst/>
                      </a:pPr>
                      <a:r>
                        <a:rPr kumimoji="0" lang="en-US" sz="2500" b="0" i="0" u="none" strike="noStrike" cap="none" spc="0" normalizeH="0" baseline="0" dirty="0">
                          <a:ln>
                            <a:noFill/>
                          </a:ln>
                          <a:solidFill>
                            <a:schemeClr val="bg1"/>
                          </a:solidFill>
                          <a:effectLst/>
                          <a:latin typeface="Arial" charset="0"/>
                        </a:rPr>
                        <a:t>AI greater than .2</a:t>
                      </a:r>
                    </a:p>
                  </a:txBody>
                  <a:tcPr marL="188595" marR="188595" marT="188595" marB="94298" anchor="ctr" horzOverflow="overflow">
                    <a:lnL w="12700" cmpd="sng">
                      <a:noFill/>
                      <a:prstDash val="solid"/>
                    </a:lnL>
                    <a:lnR w="12700" cmpd="sng">
                      <a:noFill/>
                      <a:prstDash val="solid"/>
                    </a:lnR>
                    <a:lnT w="38100" cmpd="sng">
                      <a:noFill/>
                    </a:lnT>
                    <a:lnB w="12700" cmpd="sng">
                      <a:noFill/>
                      <a:prstDash val="solid"/>
                    </a:lnB>
                    <a:lnTlToBr>
                      <a:noFill/>
                    </a:lnTlToBr>
                    <a:lnBlToTr>
                      <a:noFill/>
                    </a:lnBlToTr>
                    <a:solidFill>
                      <a:srgbClr val="40404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42487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097280" y="286603"/>
            <a:ext cx="10058400" cy="1450757"/>
          </a:xfrm>
        </p:spPr>
        <p:txBody>
          <a:bodyPr anchor="b">
            <a:normAutofit/>
          </a:bodyPr>
          <a:lstStyle/>
          <a:p>
            <a:pPr eaLnBrk="1" hangingPunct="1"/>
            <a:r>
              <a:rPr lang="en-US"/>
              <a:t>Only Great Minds Can Read This</a:t>
            </a:r>
          </a:p>
        </p:txBody>
      </p:sp>
      <p:sp>
        <p:nvSpPr>
          <p:cNvPr id="26627" name="Rectangle 3"/>
          <p:cNvSpPr>
            <a:spLocks noGrp="1" noChangeArrowheads="1"/>
          </p:cNvSpPr>
          <p:nvPr>
            <p:ph idx="1"/>
          </p:nvPr>
        </p:nvSpPr>
        <p:spPr>
          <a:xfrm>
            <a:off x="1216548" y="2108201"/>
            <a:ext cx="10058400" cy="3760891"/>
          </a:xfrm>
        </p:spPr>
        <p:txBody>
          <a:bodyPr>
            <a:normAutofit/>
          </a:bodyPr>
          <a:lstStyle/>
          <a:p>
            <a:pPr marL="0" indent="0">
              <a:buNone/>
            </a:pPr>
            <a:endParaRPr lang="en-US"/>
          </a:p>
          <a:p>
            <a:pPr marL="0" indent="0">
              <a:buNone/>
            </a:pPr>
            <a:r>
              <a:rPr lang="en-US" err="1"/>
              <a:t>Cna</a:t>
            </a:r>
            <a:r>
              <a:rPr lang="en-US"/>
              <a:t> </a:t>
            </a:r>
            <a:r>
              <a:rPr lang="en-US" err="1"/>
              <a:t>yuo</a:t>
            </a:r>
            <a:r>
              <a:rPr lang="en-US"/>
              <a:t> </a:t>
            </a:r>
            <a:r>
              <a:rPr lang="en-US" err="1"/>
              <a:t>raed</a:t>
            </a:r>
            <a:r>
              <a:rPr lang="en-US"/>
              <a:t> </a:t>
            </a:r>
            <a:r>
              <a:rPr lang="en-US" err="1"/>
              <a:t>tihs</a:t>
            </a:r>
            <a:r>
              <a:rPr lang="en-US"/>
              <a:t>? </a:t>
            </a:r>
          </a:p>
          <a:p>
            <a:pPr marL="0" indent="0">
              <a:buNone/>
            </a:pPr>
            <a:r>
              <a:rPr lang="en-US"/>
              <a:t> </a:t>
            </a:r>
          </a:p>
          <a:p>
            <a:pPr marL="0" indent="0">
              <a:buNone/>
            </a:pPr>
            <a:r>
              <a:rPr lang="en-US"/>
              <a:t>it </a:t>
            </a:r>
            <a:r>
              <a:rPr lang="en-US" err="1"/>
              <a:t>dseno't</a:t>
            </a:r>
            <a:r>
              <a:rPr lang="en-US"/>
              <a:t> </a:t>
            </a:r>
            <a:r>
              <a:rPr lang="en-US" err="1"/>
              <a:t>mtaetr</a:t>
            </a:r>
            <a:r>
              <a:rPr lang="en-US"/>
              <a:t> in </a:t>
            </a:r>
            <a:r>
              <a:rPr lang="en-US" err="1"/>
              <a:t>waht</a:t>
            </a:r>
            <a:r>
              <a:rPr lang="en-US"/>
              <a:t> </a:t>
            </a:r>
            <a:r>
              <a:rPr lang="en-US" err="1"/>
              <a:t>oerdr</a:t>
            </a:r>
            <a:r>
              <a:rPr lang="en-US"/>
              <a:t> the </a:t>
            </a:r>
            <a:r>
              <a:rPr lang="en-US" err="1"/>
              <a:t>ltteres</a:t>
            </a:r>
            <a:r>
              <a:rPr lang="en-US"/>
              <a:t> in a </a:t>
            </a:r>
            <a:r>
              <a:rPr lang="en-US" err="1"/>
              <a:t>wrod</a:t>
            </a:r>
            <a:r>
              <a:rPr lang="en-US"/>
              <a:t> are, the </a:t>
            </a:r>
            <a:r>
              <a:rPr lang="en-US" err="1"/>
              <a:t>olny</a:t>
            </a:r>
            <a:r>
              <a:rPr lang="en-US"/>
              <a:t> </a:t>
            </a:r>
            <a:r>
              <a:rPr lang="en-US" err="1"/>
              <a:t>iproamtnt</a:t>
            </a:r>
            <a:r>
              <a:rPr lang="en-US"/>
              <a:t> </a:t>
            </a:r>
            <a:r>
              <a:rPr lang="en-US" err="1"/>
              <a:t>tihng</a:t>
            </a:r>
            <a:r>
              <a:rPr lang="en-US"/>
              <a:t> is </a:t>
            </a:r>
            <a:r>
              <a:rPr lang="en-US" err="1"/>
              <a:t>taht</a:t>
            </a:r>
            <a:r>
              <a:rPr lang="en-US"/>
              <a:t> the </a:t>
            </a:r>
            <a:r>
              <a:rPr lang="en-US" err="1"/>
              <a:t>frsit</a:t>
            </a:r>
            <a:r>
              <a:rPr lang="en-US"/>
              <a:t> and </a:t>
            </a:r>
            <a:r>
              <a:rPr lang="en-US" err="1"/>
              <a:t>lsat</a:t>
            </a:r>
            <a:r>
              <a:rPr lang="en-US"/>
              <a:t> </a:t>
            </a:r>
            <a:r>
              <a:rPr lang="en-US" err="1"/>
              <a:t>ltteer</a:t>
            </a:r>
            <a:r>
              <a:rPr lang="en-US"/>
              <a:t> be in the </a:t>
            </a:r>
            <a:r>
              <a:rPr lang="en-US" err="1"/>
              <a:t>rghit</a:t>
            </a:r>
            <a:r>
              <a:rPr lang="en-US"/>
              <a:t> </a:t>
            </a:r>
            <a:r>
              <a:rPr lang="en-US" err="1"/>
              <a:t>pclae</a:t>
            </a:r>
            <a:r>
              <a:rPr lang="en-US"/>
              <a:t>.   </a:t>
            </a:r>
          </a:p>
          <a:p>
            <a:pPr marL="0" indent="0">
              <a:buNone/>
            </a:pPr>
            <a:r>
              <a:rPr lang="en-US" err="1"/>
              <a:t>Tihs</a:t>
            </a:r>
            <a:r>
              <a:rPr lang="en-US"/>
              <a:t> is </a:t>
            </a:r>
            <a:r>
              <a:rPr lang="en-US" err="1"/>
              <a:t>bcuseae</a:t>
            </a:r>
            <a:r>
              <a:rPr lang="en-US"/>
              <a:t> the </a:t>
            </a:r>
            <a:r>
              <a:rPr lang="en-US" err="1"/>
              <a:t>huamn</a:t>
            </a:r>
            <a:r>
              <a:rPr lang="en-US"/>
              <a:t> </a:t>
            </a:r>
            <a:r>
              <a:rPr lang="en-US" err="1"/>
              <a:t>mnid</a:t>
            </a:r>
            <a:r>
              <a:rPr lang="en-US"/>
              <a:t> </a:t>
            </a:r>
            <a:r>
              <a:rPr lang="en-US" err="1"/>
              <a:t>deos</a:t>
            </a:r>
            <a:r>
              <a:rPr lang="en-US"/>
              <a:t> not </a:t>
            </a:r>
            <a:r>
              <a:rPr lang="en-US" err="1"/>
              <a:t>raed</a:t>
            </a:r>
            <a:r>
              <a:rPr lang="en-US"/>
              <a:t> </a:t>
            </a:r>
            <a:r>
              <a:rPr lang="en-US" err="1"/>
              <a:t>ervey</a:t>
            </a:r>
            <a:r>
              <a:rPr lang="en-US"/>
              <a:t> </a:t>
            </a:r>
            <a:r>
              <a:rPr lang="en-US" err="1"/>
              <a:t>lteter</a:t>
            </a:r>
            <a:r>
              <a:rPr lang="en-US"/>
              <a:t> by </a:t>
            </a:r>
            <a:r>
              <a:rPr lang="en-US" err="1"/>
              <a:t>istlef</a:t>
            </a:r>
            <a:r>
              <a:rPr lang="en-US"/>
              <a:t>, but the </a:t>
            </a:r>
            <a:r>
              <a:rPr lang="en-US" err="1"/>
              <a:t>wrod</a:t>
            </a:r>
            <a:r>
              <a:rPr lang="en-US"/>
              <a:t> as a </a:t>
            </a:r>
            <a:r>
              <a:rPr lang="en-US" err="1"/>
              <a:t>wlohe</a:t>
            </a:r>
            <a:r>
              <a:rPr lang="en-US"/>
              <a:t>. </a:t>
            </a:r>
          </a:p>
          <a:p>
            <a:pPr marL="0" indent="0">
              <a:buNone/>
            </a:pPr>
            <a:endParaRPr lang="en-US"/>
          </a:p>
          <a:p>
            <a:pPr marL="0" indent="0">
              <a:buNone/>
            </a:pPr>
            <a:r>
              <a:rPr lang="en-US"/>
              <a:t>                                		Any </a:t>
            </a:r>
            <a:r>
              <a:rPr lang="en-US" err="1"/>
              <a:t>Quseiotns</a:t>
            </a:r>
            <a:r>
              <a:rPr lang="en-US"/>
              <a:t>?</a:t>
            </a:r>
          </a:p>
          <a:p>
            <a:pPr marL="0" indent="0">
              <a:buNone/>
            </a:pPr>
            <a:endParaRPr lang="en-US" b="1"/>
          </a:p>
          <a:p>
            <a:pPr marL="0" indent="0">
              <a:buNone/>
            </a:pPr>
            <a:endParaRPr lang="en-US"/>
          </a:p>
        </p:txBody>
      </p:sp>
    </p:spTree>
    <p:extLst>
      <p:ext uri="{BB962C8B-B14F-4D97-AF65-F5344CB8AC3E}">
        <p14:creationId xmlns:p14="http://schemas.microsoft.com/office/powerpoint/2010/main" val="2189495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097280" y="745067"/>
            <a:ext cx="10058400" cy="1230489"/>
          </a:xfrm>
        </p:spPr>
        <p:txBody>
          <a:bodyPr vert="horz" lIns="91440" tIns="45720" rIns="91440" bIns="45720" rtlCol="0" anchor="b">
            <a:normAutofit fontScale="90000"/>
          </a:bodyPr>
          <a:lstStyle/>
          <a:p>
            <a:r>
              <a:rPr lang="en-US" b="1" kern="1200" spc="-50" baseline="0" dirty="0">
                <a:latin typeface="+mn-lt"/>
                <a:ea typeface="+mj-ea"/>
                <a:cs typeface="+mj-cs"/>
              </a:rPr>
              <a:t>When Evaluating Your Space for </a:t>
            </a:r>
            <a:br>
              <a:rPr lang="en-US" b="1" kern="1200" spc="-50" baseline="0" dirty="0">
                <a:latin typeface="+mn-lt"/>
                <a:ea typeface="+mj-ea"/>
                <a:cs typeface="+mj-cs"/>
              </a:rPr>
            </a:br>
            <a:r>
              <a:rPr lang="en-US" b="1" kern="1200" spc="-50" baseline="0" dirty="0">
                <a:latin typeface="+mn-lt"/>
                <a:ea typeface="+mj-ea"/>
                <a:cs typeface="+mj-cs"/>
              </a:rPr>
              <a:t>Sound Masking Also Consider </a:t>
            </a:r>
          </a:p>
        </p:txBody>
      </p:sp>
      <p:sp>
        <p:nvSpPr>
          <p:cNvPr id="5" name="Rectangle 4"/>
          <p:cNvSpPr>
            <a:spLocks noChangeArrowheads="1"/>
          </p:cNvSpPr>
          <p:nvPr/>
        </p:nvSpPr>
        <p:spPr bwMode="auto">
          <a:xfrm>
            <a:off x="1097280" y="2346680"/>
            <a:ext cx="4639736" cy="37481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marL="1028700" lvl="1" indent="-571500">
              <a:spcBef>
                <a:spcPts val="600"/>
              </a:spcBef>
              <a:spcAft>
                <a:spcPts val="600"/>
              </a:spcAft>
              <a:buClr>
                <a:schemeClr val="accent1"/>
              </a:buClr>
              <a:buSzPct val="100000"/>
              <a:buFont typeface="Wingdings" panose="05000000000000000000" pitchFamily="2" charset="2"/>
              <a:buChar char="§"/>
            </a:pPr>
            <a:r>
              <a:rPr lang="en-US" sz="2000" dirty="0">
                <a:solidFill>
                  <a:schemeClr val="tx1">
                    <a:lumMod val="75000"/>
                    <a:lumOff val="25000"/>
                  </a:schemeClr>
                </a:solidFill>
              </a:rPr>
              <a:t>Walls</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Workstation Partitions</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Ceilings</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Fabric Panels</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Carpet</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Door Seals</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p:txBody>
      </p:sp>
      <p:pic>
        <p:nvPicPr>
          <p:cNvPr id="4" name="Picture 3" descr="A group of people in a meeting&#10;&#10;Description automatically generated with low confidence">
            <a:extLst>
              <a:ext uri="{FF2B5EF4-FFF2-40B4-BE49-F238E27FC236}">
                <a16:creationId xmlns:a16="http://schemas.microsoft.com/office/drawing/2014/main" id="{02B4BD64-E9F8-40B2-B27F-78C6E96F52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7" r="15185" b="-1"/>
          <a:stretch/>
        </p:blipFill>
        <p:spPr>
          <a:xfrm>
            <a:off x="6515944" y="2346680"/>
            <a:ext cx="4639736" cy="3748194"/>
          </a:xfrm>
          <a:prstGeom prst="rect">
            <a:avLst/>
          </a:prstGeom>
          <a:noFill/>
        </p:spPr>
      </p:pic>
    </p:spTree>
    <p:extLst>
      <p:ext uri="{BB962C8B-B14F-4D97-AF65-F5344CB8AC3E}">
        <p14:creationId xmlns:p14="http://schemas.microsoft.com/office/powerpoint/2010/main" val="1298091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97280" y="286603"/>
            <a:ext cx="10058400" cy="1450757"/>
          </a:xfrm>
        </p:spPr>
        <p:txBody>
          <a:bodyPr anchor="b">
            <a:normAutofit/>
          </a:bodyPr>
          <a:lstStyle/>
          <a:p>
            <a:pPr eaLnBrk="1" hangingPunct="1"/>
            <a:r>
              <a:rPr lang="en-US"/>
              <a:t>Sound Measurement Terminology </a:t>
            </a:r>
          </a:p>
        </p:txBody>
      </p:sp>
      <p:sp>
        <p:nvSpPr>
          <p:cNvPr id="28675" name="Rectangle 3"/>
          <p:cNvSpPr>
            <a:spLocks noGrp="1" noChangeArrowheads="1"/>
          </p:cNvSpPr>
          <p:nvPr>
            <p:ph idx="1"/>
          </p:nvPr>
        </p:nvSpPr>
        <p:spPr>
          <a:xfrm>
            <a:off x="1227837" y="2367845"/>
            <a:ext cx="10058400" cy="3760891"/>
          </a:xfrm>
        </p:spPr>
        <p:txBody>
          <a:bodyPr>
            <a:normAutofit/>
          </a:bodyPr>
          <a:lstStyle/>
          <a:p>
            <a:pPr eaLnBrk="1" hangingPunct="1">
              <a:buFont typeface="Wingdings" pitchFamily="2" charset="2"/>
              <a:buNone/>
            </a:pPr>
            <a:r>
              <a:rPr lang="en-US" dirty="0"/>
              <a:t>NRC  	Noise Reduction Coefficient</a:t>
            </a:r>
          </a:p>
          <a:p>
            <a:pPr eaLnBrk="1" hangingPunct="1">
              <a:buFont typeface="Wingdings" pitchFamily="2" charset="2"/>
              <a:buNone/>
            </a:pPr>
            <a:r>
              <a:rPr lang="en-US" dirty="0"/>
              <a:t>STC          Sound Transmission Class</a:t>
            </a:r>
          </a:p>
          <a:p>
            <a:pPr eaLnBrk="1" hangingPunct="1">
              <a:buFont typeface="Wingdings" pitchFamily="2" charset="2"/>
              <a:buNone/>
            </a:pPr>
            <a:r>
              <a:rPr lang="en-US" dirty="0"/>
              <a:t>CAC         Ceiling Attenuation Class</a:t>
            </a:r>
          </a:p>
          <a:p>
            <a:pPr eaLnBrk="1" hangingPunct="1">
              <a:buFont typeface="Wingdings" pitchFamily="2" charset="2"/>
              <a:buNone/>
            </a:pPr>
            <a:r>
              <a:rPr lang="en-US" dirty="0"/>
              <a:t>AC            Articulation Class</a:t>
            </a:r>
          </a:p>
          <a:p>
            <a:pPr eaLnBrk="1" hangingPunct="1">
              <a:buFont typeface="Wingdings" pitchFamily="2" charset="2"/>
              <a:buNone/>
            </a:pPr>
            <a:r>
              <a:rPr lang="en-US" dirty="0"/>
              <a:t>AI              Articulation Index</a:t>
            </a:r>
          </a:p>
          <a:p>
            <a:pPr eaLnBrk="1" hangingPunct="1">
              <a:buFont typeface="Wingdings" pitchFamily="2" charset="2"/>
              <a:buNone/>
            </a:pPr>
            <a:r>
              <a:rPr lang="en-US" dirty="0"/>
              <a:t>PI              Privacy Index</a:t>
            </a:r>
          </a:p>
          <a:p>
            <a:pPr eaLnBrk="1" hangingPunct="1"/>
            <a:endParaRPr lang="en-US" dirty="0"/>
          </a:p>
        </p:txBody>
      </p:sp>
    </p:spTree>
    <p:extLst>
      <p:ext uri="{BB962C8B-B14F-4D97-AF65-F5344CB8AC3E}">
        <p14:creationId xmlns:p14="http://schemas.microsoft.com/office/powerpoint/2010/main" val="4132345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97280" y="695395"/>
            <a:ext cx="10058400" cy="1291449"/>
          </a:xfrm>
        </p:spPr>
        <p:txBody>
          <a:bodyPr vert="horz" lIns="91440" tIns="45720" rIns="91440" bIns="45720" rtlCol="0" anchor="b">
            <a:normAutofit fontScale="90000"/>
          </a:bodyPr>
          <a:lstStyle/>
          <a:p>
            <a:r>
              <a:rPr lang="en-US" b="1" kern="1200" spc="-50" baseline="0" dirty="0">
                <a:latin typeface="+mn-lt"/>
                <a:ea typeface="+mj-ea"/>
                <a:cs typeface="+mj-cs"/>
              </a:rPr>
              <a:t>Site Conditions to Consider When</a:t>
            </a:r>
            <a:br>
              <a:rPr lang="en-US" b="1" kern="1200" spc="-50" baseline="0" dirty="0">
                <a:latin typeface="+mn-lt"/>
                <a:ea typeface="+mj-ea"/>
                <a:cs typeface="+mj-cs"/>
              </a:rPr>
            </a:br>
            <a:r>
              <a:rPr lang="en-US" b="1" kern="1200" spc="-50" baseline="0" dirty="0">
                <a:latin typeface="+mn-lt"/>
                <a:ea typeface="+mj-ea"/>
                <a:cs typeface="+mj-cs"/>
              </a:rPr>
              <a:t>Specifying a Sound Masking System</a:t>
            </a:r>
          </a:p>
        </p:txBody>
      </p:sp>
      <p:sp>
        <p:nvSpPr>
          <p:cNvPr id="4" name="Rectangle 3"/>
          <p:cNvSpPr>
            <a:spLocks noChangeArrowheads="1"/>
          </p:cNvSpPr>
          <p:nvPr/>
        </p:nvSpPr>
        <p:spPr bwMode="auto">
          <a:xfrm>
            <a:off x="1097280" y="2823204"/>
            <a:ext cx="4639736" cy="37481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marL="1028700" lvl="1" indent="-571500">
              <a:spcBef>
                <a:spcPts val="600"/>
              </a:spcBef>
              <a:spcAft>
                <a:spcPts val="600"/>
              </a:spcAft>
              <a:buClr>
                <a:schemeClr val="accent1"/>
              </a:buClr>
              <a:buSzPct val="100000"/>
              <a:buFont typeface="Wingdings" panose="05000000000000000000" pitchFamily="2" charset="2"/>
              <a:buChar char="§"/>
            </a:pPr>
            <a:r>
              <a:rPr lang="en-US" sz="2000" dirty="0">
                <a:solidFill>
                  <a:schemeClr val="tx1">
                    <a:lumMod val="75000"/>
                    <a:lumOff val="25000"/>
                  </a:schemeClr>
                </a:solidFill>
              </a:rPr>
              <a:t>Understand your noise problem</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What is the type and size of area to be masked?</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What level of controls are needed?</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2000" dirty="0">
                <a:solidFill>
                  <a:schemeClr val="tx1">
                    <a:lumMod val="75000"/>
                    <a:lumOff val="25000"/>
                  </a:schemeClr>
                </a:solidFill>
              </a:rPr>
              <a:t>Do special site conditions exist?</a:t>
            </a: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endParaRPr lang="en-US" sz="2000" dirty="0">
              <a:solidFill>
                <a:schemeClr val="tx1">
                  <a:lumMod val="75000"/>
                  <a:lumOff val="25000"/>
                </a:schemeClr>
              </a:solidFill>
            </a:endParaRPr>
          </a:p>
        </p:txBody>
      </p:sp>
      <p:pic>
        <p:nvPicPr>
          <p:cNvPr id="3" name="Picture 2" descr="A group of people sitting around a table&#10;&#10;Description automatically generated with low confidence">
            <a:extLst>
              <a:ext uri="{FF2B5EF4-FFF2-40B4-BE49-F238E27FC236}">
                <a16:creationId xmlns:a16="http://schemas.microsoft.com/office/drawing/2014/main" id="{A8B3106A-D887-41E9-8F78-97EBCDE71A5A}"/>
              </a:ext>
            </a:extLst>
          </p:cNvPr>
          <p:cNvPicPr>
            <a:picLocks noChangeAspect="1"/>
          </p:cNvPicPr>
          <p:nvPr/>
        </p:nvPicPr>
        <p:blipFill rotWithShape="1">
          <a:blip r:embed="rId3">
            <a:extLst>
              <a:ext uri="{28A0092B-C50C-407E-A947-70E740481C1C}">
                <a14:useLocalDpi xmlns:a14="http://schemas.microsoft.com/office/drawing/2010/main" val="0"/>
              </a:ext>
            </a:extLst>
          </a:blip>
          <a:srcRect l="10491" r="6881" b="-1"/>
          <a:stretch/>
        </p:blipFill>
        <p:spPr>
          <a:xfrm>
            <a:off x="6515944" y="2414411"/>
            <a:ext cx="4639736" cy="3748194"/>
          </a:xfrm>
          <a:prstGeom prst="rect">
            <a:avLst/>
          </a:prstGeom>
          <a:noFill/>
        </p:spPr>
      </p:pic>
    </p:spTree>
    <p:extLst>
      <p:ext uri="{BB962C8B-B14F-4D97-AF65-F5344CB8AC3E}">
        <p14:creationId xmlns:p14="http://schemas.microsoft.com/office/powerpoint/2010/main" val="541732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table&#10;&#10;Description automatically generated">
            <a:extLst>
              <a:ext uri="{FF2B5EF4-FFF2-40B4-BE49-F238E27FC236}">
                <a16:creationId xmlns:a16="http://schemas.microsoft.com/office/drawing/2014/main" id="{45117DEF-0C72-4180-97DB-B6BEEF822805}"/>
              </a:ext>
            </a:extLst>
          </p:cNvPr>
          <p:cNvPicPr>
            <a:picLocks noChangeAspect="1"/>
          </p:cNvPicPr>
          <p:nvPr/>
        </p:nvPicPr>
        <p:blipFill rotWithShape="1">
          <a:blip r:embed="rId2">
            <a:extLst>
              <a:ext uri="{28A0092B-C50C-407E-A947-70E740481C1C}">
                <a14:useLocalDpi xmlns:a14="http://schemas.microsoft.com/office/drawing/2010/main" val="0"/>
              </a:ext>
            </a:extLst>
          </a:blip>
          <a:srcRect l="28827" r="16506"/>
          <a:stretch/>
        </p:blipFill>
        <p:spPr>
          <a:xfrm>
            <a:off x="20" y="10"/>
            <a:ext cx="12191980" cy="6857990"/>
          </a:xfrm>
          <a:prstGeom prst="rect">
            <a:avLst/>
          </a:prstGeom>
          <a:noFill/>
        </p:spPr>
      </p:pic>
      <p:sp>
        <p:nvSpPr>
          <p:cNvPr id="3" name="TextBox 2"/>
          <p:cNvSpPr txBox="1"/>
          <p:nvPr/>
        </p:nvSpPr>
        <p:spPr>
          <a:xfrm>
            <a:off x="1411112" y="3893255"/>
            <a:ext cx="9798757" cy="148025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chorCtr="0">
            <a:noAutofit/>
          </a:bodyPr>
          <a:lstStyle/>
          <a:p>
            <a:pPr algn="ctr">
              <a:lnSpc>
                <a:spcPct val="90000"/>
              </a:lnSpc>
              <a:spcBef>
                <a:spcPct val="0"/>
              </a:spcBef>
              <a:spcAft>
                <a:spcPts val="600"/>
              </a:spcAft>
            </a:pPr>
            <a:r>
              <a:rPr lang="en-US" sz="4500" b="1" kern="1200" spc="-50" baseline="0" dirty="0">
                <a:solidFill>
                  <a:schemeClr val="bg1"/>
                </a:solidFill>
                <a:effectLst>
                  <a:outerShdw blurRad="38100" dist="38100" dir="2700000" algn="tl">
                    <a:srgbClr val="000000">
                      <a:alpha val="43137"/>
                    </a:srgbClr>
                  </a:outerShdw>
                </a:effectLst>
                <a:latin typeface="+mn-lt"/>
                <a:ea typeface="+mj-ea"/>
                <a:cs typeface="+mj-cs"/>
              </a:rPr>
              <a:t>Choosing the Right Sound Masking System for Your Facility</a:t>
            </a:r>
          </a:p>
        </p:txBody>
      </p:sp>
    </p:spTree>
    <p:extLst>
      <p:ext uri="{BB962C8B-B14F-4D97-AF65-F5344CB8AC3E}">
        <p14:creationId xmlns:p14="http://schemas.microsoft.com/office/powerpoint/2010/main" val="1494838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97279" y="286603"/>
            <a:ext cx="11004409" cy="1450757"/>
          </a:xfrm>
        </p:spPr>
        <p:txBody>
          <a:bodyPr vert="horz" lIns="91440" tIns="45720" rIns="91440" bIns="45720" rtlCol="0" anchor="b">
            <a:normAutofit/>
          </a:bodyPr>
          <a:lstStyle/>
          <a:p>
            <a:r>
              <a:rPr lang="en-US" b="1" kern="1200" spc="-50" baseline="0" dirty="0">
                <a:latin typeface="+mn-lt"/>
                <a:ea typeface="+mj-ea"/>
                <a:cs typeface="+mj-cs"/>
              </a:rPr>
              <a:t>Three Major Sound Masking System Types</a:t>
            </a:r>
          </a:p>
        </p:txBody>
      </p:sp>
      <p:sp>
        <p:nvSpPr>
          <p:cNvPr id="4" name="Rectangle 3"/>
          <p:cNvSpPr>
            <a:spLocks noChangeArrowheads="1"/>
          </p:cNvSpPr>
          <p:nvPr/>
        </p:nvSpPr>
        <p:spPr bwMode="auto">
          <a:xfrm>
            <a:off x="1205259" y="2492024"/>
            <a:ext cx="10058400" cy="37608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marL="1028700" lvl="1" indent="-571500">
              <a:spcBef>
                <a:spcPts val="600"/>
              </a:spcBef>
              <a:spcAft>
                <a:spcPts val="600"/>
              </a:spcAft>
              <a:buClr>
                <a:schemeClr val="accent1"/>
              </a:buClr>
              <a:buSzPct val="100000"/>
              <a:buFont typeface="Wingdings" panose="05000000000000000000" pitchFamily="2" charset="2"/>
              <a:buChar char="§"/>
            </a:pPr>
            <a:r>
              <a:rPr lang="en-US" sz="3000" dirty="0">
                <a:solidFill>
                  <a:schemeClr val="tx1">
                    <a:lumMod val="75000"/>
                    <a:lumOff val="25000"/>
                  </a:schemeClr>
                </a:solidFill>
              </a:rPr>
              <a:t>Centralized</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3000" dirty="0">
                <a:solidFill>
                  <a:schemeClr val="tx1">
                    <a:lumMod val="75000"/>
                    <a:lumOff val="25000"/>
                  </a:schemeClr>
                </a:solidFill>
              </a:rPr>
              <a:t>Decentralized</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3000" dirty="0">
                <a:solidFill>
                  <a:schemeClr val="tx1">
                    <a:lumMod val="75000"/>
                    <a:lumOff val="25000"/>
                  </a:schemeClr>
                </a:solidFill>
              </a:rPr>
              <a:t>Networked</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p:txBody>
      </p:sp>
    </p:spTree>
    <p:extLst>
      <p:ext uri="{BB962C8B-B14F-4D97-AF65-F5344CB8AC3E}">
        <p14:creationId xmlns:p14="http://schemas.microsoft.com/office/powerpoint/2010/main" val="1716552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97280" y="286603"/>
            <a:ext cx="10058400" cy="1450757"/>
          </a:xfrm>
        </p:spPr>
        <p:txBody>
          <a:bodyPr vert="horz" lIns="91440" tIns="45720" rIns="91440" bIns="45720" rtlCol="0" anchor="b">
            <a:normAutofit/>
          </a:bodyPr>
          <a:lstStyle/>
          <a:p>
            <a:r>
              <a:rPr lang="en-US" b="1" i="0" kern="1200" spc="-50" baseline="0">
                <a:latin typeface="+mn-lt"/>
                <a:ea typeface="+mj-ea"/>
                <a:cs typeface="+mj-cs"/>
              </a:rPr>
              <a:t>Centralized Systems</a:t>
            </a:r>
          </a:p>
        </p:txBody>
      </p:sp>
      <p:sp>
        <p:nvSpPr>
          <p:cNvPr id="4" name="Rectangle 3"/>
          <p:cNvSpPr>
            <a:spLocks noChangeArrowheads="1"/>
          </p:cNvSpPr>
          <p:nvPr/>
        </p:nvSpPr>
        <p:spPr bwMode="auto">
          <a:xfrm>
            <a:off x="1216548" y="2108201"/>
            <a:ext cx="10058400" cy="37608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marL="1028700" lvl="1" indent="-571500">
              <a:spcBef>
                <a:spcPts val="600"/>
              </a:spcBef>
              <a:spcAft>
                <a:spcPts val="600"/>
              </a:spcAft>
              <a:buClr>
                <a:schemeClr val="accent1"/>
              </a:buClr>
              <a:buSzPct val="100000"/>
              <a:buFont typeface="Wingdings" panose="05000000000000000000" pitchFamily="2" charset="2"/>
              <a:buChar char="§"/>
            </a:pPr>
            <a:r>
              <a:rPr lang="en-US" sz="3000" dirty="0">
                <a:solidFill>
                  <a:schemeClr val="tx1">
                    <a:lumMod val="75000"/>
                    <a:lumOff val="25000"/>
                  </a:schemeClr>
                </a:solidFill>
              </a:rPr>
              <a:t>What are they?</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3000" dirty="0">
                <a:solidFill>
                  <a:schemeClr val="tx1">
                    <a:lumMod val="75000"/>
                    <a:lumOff val="25000"/>
                  </a:schemeClr>
                </a:solidFill>
              </a:rPr>
              <a:t>How do they work?</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3000" dirty="0">
                <a:solidFill>
                  <a:schemeClr val="tx1">
                    <a:lumMod val="75000"/>
                    <a:lumOff val="25000"/>
                  </a:schemeClr>
                </a:solidFill>
              </a:rPr>
              <a:t>What to look for in a centralized system</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p:txBody>
      </p:sp>
    </p:spTree>
    <p:extLst>
      <p:ext uri="{BB962C8B-B14F-4D97-AF65-F5344CB8AC3E}">
        <p14:creationId xmlns:p14="http://schemas.microsoft.com/office/powerpoint/2010/main" val="698644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kitchen&#10;&#10;Description automatically generated with low confidence">
            <a:extLst>
              <a:ext uri="{FF2B5EF4-FFF2-40B4-BE49-F238E27FC236}">
                <a16:creationId xmlns:a16="http://schemas.microsoft.com/office/drawing/2014/main" id="{59721F19-86E2-41F6-B95D-2FEA2F7F4116}"/>
              </a:ext>
            </a:extLst>
          </p:cNvPr>
          <p:cNvPicPr>
            <a:picLocks noChangeAspect="1"/>
          </p:cNvPicPr>
          <p:nvPr/>
        </p:nvPicPr>
        <p:blipFill rotWithShape="1">
          <a:blip r:embed="rId3">
            <a:extLst>
              <a:ext uri="{28A0092B-C50C-407E-A947-70E740481C1C}">
                <a14:useLocalDpi xmlns:a14="http://schemas.microsoft.com/office/drawing/2010/main" val="0"/>
              </a:ext>
            </a:extLst>
          </a:blip>
          <a:srcRect t="5761" b="9970"/>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8E32E3EF-C61B-4A72-B483-495481ED092C}"/>
              </a:ext>
            </a:extLst>
          </p:cNvPr>
          <p:cNvSpPr/>
          <p:nvPr/>
        </p:nvSpPr>
        <p:spPr>
          <a:xfrm>
            <a:off x="5949243" y="4066822"/>
            <a:ext cx="5170311" cy="219851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xtBox 2"/>
          <p:cNvSpPr txBox="1"/>
          <p:nvPr/>
        </p:nvSpPr>
        <p:spPr>
          <a:xfrm>
            <a:off x="6191250" y="4066822"/>
            <a:ext cx="5118100" cy="1929066"/>
          </a:xfrm>
          <a:prstGeom prst="rect">
            <a:avLst/>
          </a:prstGeom>
        </p:spPr>
        <p:txBody>
          <a:bodyPr vert="horz" lIns="91440" tIns="45720" rIns="91440" bIns="45720" rtlCol="0" anchor="b" anchorCtr="0">
            <a:normAutofit/>
          </a:bodyPr>
          <a:lstStyle/>
          <a:p>
            <a:pPr>
              <a:lnSpc>
                <a:spcPct val="90000"/>
              </a:lnSpc>
              <a:spcBef>
                <a:spcPct val="0"/>
              </a:spcBef>
              <a:spcAft>
                <a:spcPts val="600"/>
              </a:spcAft>
            </a:pPr>
            <a:r>
              <a:rPr lang="en-US" sz="5400" b="1" kern="1200" spc="-50" baseline="0" dirty="0">
                <a:solidFill>
                  <a:schemeClr val="bg1"/>
                </a:solidFill>
                <a:effectLst>
                  <a:outerShdw blurRad="38100" dist="38100" dir="2700000" algn="tl">
                    <a:srgbClr val="000000">
                      <a:alpha val="43137"/>
                    </a:srgbClr>
                  </a:outerShdw>
                </a:effectLst>
                <a:latin typeface="+mn-lt"/>
                <a:ea typeface="+mj-ea"/>
                <a:cs typeface="+mj-cs"/>
              </a:rPr>
              <a:t>Let’s Talk About </a:t>
            </a:r>
          </a:p>
          <a:p>
            <a:pPr>
              <a:lnSpc>
                <a:spcPct val="90000"/>
              </a:lnSpc>
              <a:spcBef>
                <a:spcPct val="0"/>
              </a:spcBef>
              <a:spcAft>
                <a:spcPts val="600"/>
              </a:spcAft>
            </a:pPr>
            <a:r>
              <a:rPr lang="en-US" sz="5400" b="1" kern="1200" spc="-50" baseline="0" dirty="0">
                <a:solidFill>
                  <a:schemeClr val="bg1"/>
                </a:solidFill>
                <a:effectLst>
                  <a:outerShdw blurRad="38100" dist="38100" dir="2700000" algn="tl">
                    <a:srgbClr val="000000">
                      <a:alpha val="43137"/>
                    </a:srgbClr>
                  </a:outerShdw>
                </a:effectLst>
                <a:latin typeface="+mn-lt"/>
                <a:ea typeface="+mj-ea"/>
                <a:cs typeface="+mj-cs"/>
              </a:rPr>
              <a:t>Sound Masking</a:t>
            </a:r>
          </a:p>
        </p:txBody>
      </p:sp>
    </p:spTree>
    <p:extLst>
      <p:ext uri="{BB962C8B-B14F-4D97-AF65-F5344CB8AC3E}">
        <p14:creationId xmlns:p14="http://schemas.microsoft.com/office/powerpoint/2010/main" val="924890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97280" y="286603"/>
            <a:ext cx="10058400" cy="1450757"/>
          </a:xfrm>
        </p:spPr>
        <p:txBody>
          <a:bodyPr vert="horz" lIns="91440" tIns="45720" rIns="91440" bIns="45720" rtlCol="0" anchor="b">
            <a:normAutofit/>
          </a:bodyPr>
          <a:lstStyle/>
          <a:p>
            <a:r>
              <a:rPr lang="en-US" b="1" kern="1200" spc="-50" baseline="0">
                <a:latin typeface="+mn-lt"/>
                <a:ea typeface="+mj-ea"/>
                <a:cs typeface="+mj-cs"/>
              </a:rPr>
              <a:t>Decentralized Systems</a:t>
            </a:r>
          </a:p>
        </p:txBody>
      </p:sp>
      <p:sp>
        <p:nvSpPr>
          <p:cNvPr id="7" name="Rectangle 6"/>
          <p:cNvSpPr>
            <a:spLocks noChangeArrowheads="1"/>
          </p:cNvSpPr>
          <p:nvPr/>
        </p:nvSpPr>
        <p:spPr bwMode="auto">
          <a:xfrm>
            <a:off x="1216548" y="2108201"/>
            <a:ext cx="10058400" cy="37608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marL="1028700" lvl="1" indent="-571500">
              <a:spcBef>
                <a:spcPts val="600"/>
              </a:spcBef>
              <a:spcAft>
                <a:spcPts val="600"/>
              </a:spcAft>
              <a:buClr>
                <a:schemeClr val="accent1"/>
              </a:buClr>
              <a:buSzPct val="100000"/>
              <a:buFont typeface="Wingdings" panose="05000000000000000000" pitchFamily="2" charset="2"/>
              <a:buChar char="§"/>
            </a:pPr>
            <a:r>
              <a:rPr lang="en-US" sz="3000" dirty="0">
                <a:solidFill>
                  <a:schemeClr val="tx1">
                    <a:lumMod val="75000"/>
                    <a:lumOff val="25000"/>
                  </a:schemeClr>
                </a:solidFill>
              </a:rPr>
              <a:t>What are they?</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3000" dirty="0">
                <a:solidFill>
                  <a:schemeClr val="tx1">
                    <a:lumMod val="75000"/>
                    <a:lumOff val="25000"/>
                  </a:schemeClr>
                </a:solidFill>
              </a:rPr>
              <a:t>How do they work?</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3000" dirty="0">
                <a:solidFill>
                  <a:schemeClr val="tx1">
                    <a:lumMod val="75000"/>
                    <a:lumOff val="25000"/>
                  </a:schemeClr>
                </a:solidFill>
              </a:rPr>
              <a:t>What to look for in a decentralized system</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p:txBody>
      </p:sp>
    </p:spTree>
    <p:extLst>
      <p:ext uri="{BB962C8B-B14F-4D97-AF65-F5344CB8AC3E}">
        <p14:creationId xmlns:p14="http://schemas.microsoft.com/office/powerpoint/2010/main" val="2640575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97280" y="286603"/>
            <a:ext cx="10058400" cy="1450757"/>
          </a:xfrm>
        </p:spPr>
        <p:txBody>
          <a:bodyPr vert="horz" lIns="91440" tIns="45720" rIns="91440" bIns="45720" rtlCol="0" anchor="b">
            <a:normAutofit/>
          </a:bodyPr>
          <a:lstStyle/>
          <a:p>
            <a:r>
              <a:rPr lang="en-US" b="1" i="0" kern="1200" spc="-50" baseline="0">
                <a:latin typeface="+mn-lt"/>
                <a:ea typeface="+mj-ea"/>
                <a:cs typeface="+mj-cs"/>
              </a:rPr>
              <a:t>Networked Systems</a:t>
            </a:r>
          </a:p>
        </p:txBody>
      </p:sp>
      <p:sp>
        <p:nvSpPr>
          <p:cNvPr id="7" name="Rectangle 6"/>
          <p:cNvSpPr>
            <a:spLocks noChangeArrowheads="1"/>
          </p:cNvSpPr>
          <p:nvPr/>
        </p:nvSpPr>
        <p:spPr bwMode="auto">
          <a:xfrm>
            <a:off x="1216548" y="2108201"/>
            <a:ext cx="10058400" cy="376089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marL="1028700" lvl="1" indent="-571500">
              <a:spcBef>
                <a:spcPts val="600"/>
              </a:spcBef>
              <a:spcAft>
                <a:spcPts val="600"/>
              </a:spcAft>
              <a:buClr>
                <a:schemeClr val="accent1"/>
              </a:buClr>
              <a:buSzPct val="100000"/>
              <a:buFont typeface="Wingdings" panose="05000000000000000000" pitchFamily="2" charset="2"/>
              <a:buChar char="§"/>
            </a:pPr>
            <a:r>
              <a:rPr lang="en-US" sz="3000" dirty="0">
                <a:solidFill>
                  <a:schemeClr val="tx1">
                    <a:lumMod val="75000"/>
                    <a:lumOff val="25000"/>
                  </a:schemeClr>
                </a:solidFill>
              </a:rPr>
              <a:t>What are they?</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3000" dirty="0">
                <a:solidFill>
                  <a:schemeClr val="tx1">
                    <a:lumMod val="75000"/>
                    <a:lumOff val="25000"/>
                  </a:schemeClr>
                </a:solidFill>
              </a:rPr>
              <a:t>How do they work?</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r>
              <a:rPr lang="en-US" sz="3000" dirty="0">
                <a:solidFill>
                  <a:schemeClr val="tx1">
                    <a:lumMod val="75000"/>
                    <a:lumOff val="25000"/>
                  </a:schemeClr>
                </a:solidFill>
              </a:rPr>
              <a:t>What to look for in a networked system</a:t>
            </a: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a:p>
            <a:pPr marL="1028700" lvl="1" indent="-571500">
              <a:buClr>
                <a:schemeClr val="accent1"/>
              </a:buClr>
              <a:buSzPct val="100000"/>
              <a:buFont typeface="Wingdings" panose="05000000000000000000" pitchFamily="2" charset="2"/>
              <a:buChar char="§"/>
            </a:pPr>
            <a:endParaRPr lang="en-US" sz="3000" dirty="0">
              <a:solidFill>
                <a:schemeClr val="tx1">
                  <a:lumMod val="75000"/>
                  <a:lumOff val="25000"/>
                </a:schemeClr>
              </a:solidFill>
            </a:endParaRPr>
          </a:p>
        </p:txBody>
      </p:sp>
    </p:spTree>
    <p:extLst>
      <p:ext uri="{BB962C8B-B14F-4D97-AF65-F5344CB8AC3E}">
        <p14:creationId xmlns:p14="http://schemas.microsoft.com/office/powerpoint/2010/main" val="1918102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97280" y="790221"/>
            <a:ext cx="10058400" cy="1128889"/>
          </a:xfrm>
        </p:spPr>
        <p:txBody>
          <a:bodyPr vert="horz" lIns="91440" tIns="45720" rIns="91440" bIns="45720" rtlCol="0" anchor="b">
            <a:normAutofit fontScale="90000"/>
          </a:bodyPr>
          <a:lstStyle/>
          <a:p>
            <a:r>
              <a:rPr lang="en-US" b="1" i="0" kern="1200" spc="-50" baseline="0">
                <a:latin typeface="+mn-lt"/>
                <a:ea typeface="+mj-ea"/>
                <a:cs typeface="+mj-cs"/>
              </a:rPr>
              <a:t>Summary of Sound Masking System </a:t>
            </a:r>
            <a:br>
              <a:rPr lang="en-US" b="1" i="0" kern="1200" spc="-50" baseline="0">
                <a:latin typeface="+mn-lt"/>
                <a:ea typeface="+mj-ea"/>
                <a:cs typeface="+mj-cs"/>
              </a:rPr>
            </a:br>
            <a:r>
              <a:rPr lang="en-US" b="1" i="0" kern="1200" spc="-50" baseline="0">
                <a:latin typeface="+mn-lt"/>
                <a:ea typeface="+mj-ea"/>
                <a:cs typeface="+mj-cs"/>
              </a:rPr>
              <a:t>Types &amp; Distribution</a:t>
            </a:r>
            <a:endParaRPr lang="en-US" b="1" i="0" kern="1200" spc="-50" baseline="0" dirty="0">
              <a:latin typeface="+mn-lt"/>
              <a:ea typeface="+mj-ea"/>
              <a:cs typeface="+mj-cs"/>
            </a:endParaRPr>
          </a:p>
        </p:txBody>
      </p:sp>
      <p:sp>
        <p:nvSpPr>
          <p:cNvPr id="4" name="Rectangle 3"/>
          <p:cNvSpPr>
            <a:spLocks noChangeArrowheads="1"/>
          </p:cNvSpPr>
          <p:nvPr/>
        </p:nvSpPr>
        <p:spPr bwMode="auto">
          <a:xfrm>
            <a:off x="1097280" y="2664178"/>
            <a:ext cx="4639736" cy="32049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p>
            <a:pPr marL="1028700" lvl="1" indent="-571500">
              <a:lnSpc>
                <a:spcPct val="200000"/>
              </a:lnSpc>
              <a:spcBef>
                <a:spcPts val="600"/>
              </a:spcBef>
              <a:spcAft>
                <a:spcPts val="600"/>
              </a:spcAft>
              <a:buClr>
                <a:schemeClr val="accent1"/>
              </a:buClr>
              <a:buSzPct val="100000"/>
              <a:buFont typeface="Wingdings" panose="05000000000000000000" pitchFamily="2" charset="2"/>
              <a:buChar char="§"/>
            </a:pPr>
            <a:r>
              <a:rPr lang="en-US" sz="2500">
                <a:solidFill>
                  <a:schemeClr val="tx1">
                    <a:lumMod val="75000"/>
                    <a:lumOff val="25000"/>
                  </a:schemeClr>
                </a:solidFill>
              </a:rPr>
              <a:t>Centralized</a:t>
            </a:r>
          </a:p>
          <a:p>
            <a:pPr marL="1028700" lvl="1" indent="-571500">
              <a:lnSpc>
                <a:spcPct val="200000"/>
              </a:lnSpc>
              <a:spcBef>
                <a:spcPts val="600"/>
              </a:spcBef>
              <a:spcAft>
                <a:spcPts val="600"/>
              </a:spcAft>
              <a:buClr>
                <a:schemeClr val="accent1"/>
              </a:buClr>
              <a:buSzPct val="100000"/>
              <a:buFont typeface="Wingdings" panose="05000000000000000000" pitchFamily="2" charset="2"/>
              <a:buChar char="§"/>
            </a:pPr>
            <a:r>
              <a:rPr lang="en-US" sz="2500">
                <a:solidFill>
                  <a:schemeClr val="tx1">
                    <a:lumMod val="75000"/>
                    <a:lumOff val="25000"/>
                  </a:schemeClr>
                </a:solidFill>
              </a:rPr>
              <a:t>Decentralized</a:t>
            </a:r>
          </a:p>
          <a:p>
            <a:pPr marL="1028700" lvl="1" indent="-571500">
              <a:lnSpc>
                <a:spcPct val="200000"/>
              </a:lnSpc>
              <a:buClr>
                <a:schemeClr val="accent1"/>
              </a:buClr>
              <a:buSzPct val="100000"/>
              <a:buFont typeface="Wingdings" panose="05000000000000000000" pitchFamily="2" charset="2"/>
              <a:buChar char="§"/>
            </a:pPr>
            <a:r>
              <a:rPr lang="en-US" sz="2500">
                <a:solidFill>
                  <a:schemeClr val="tx1">
                    <a:lumMod val="75000"/>
                    <a:lumOff val="25000"/>
                  </a:schemeClr>
                </a:solidFill>
              </a:rPr>
              <a:t>Networked</a:t>
            </a:r>
          </a:p>
          <a:p>
            <a:pPr marL="1028700" lvl="1" indent="-571500">
              <a:lnSpc>
                <a:spcPct val="200000"/>
              </a:lnSpc>
              <a:buClr>
                <a:schemeClr val="accent1"/>
              </a:buClr>
              <a:buSzPct val="100000"/>
              <a:buFont typeface="Wingdings" panose="05000000000000000000" pitchFamily="2" charset="2"/>
              <a:buChar char="§"/>
            </a:pPr>
            <a:endParaRPr lang="en-US" sz="2500">
              <a:solidFill>
                <a:schemeClr val="tx1">
                  <a:lumMod val="75000"/>
                  <a:lumOff val="25000"/>
                </a:schemeClr>
              </a:solidFill>
            </a:endParaRPr>
          </a:p>
          <a:p>
            <a:pPr marL="1028700" lvl="1" indent="-571500">
              <a:lnSpc>
                <a:spcPct val="200000"/>
              </a:lnSpc>
              <a:buClr>
                <a:schemeClr val="accent1"/>
              </a:buClr>
              <a:buSzPct val="100000"/>
              <a:buFont typeface="Wingdings" panose="05000000000000000000" pitchFamily="2" charset="2"/>
              <a:buChar char="§"/>
            </a:pPr>
            <a:endParaRPr lang="en-US" sz="2500" dirty="0">
              <a:solidFill>
                <a:schemeClr val="tx1">
                  <a:lumMod val="75000"/>
                  <a:lumOff val="25000"/>
                </a:schemeClr>
              </a:solidFill>
            </a:endParaRPr>
          </a:p>
        </p:txBody>
      </p:sp>
      <p:pic>
        <p:nvPicPr>
          <p:cNvPr id="3" name="Picture 2" descr="A person sitting at a table&#10;&#10;Description automatically generated with low confidence">
            <a:extLst>
              <a:ext uri="{FF2B5EF4-FFF2-40B4-BE49-F238E27FC236}">
                <a16:creationId xmlns:a16="http://schemas.microsoft.com/office/drawing/2014/main" id="{E2C0824B-AD3C-40D5-874E-78C749F28DED}"/>
              </a:ext>
            </a:extLst>
          </p:cNvPr>
          <p:cNvPicPr>
            <a:picLocks noChangeAspect="1"/>
          </p:cNvPicPr>
          <p:nvPr/>
        </p:nvPicPr>
        <p:blipFill rotWithShape="1">
          <a:blip r:embed="rId3">
            <a:extLst>
              <a:ext uri="{28A0092B-C50C-407E-A947-70E740481C1C}">
                <a14:useLocalDpi xmlns:a14="http://schemas.microsoft.com/office/drawing/2010/main" val="0"/>
              </a:ext>
            </a:extLst>
          </a:blip>
          <a:srcRect l="8336" r="10276" b="2"/>
          <a:stretch/>
        </p:blipFill>
        <p:spPr>
          <a:xfrm>
            <a:off x="6454984" y="2174521"/>
            <a:ext cx="4639736" cy="3748194"/>
          </a:xfrm>
          <a:prstGeom prst="rect">
            <a:avLst/>
          </a:prstGeom>
          <a:noFill/>
        </p:spPr>
      </p:pic>
    </p:spTree>
    <p:extLst>
      <p:ext uri="{BB962C8B-B14F-4D97-AF65-F5344CB8AC3E}">
        <p14:creationId xmlns:p14="http://schemas.microsoft.com/office/powerpoint/2010/main" val="3011796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286603"/>
            <a:ext cx="10058400"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b="1" kern="1200" spc="-50" baseline="0">
                <a:solidFill>
                  <a:schemeClr val="tx1">
                    <a:lumMod val="75000"/>
                    <a:lumOff val="25000"/>
                  </a:schemeClr>
                </a:solidFill>
                <a:latin typeface="+mn-lt"/>
                <a:ea typeface="+mj-ea"/>
                <a:cs typeface="+mj-cs"/>
              </a:rPr>
              <a:t>Now that you’ve identified the right system for your facility, how can your sound masking system pay for itself?</a:t>
            </a:r>
          </a:p>
        </p:txBody>
      </p:sp>
      <p:pic>
        <p:nvPicPr>
          <p:cNvPr id="4" name="Picture 3" descr="A picture containing indoor, person, person, ceiling&#10;&#10;Description automatically generated">
            <a:extLst>
              <a:ext uri="{FF2B5EF4-FFF2-40B4-BE49-F238E27FC236}">
                <a16:creationId xmlns:a16="http://schemas.microsoft.com/office/drawing/2014/main" id="{95C18D94-31B9-4037-850C-F490E4F2A1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527" b="15457"/>
          <a:stretch/>
        </p:blipFill>
        <p:spPr>
          <a:xfrm>
            <a:off x="1216548" y="2108201"/>
            <a:ext cx="10058400" cy="3760891"/>
          </a:xfrm>
          <a:prstGeom prst="rect">
            <a:avLst/>
          </a:prstGeom>
          <a:noFill/>
        </p:spPr>
      </p:pic>
    </p:spTree>
    <p:extLst>
      <p:ext uri="{BB962C8B-B14F-4D97-AF65-F5344CB8AC3E}">
        <p14:creationId xmlns:p14="http://schemas.microsoft.com/office/powerpoint/2010/main" val="2187634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txBox="1">
            <a:spLocks noChangeArrowheads="1"/>
          </p:cNvSpPr>
          <p:nvPr/>
        </p:nvSpPr>
        <p:spPr bwMode="auto">
          <a:xfrm>
            <a:off x="2027745" y="2387629"/>
            <a:ext cx="472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 typeface="Wingdings" pitchFamily="2" charset="2"/>
              <a:buNone/>
            </a:pPr>
            <a:r>
              <a:rPr lang="en-US" sz="3200" b="1" dirty="0">
                <a:latin typeface="Helvetica Neue Thin"/>
                <a:cs typeface="Arial" charset="0"/>
              </a:rPr>
              <a:t>People</a:t>
            </a:r>
          </a:p>
          <a:p>
            <a:pPr eaLnBrk="1" hangingPunct="1">
              <a:spcBef>
                <a:spcPct val="20000"/>
              </a:spcBef>
              <a:buFont typeface="Wingdings" pitchFamily="2" charset="2"/>
              <a:buNone/>
            </a:pPr>
            <a:endParaRPr lang="en-US" sz="2000" dirty="0">
              <a:latin typeface="Helvetica Neue Thin"/>
              <a:cs typeface="Arial" charset="0"/>
            </a:endParaRPr>
          </a:p>
          <a:p>
            <a:pPr eaLnBrk="1" hangingPunct="1">
              <a:spcBef>
                <a:spcPct val="20000"/>
              </a:spcBef>
              <a:buFont typeface="Wingdings" pitchFamily="2" charset="2"/>
              <a:buNone/>
            </a:pPr>
            <a:r>
              <a:rPr lang="en-US" sz="2000" dirty="0">
                <a:latin typeface="Helvetica Neue Thin"/>
                <a:cs typeface="Arial" charset="0"/>
              </a:rPr>
              <a:t>In a study undertaken by BOSTI* regarding the primary costs of doing work, people came up as the largest part of corporate dollars spent, ahead of technology, operations, and workplace.</a:t>
            </a:r>
          </a:p>
          <a:p>
            <a:pPr eaLnBrk="1" hangingPunct="1">
              <a:spcBef>
                <a:spcPct val="20000"/>
              </a:spcBef>
              <a:buFont typeface="Wingdings" pitchFamily="2" charset="2"/>
              <a:buNone/>
            </a:pPr>
            <a:endParaRPr lang="en-US" dirty="0">
              <a:latin typeface="Helvetica Neue Thin"/>
              <a:cs typeface="Arial" charset="0"/>
            </a:endParaRPr>
          </a:p>
          <a:p>
            <a:pPr eaLnBrk="1" hangingPunct="1">
              <a:spcBef>
                <a:spcPct val="20000"/>
              </a:spcBef>
              <a:buFont typeface="Wingdings" pitchFamily="2" charset="2"/>
              <a:buNone/>
            </a:pPr>
            <a:endParaRPr lang="en-US" sz="2400" dirty="0">
              <a:latin typeface="Helvetica Neue Thin"/>
            </a:endParaRPr>
          </a:p>
        </p:txBody>
      </p:sp>
      <p:graphicFrame>
        <p:nvGraphicFramePr>
          <p:cNvPr id="5" name="Object 2"/>
          <p:cNvGraphicFramePr>
            <a:graphicFrameLocks noChangeAspect="1"/>
          </p:cNvGraphicFramePr>
          <p:nvPr>
            <p:extLst>
              <p:ext uri="{D42A27DB-BD31-4B8C-83A1-F6EECF244321}">
                <p14:modId xmlns:p14="http://schemas.microsoft.com/office/powerpoint/2010/main" val="3273322866"/>
              </p:ext>
            </p:extLst>
          </p:nvPr>
        </p:nvGraphicFramePr>
        <p:xfrm>
          <a:off x="6472746" y="2167495"/>
          <a:ext cx="3590429" cy="4022692"/>
        </p:xfrm>
        <a:graphic>
          <a:graphicData uri="http://schemas.openxmlformats.org/presentationml/2006/ole">
            <mc:AlternateContent xmlns:mc="http://schemas.openxmlformats.org/markup-compatibility/2006">
              <mc:Choice xmlns:v="urn:schemas-microsoft-com:vml" Requires="v">
                <p:oleObj r:id="rId2" imgW="3877392" imgH="4340728" progId="">
                  <p:embed/>
                </p:oleObj>
              </mc:Choice>
              <mc:Fallback>
                <p:oleObj r:id="rId2" imgW="3877392" imgH="4340728" progId="">
                  <p:embed/>
                  <p:pic>
                    <p:nvPicPr>
                      <p:cNvPr id="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746" y="2167495"/>
                        <a:ext cx="3590429" cy="4022692"/>
                      </a:xfrm>
                      <a:prstGeom prst="rect">
                        <a:avLst/>
                      </a:prstGeom>
                      <a:noFill/>
                    </p:spPr>
                  </p:pic>
                </p:oleObj>
              </mc:Fallback>
            </mc:AlternateContent>
          </a:graphicData>
        </a:graphic>
      </p:graphicFrame>
      <p:sp>
        <p:nvSpPr>
          <p:cNvPr id="2" name="TextBox 1">
            <a:extLst>
              <a:ext uri="{FF2B5EF4-FFF2-40B4-BE49-F238E27FC236}">
                <a16:creationId xmlns:a16="http://schemas.microsoft.com/office/drawing/2014/main" id="{70DB5308-5EE2-46FF-9B30-B09251ED7773}"/>
              </a:ext>
            </a:extLst>
          </p:cNvPr>
          <p:cNvSpPr txBox="1"/>
          <p:nvPr/>
        </p:nvSpPr>
        <p:spPr>
          <a:xfrm>
            <a:off x="1230489" y="880183"/>
            <a:ext cx="8832686" cy="784830"/>
          </a:xfrm>
          <a:prstGeom prst="rect">
            <a:avLst/>
          </a:prstGeom>
          <a:noFill/>
        </p:spPr>
        <p:txBody>
          <a:bodyPr wrap="square" rtlCol="0">
            <a:spAutoFit/>
          </a:bodyPr>
          <a:lstStyle/>
          <a:p>
            <a:r>
              <a:rPr lang="en-US" sz="4500" b="1" dirty="0"/>
              <a:t>BUDGETING FOR ACOUSTICS</a:t>
            </a:r>
          </a:p>
        </p:txBody>
      </p:sp>
    </p:spTree>
    <p:extLst>
      <p:ext uri="{BB962C8B-B14F-4D97-AF65-F5344CB8AC3E}">
        <p14:creationId xmlns:p14="http://schemas.microsoft.com/office/powerpoint/2010/main" val="1240991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934370-3680-4464-BDB8-DCF5AC84E210}"/>
              </a:ext>
            </a:extLst>
          </p:cNvPr>
          <p:cNvSpPr txBox="1"/>
          <p:nvPr/>
        </p:nvSpPr>
        <p:spPr>
          <a:xfrm>
            <a:off x="1097280" y="286603"/>
            <a:ext cx="10058400" cy="145075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spc="-50" baseline="0">
                <a:solidFill>
                  <a:schemeClr val="tx1">
                    <a:lumMod val="75000"/>
                    <a:lumOff val="25000"/>
                  </a:schemeClr>
                </a:solidFill>
                <a:latin typeface="+mn-lt"/>
                <a:ea typeface="+mj-ea"/>
                <a:cs typeface="+mj-cs"/>
              </a:rPr>
              <a:t>ROI</a:t>
            </a:r>
          </a:p>
        </p:txBody>
      </p:sp>
      <p:pic>
        <p:nvPicPr>
          <p:cNvPr id="5" name="Picture 4">
            <a:extLst>
              <a:ext uri="{FF2B5EF4-FFF2-40B4-BE49-F238E27FC236}">
                <a16:creationId xmlns:a16="http://schemas.microsoft.com/office/drawing/2014/main" id="{63DCC541-8ED6-483A-A90C-C116CF9070C2}"/>
              </a:ext>
            </a:extLst>
          </p:cNvPr>
          <p:cNvPicPr>
            <a:picLocks noChangeAspect="1"/>
          </p:cNvPicPr>
          <p:nvPr/>
        </p:nvPicPr>
        <p:blipFill>
          <a:blip r:embed="rId3"/>
          <a:stretch>
            <a:fillRect/>
          </a:stretch>
        </p:blipFill>
        <p:spPr>
          <a:xfrm>
            <a:off x="3668889" y="467289"/>
            <a:ext cx="5184068" cy="6104108"/>
          </a:xfrm>
          <a:prstGeom prst="rect">
            <a:avLst/>
          </a:prstGeom>
          <a:ln>
            <a:solidFill>
              <a:schemeClr val="tx2">
                <a:lumMod val="20000"/>
                <a:lumOff val="80000"/>
              </a:schemeClr>
            </a:solidFill>
          </a:ln>
        </p:spPr>
      </p:pic>
    </p:spTree>
    <p:extLst>
      <p:ext uri="{BB962C8B-B14F-4D97-AF65-F5344CB8AC3E}">
        <p14:creationId xmlns:p14="http://schemas.microsoft.com/office/powerpoint/2010/main" val="4219897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097280" y="286603"/>
            <a:ext cx="10058400" cy="1450757"/>
          </a:xfrm>
        </p:spPr>
        <p:txBody>
          <a:bodyPr anchor="b">
            <a:normAutofit/>
          </a:bodyPr>
          <a:lstStyle/>
          <a:p>
            <a:pPr eaLnBrk="1" hangingPunct="1"/>
            <a:r>
              <a:rPr lang="en-US"/>
              <a:t>Review for Sound Masking Systems </a:t>
            </a:r>
            <a:br>
              <a:rPr lang="en-US"/>
            </a:br>
            <a:r>
              <a:rPr lang="en-US"/>
              <a:t>Selection and Specification</a:t>
            </a:r>
          </a:p>
        </p:txBody>
      </p:sp>
      <p:pic>
        <p:nvPicPr>
          <p:cNvPr id="3" name="Picture 2">
            <a:extLst>
              <a:ext uri="{FF2B5EF4-FFF2-40B4-BE49-F238E27FC236}">
                <a16:creationId xmlns:a16="http://schemas.microsoft.com/office/drawing/2014/main" id="{CF6970BC-6494-4448-B2F4-7C19755EE3E4}"/>
              </a:ext>
            </a:extLst>
          </p:cNvPr>
          <p:cNvPicPr>
            <a:picLocks noChangeAspect="1"/>
          </p:cNvPicPr>
          <p:nvPr/>
        </p:nvPicPr>
        <p:blipFill rotWithShape="1">
          <a:blip r:embed="rId2">
            <a:extLst>
              <a:ext uri="{28A0092B-C50C-407E-A947-70E740481C1C}">
                <a14:useLocalDpi xmlns:a14="http://schemas.microsoft.com/office/drawing/2010/main" val="0"/>
              </a:ext>
            </a:extLst>
          </a:blip>
          <a:srcRect l="6785" r="23587" b="2"/>
          <a:stretch/>
        </p:blipFill>
        <p:spPr>
          <a:xfrm>
            <a:off x="1097280" y="2120900"/>
            <a:ext cx="4639736" cy="3748193"/>
          </a:xfrm>
          <a:prstGeom prst="rect">
            <a:avLst/>
          </a:prstGeom>
          <a:noFill/>
        </p:spPr>
      </p:pic>
      <p:sp>
        <p:nvSpPr>
          <p:cNvPr id="38915" name="Rectangle 3"/>
          <p:cNvSpPr>
            <a:spLocks noGrp="1" noChangeArrowheads="1"/>
          </p:cNvSpPr>
          <p:nvPr>
            <p:ph sz="half" idx="2"/>
          </p:nvPr>
        </p:nvSpPr>
        <p:spPr>
          <a:xfrm>
            <a:off x="6515944" y="2120900"/>
            <a:ext cx="4639736" cy="3748194"/>
          </a:xfrm>
        </p:spPr>
        <p:txBody>
          <a:bodyPr>
            <a:normAutofit/>
          </a:bodyPr>
          <a:lstStyle/>
          <a:p>
            <a:pPr>
              <a:lnSpc>
                <a:spcPct val="90000"/>
              </a:lnSpc>
              <a:spcBef>
                <a:spcPts val="600"/>
              </a:spcBef>
              <a:spcAft>
                <a:spcPts val="600"/>
              </a:spcAft>
              <a:buNone/>
            </a:pPr>
            <a:r>
              <a:rPr lang="en-US" sz="1900"/>
              <a:t>Evaluation Criteria</a:t>
            </a:r>
          </a:p>
          <a:p>
            <a:pPr marL="1028700" lvl="1" indent="-571500">
              <a:lnSpc>
                <a:spcPct val="90000"/>
              </a:lnSpc>
              <a:spcBef>
                <a:spcPts val="600"/>
              </a:spcBef>
              <a:spcAft>
                <a:spcPts val="600"/>
              </a:spcAft>
              <a:buClr>
                <a:schemeClr val="accent5">
                  <a:lumMod val="75000"/>
                </a:schemeClr>
              </a:buClr>
              <a:buSzPct val="100000"/>
              <a:buFont typeface="Wingdings" pitchFamily="2" charset="2"/>
              <a:buChar char="Ø"/>
            </a:pPr>
            <a:r>
              <a:rPr lang="en-US" sz="1900"/>
              <a:t>Comfort &amp; Privacy</a:t>
            </a:r>
          </a:p>
          <a:p>
            <a:pPr marL="1028700" lvl="1" indent="-571500">
              <a:lnSpc>
                <a:spcPct val="90000"/>
              </a:lnSpc>
              <a:spcBef>
                <a:spcPts val="600"/>
              </a:spcBef>
              <a:spcAft>
                <a:spcPts val="600"/>
              </a:spcAft>
              <a:buClr>
                <a:schemeClr val="accent5">
                  <a:lumMod val="75000"/>
                </a:schemeClr>
              </a:buClr>
              <a:buSzPct val="100000"/>
              <a:buFont typeface="Wingdings" pitchFamily="2" charset="2"/>
              <a:buChar char="Ø"/>
            </a:pPr>
            <a:r>
              <a:rPr lang="en-US" sz="1900"/>
              <a:t>Number of Speakers</a:t>
            </a:r>
          </a:p>
          <a:p>
            <a:pPr marL="1028700" lvl="1" indent="-571500">
              <a:lnSpc>
                <a:spcPct val="90000"/>
              </a:lnSpc>
              <a:spcBef>
                <a:spcPts val="600"/>
              </a:spcBef>
              <a:spcAft>
                <a:spcPts val="600"/>
              </a:spcAft>
              <a:buClr>
                <a:schemeClr val="accent5">
                  <a:lumMod val="75000"/>
                </a:schemeClr>
              </a:buClr>
              <a:buSzPct val="100000"/>
              <a:buFont typeface="Wingdings" pitchFamily="2" charset="2"/>
              <a:buChar char="Ø"/>
            </a:pPr>
            <a:r>
              <a:rPr lang="en-US" sz="1900"/>
              <a:t>Square Footage Covered</a:t>
            </a:r>
          </a:p>
          <a:p>
            <a:pPr marL="1028700" lvl="1" indent="-571500">
              <a:lnSpc>
                <a:spcPct val="90000"/>
              </a:lnSpc>
              <a:spcBef>
                <a:spcPts val="600"/>
              </a:spcBef>
              <a:spcAft>
                <a:spcPts val="600"/>
              </a:spcAft>
              <a:buClr>
                <a:schemeClr val="accent5">
                  <a:lumMod val="75000"/>
                </a:schemeClr>
              </a:buClr>
              <a:buSzPct val="100000"/>
              <a:buFont typeface="Wingdings" pitchFamily="2" charset="2"/>
              <a:buChar char="Ø"/>
            </a:pPr>
            <a:r>
              <a:rPr lang="en-US" sz="1900"/>
              <a:t>Speaker Dispersion &amp; Speaker Type</a:t>
            </a:r>
          </a:p>
          <a:p>
            <a:pPr marL="1028700" lvl="1" indent="-571500">
              <a:lnSpc>
                <a:spcPct val="90000"/>
              </a:lnSpc>
              <a:spcBef>
                <a:spcPts val="600"/>
              </a:spcBef>
              <a:spcAft>
                <a:spcPts val="600"/>
              </a:spcAft>
              <a:buClr>
                <a:schemeClr val="accent5">
                  <a:lumMod val="75000"/>
                </a:schemeClr>
              </a:buClr>
              <a:buSzPct val="100000"/>
              <a:buFont typeface="Wingdings" pitchFamily="2" charset="2"/>
              <a:buChar char="Ø"/>
            </a:pPr>
            <a:r>
              <a:rPr lang="en-US" sz="1900"/>
              <a:t>Controls &amp; Tunability</a:t>
            </a:r>
          </a:p>
          <a:p>
            <a:pPr marL="1028700" lvl="1" indent="-571500">
              <a:lnSpc>
                <a:spcPct val="90000"/>
              </a:lnSpc>
              <a:spcBef>
                <a:spcPts val="600"/>
              </a:spcBef>
              <a:spcAft>
                <a:spcPts val="600"/>
              </a:spcAft>
              <a:buClr>
                <a:schemeClr val="accent5">
                  <a:lumMod val="75000"/>
                </a:schemeClr>
              </a:buClr>
              <a:buSzPct val="100000"/>
              <a:buFont typeface="Wingdings" pitchFamily="2" charset="2"/>
              <a:buChar char="Ø"/>
            </a:pPr>
            <a:r>
              <a:rPr lang="en-US" sz="1900"/>
              <a:t>Maintenance Contracts</a:t>
            </a:r>
          </a:p>
          <a:p>
            <a:pPr marL="1028700" lvl="1" indent="-571500">
              <a:lnSpc>
                <a:spcPct val="90000"/>
              </a:lnSpc>
              <a:spcBef>
                <a:spcPts val="600"/>
              </a:spcBef>
              <a:spcAft>
                <a:spcPts val="600"/>
              </a:spcAft>
              <a:buClr>
                <a:schemeClr val="accent5">
                  <a:lumMod val="75000"/>
                </a:schemeClr>
              </a:buClr>
              <a:buSzPct val="100000"/>
              <a:buFont typeface="Wingdings" pitchFamily="2" charset="2"/>
              <a:buChar char="Ø"/>
            </a:pPr>
            <a:r>
              <a:rPr lang="en-US" sz="1900"/>
              <a:t>Company Reputation &amp; Warranty</a:t>
            </a:r>
          </a:p>
          <a:p>
            <a:pPr marL="1028700" lvl="1" indent="-571500">
              <a:lnSpc>
                <a:spcPct val="90000"/>
              </a:lnSpc>
              <a:spcBef>
                <a:spcPts val="600"/>
              </a:spcBef>
              <a:spcAft>
                <a:spcPts val="600"/>
              </a:spcAft>
              <a:buClr>
                <a:schemeClr val="accent5">
                  <a:lumMod val="75000"/>
                </a:schemeClr>
              </a:buClr>
              <a:buSzPct val="100000"/>
              <a:buFont typeface="Wingdings" pitchFamily="2" charset="2"/>
              <a:buChar char="Ø"/>
            </a:pPr>
            <a:r>
              <a:rPr lang="en-US" sz="1900"/>
              <a:t>Site Conditions</a:t>
            </a:r>
          </a:p>
          <a:p>
            <a:pPr eaLnBrk="1" hangingPunct="1">
              <a:lnSpc>
                <a:spcPct val="90000"/>
              </a:lnSpc>
              <a:buFont typeface="Wingdings" pitchFamily="2" charset="2"/>
              <a:buNone/>
            </a:pPr>
            <a:endParaRPr lang="en-US" sz="1900"/>
          </a:p>
        </p:txBody>
      </p:sp>
    </p:spTree>
    <p:extLst>
      <p:ext uri="{BB962C8B-B14F-4D97-AF65-F5344CB8AC3E}">
        <p14:creationId xmlns:p14="http://schemas.microsoft.com/office/powerpoint/2010/main" val="3786781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092200" y="1885125"/>
            <a:ext cx="3068833" cy="2093975"/>
          </a:xfrm>
        </p:spPr>
        <p:txBody>
          <a:bodyPr vert="horz" lIns="91440" tIns="45720" rIns="91440" bIns="45720" rtlCol="0" anchor="ctr">
            <a:normAutofit/>
          </a:bodyPr>
          <a:lstStyle/>
          <a:p>
            <a:r>
              <a:rPr lang="en-US" sz="2800" b="1" i="0" kern="1200" spc="-50" baseline="0">
                <a:latin typeface="+mn-lt"/>
                <a:ea typeface="+mj-ea"/>
                <a:cs typeface="+mj-cs"/>
              </a:rPr>
              <a:t>Final Points &amp; Considerations </a:t>
            </a:r>
            <a:br>
              <a:rPr lang="en-US" sz="2800" b="1" i="0" kern="1200" spc="-50" baseline="0">
                <a:latin typeface="+mn-lt"/>
                <a:ea typeface="+mj-ea"/>
                <a:cs typeface="+mj-cs"/>
              </a:rPr>
            </a:br>
            <a:r>
              <a:rPr lang="en-US" sz="2800" b="1" i="0" kern="1200" spc="-50" baseline="0">
                <a:latin typeface="+mn-lt"/>
                <a:ea typeface="+mj-ea"/>
                <a:cs typeface="+mj-cs"/>
              </a:rPr>
              <a:t>When Selecting a Sound Masking System</a:t>
            </a:r>
          </a:p>
        </p:txBody>
      </p:sp>
      <p:sp>
        <p:nvSpPr>
          <p:cNvPr id="5" name="Rectangle 4"/>
          <p:cNvSpPr>
            <a:spLocks noChangeArrowheads="1"/>
          </p:cNvSpPr>
          <p:nvPr/>
        </p:nvSpPr>
        <p:spPr bwMode="auto">
          <a:xfrm>
            <a:off x="6552396" y="1544645"/>
            <a:ext cx="4654296" cy="39773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chor="ctr">
            <a:normAutofit fontScale="92500" lnSpcReduction="20000"/>
          </a:bodyPr>
          <a:lstStyle/>
          <a:p>
            <a:pPr marL="1028700" lvl="1" indent="-571500">
              <a:lnSpc>
                <a:spcPct val="200000"/>
              </a:lnSpc>
              <a:spcBef>
                <a:spcPts val="600"/>
              </a:spcBef>
              <a:spcAft>
                <a:spcPts val="600"/>
              </a:spcAft>
              <a:buClr>
                <a:schemeClr val="accent1"/>
              </a:buClr>
              <a:buSzPct val="100000"/>
              <a:buFont typeface="Wingdings" panose="05000000000000000000" pitchFamily="2" charset="2"/>
              <a:buChar char="§"/>
            </a:pPr>
            <a:r>
              <a:rPr lang="en-US" sz="2400" dirty="0">
                <a:solidFill>
                  <a:schemeClr val="tx1">
                    <a:lumMod val="75000"/>
                    <a:lumOff val="25000"/>
                  </a:schemeClr>
                </a:solidFill>
              </a:rPr>
              <a:t>Serviceability of Equipment</a:t>
            </a:r>
          </a:p>
          <a:p>
            <a:pPr marL="1028700" lvl="1" indent="-571500">
              <a:lnSpc>
                <a:spcPct val="200000"/>
              </a:lnSpc>
              <a:buClr>
                <a:schemeClr val="accent1"/>
              </a:buClr>
              <a:buSzPct val="100000"/>
              <a:buFont typeface="Wingdings" panose="05000000000000000000" pitchFamily="2" charset="2"/>
              <a:buChar char="§"/>
            </a:pPr>
            <a:r>
              <a:rPr lang="en-US" sz="2400" dirty="0">
                <a:solidFill>
                  <a:schemeClr val="tx1">
                    <a:lumMod val="75000"/>
                    <a:lumOff val="25000"/>
                  </a:schemeClr>
                </a:solidFill>
              </a:rPr>
              <a:t>One Source Manufacturer</a:t>
            </a:r>
          </a:p>
          <a:p>
            <a:pPr marL="1028700" lvl="1" indent="-571500">
              <a:lnSpc>
                <a:spcPct val="200000"/>
              </a:lnSpc>
              <a:buClr>
                <a:schemeClr val="accent1"/>
              </a:buClr>
              <a:buSzPct val="100000"/>
              <a:buFont typeface="Wingdings" panose="05000000000000000000" pitchFamily="2" charset="2"/>
              <a:buChar char="§"/>
            </a:pPr>
            <a:r>
              <a:rPr lang="en-US" sz="2400" dirty="0">
                <a:solidFill>
                  <a:schemeClr val="tx1">
                    <a:lumMod val="75000"/>
                    <a:lumOff val="25000"/>
                  </a:schemeClr>
                </a:solidFill>
              </a:rPr>
              <a:t>Proprietary Equipment</a:t>
            </a:r>
          </a:p>
          <a:p>
            <a:pPr marL="1028700" lvl="1" indent="-571500">
              <a:lnSpc>
                <a:spcPct val="200000"/>
              </a:lnSpc>
              <a:buClr>
                <a:schemeClr val="accent1"/>
              </a:buClr>
              <a:buSzPct val="100000"/>
              <a:buFont typeface="Wingdings" panose="05000000000000000000" pitchFamily="2" charset="2"/>
              <a:buChar char="§"/>
            </a:pPr>
            <a:r>
              <a:rPr lang="en-US" sz="2400" dirty="0">
                <a:solidFill>
                  <a:schemeClr val="tx1">
                    <a:lumMod val="75000"/>
                    <a:lumOff val="25000"/>
                  </a:schemeClr>
                </a:solidFill>
              </a:rPr>
              <a:t>Security issues IT issues</a:t>
            </a:r>
          </a:p>
          <a:p>
            <a:pPr marL="1028700" lvl="1" indent="-571500">
              <a:lnSpc>
                <a:spcPct val="200000"/>
              </a:lnSpc>
              <a:buClr>
                <a:schemeClr val="accent1"/>
              </a:buClr>
              <a:buSzPct val="100000"/>
              <a:buFont typeface="Wingdings" panose="05000000000000000000" pitchFamily="2" charset="2"/>
              <a:buChar char="§"/>
            </a:pPr>
            <a:r>
              <a:rPr lang="en-US" sz="2400" dirty="0">
                <a:solidFill>
                  <a:schemeClr val="tx1">
                    <a:lumMod val="75000"/>
                    <a:lumOff val="25000"/>
                  </a:schemeClr>
                </a:solidFill>
              </a:rPr>
              <a:t>UL listing for Plenum use</a:t>
            </a:r>
          </a:p>
          <a:p>
            <a:pPr marL="1028700" lvl="1" indent="-571500">
              <a:lnSpc>
                <a:spcPct val="200000"/>
              </a:lnSpc>
              <a:buClr>
                <a:schemeClr val="accent1"/>
              </a:buClr>
              <a:buSzPct val="100000"/>
              <a:buFont typeface="Wingdings" panose="05000000000000000000" pitchFamily="2" charset="2"/>
              <a:buChar char="§"/>
            </a:pPr>
            <a:r>
              <a:rPr lang="en-US" sz="2400" dirty="0">
                <a:solidFill>
                  <a:schemeClr val="tx1">
                    <a:lumMod val="75000"/>
                    <a:lumOff val="25000"/>
                  </a:schemeClr>
                </a:solidFill>
              </a:rPr>
              <a:t>UL listing for safety</a:t>
            </a:r>
          </a:p>
          <a:p>
            <a:pPr marL="1028700" lvl="1" indent="-571500">
              <a:lnSpc>
                <a:spcPct val="200000"/>
              </a:lnSpc>
              <a:buClr>
                <a:schemeClr val="accent1"/>
              </a:buClr>
              <a:buSzPct val="100000"/>
              <a:buFont typeface="Wingdings" panose="05000000000000000000" pitchFamily="2" charset="2"/>
              <a:buChar char="§"/>
            </a:pPr>
            <a:endParaRPr lang="en-US" sz="2400" dirty="0">
              <a:solidFill>
                <a:schemeClr val="tx1">
                  <a:lumMod val="75000"/>
                  <a:lumOff val="25000"/>
                </a:schemeClr>
              </a:solidFill>
            </a:endParaRPr>
          </a:p>
          <a:p>
            <a:pPr marL="1028700" lvl="1" indent="-571500">
              <a:lnSpc>
                <a:spcPct val="200000"/>
              </a:lnSpc>
              <a:buClr>
                <a:schemeClr val="accent1"/>
              </a:buClr>
              <a:buSzPct val="100000"/>
              <a:buFont typeface="Wingdings" panose="05000000000000000000" pitchFamily="2" charset="2"/>
              <a:buChar char="§"/>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4240702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consumax.net/consumaxblog/wp-content/uploads/2012/11/Investing-in-Detroit-Q-A-with-Ryan-Burk-CEO-of-In-The-Now-Investments.png">
            <a:extLst>
              <a:ext uri="{FF2B5EF4-FFF2-40B4-BE49-F238E27FC236}">
                <a16:creationId xmlns:a16="http://schemas.microsoft.com/office/drawing/2014/main" id="{4CAAC021-861F-4B5F-B134-6B8D48C09812}"/>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2337089" y="2140523"/>
            <a:ext cx="7176366" cy="3417477"/>
          </a:xfrm>
          <a:prstGeom prst="rect">
            <a:avLst/>
          </a:prstGeom>
          <a:noFill/>
          <a:ln>
            <a:noFill/>
          </a:ln>
          <a:effectLst>
            <a:softEdge rad="406400"/>
          </a:effectLst>
        </p:spPr>
      </p:pic>
    </p:spTree>
    <p:extLst>
      <p:ext uri="{BB962C8B-B14F-4D97-AF65-F5344CB8AC3E}">
        <p14:creationId xmlns:p14="http://schemas.microsoft.com/office/powerpoint/2010/main" val="3338399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randautopsy.com/images/various/see_hear_speak_1.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06832" y="0"/>
            <a:ext cx="4578350" cy="4578350"/>
          </a:xfrm>
          <a:prstGeom prst="rect">
            <a:avLst/>
          </a:prstGeom>
          <a:solidFill>
            <a:srgbClr val="FFFFFF"/>
          </a:solidFill>
        </p:spPr>
      </p:pic>
      <p:sp>
        <p:nvSpPr>
          <p:cNvPr id="7" name="Title 1"/>
          <p:cNvSpPr>
            <a:spLocks noGrp="1"/>
          </p:cNvSpPr>
          <p:nvPr>
            <p:ph type="title"/>
          </p:nvPr>
        </p:nvSpPr>
        <p:spPr>
          <a:xfrm>
            <a:off x="1131145" y="5183185"/>
            <a:ext cx="10113645" cy="743682"/>
          </a:xfrm>
        </p:spPr>
        <p:txBody>
          <a:bodyPr anchor="b">
            <a:normAutofit/>
          </a:bodyPr>
          <a:lstStyle/>
          <a:p>
            <a:r>
              <a:rPr lang="en-US" sz="3000" dirty="0"/>
              <a:t>There is More to a Sound Masking System than Providing Privacy </a:t>
            </a:r>
          </a:p>
        </p:txBody>
      </p:sp>
    </p:spTree>
    <p:extLst>
      <p:ext uri="{BB962C8B-B14F-4D97-AF65-F5344CB8AC3E}">
        <p14:creationId xmlns:p14="http://schemas.microsoft.com/office/powerpoint/2010/main" val="4233530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erson, window, room&#10;&#10;Description automatically generated">
            <a:extLst>
              <a:ext uri="{FF2B5EF4-FFF2-40B4-BE49-F238E27FC236}">
                <a16:creationId xmlns:a16="http://schemas.microsoft.com/office/drawing/2014/main" id="{3EFFEDF1-EC77-4BF2-9740-C903C954ED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071" b="10671"/>
          <a:stretch/>
        </p:blipFill>
        <p:spPr>
          <a:xfrm>
            <a:off x="15" y="10"/>
            <a:ext cx="12191985" cy="4578340"/>
          </a:xfrm>
          <a:prstGeom prst="rect">
            <a:avLst/>
          </a:prstGeom>
          <a:noFill/>
        </p:spPr>
      </p:pic>
      <p:sp>
        <p:nvSpPr>
          <p:cNvPr id="3" name="TextBox 2"/>
          <p:cNvSpPr txBox="1"/>
          <p:nvPr/>
        </p:nvSpPr>
        <p:spPr>
          <a:xfrm>
            <a:off x="1039177" y="5612162"/>
            <a:ext cx="10113645" cy="743682"/>
          </a:xfrm>
          <a:prstGeom prst="rect">
            <a:avLst/>
          </a:prstGeom>
        </p:spPr>
        <p:txBody>
          <a:bodyPr vert="horz" lIns="91440" tIns="0" rIns="91440" bIns="0" rtlCol="0" anchor="b">
            <a:noAutofit/>
          </a:bodyPr>
          <a:lstStyle/>
          <a:p>
            <a:pPr algn="ctr">
              <a:lnSpc>
                <a:spcPct val="90000"/>
              </a:lnSpc>
              <a:spcBef>
                <a:spcPct val="0"/>
              </a:spcBef>
              <a:spcAft>
                <a:spcPts val="600"/>
              </a:spcAft>
            </a:pPr>
            <a:r>
              <a:rPr lang="en-US" sz="5000" b="1" kern="1200" spc="-50" baseline="0" dirty="0">
                <a:solidFill>
                  <a:srgbClr val="FFFFFF"/>
                </a:solidFill>
                <a:effectLst>
                  <a:outerShdw blurRad="38100" dist="38100" dir="2700000" algn="tl">
                    <a:srgbClr val="000000">
                      <a:alpha val="43137"/>
                    </a:srgbClr>
                  </a:outerShdw>
                </a:effectLst>
                <a:latin typeface="+mn-lt"/>
                <a:ea typeface="+mj-ea"/>
                <a:cs typeface="+mj-cs"/>
              </a:rPr>
              <a:t>How Exactly Does </a:t>
            </a:r>
          </a:p>
          <a:p>
            <a:pPr algn="ctr">
              <a:lnSpc>
                <a:spcPct val="90000"/>
              </a:lnSpc>
              <a:spcBef>
                <a:spcPct val="0"/>
              </a:spcBef>
              <a:spcAft>
                <a:spcPts val="600"/>
              </a:spcAft>
            </a:pPr>
            <a:r>
              <a:rPr lang="en-US" sz="5000" b="1" kern="1200" spc="-50" baseline="0" dirty="0">
                <a:solidFill>
                  <a:srgbClr val="FFFFFF"/>
                </a:solidFill>
                <a:effectLst>
                  <a:outerShdw blurRad="38100" dist="38100" dir="2700000" algn="tl">
                    <a:srgbClr val="000000">
                      <a:alpha val="43137"/>
                    </a:srgbClr>
                  </a:outerShdw>
                </a:effectLst>
                <a:latin typeface="+mn-lt"/>
                <a:ea typeface="+mj-ea"/>
                <a:cs typeface="+mj-cs"/>
              </a:rPr>
              <a:t>Sound Masking Work?</a:t>
            </a:r>
          </a:p>
        </p:txBody>
      </p:sp>
    </p:spTree>
    <p:extLst>
      <p:ext uri="{BB962C8B-B14F-4D97-AF65-F5344CB8AC3E}">
        <p14:creationId xmlns:p14="http://schemas.microsoft.com/office/powerpoint/2010/main" val="1831881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room&#10;&#10;Description automatically generated">
            <a:extLst>
              <a:ext uri="{FF2B5EF4-FFF2-40B4-BE49-F238E27FC236}">
                <a16:creationId xmlns:a16="http://schemas.microsoft.com/office/drawing/2014/main" id="{663910FC-79CF-4CC9-8551-031851E3ED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402" b="10340"/>
          <a:stretch/>
        </p:blipFill>
        <p:spPr>
          <a:xfrm>
            <a:off x="15" y="10"/>
            <a:ext cx="12191985" cy="4578340"/>
          </a:xfrm>
          <a:prstGeom prst="rect">
            <a:avLst/>
          </a:prstGeom>
          <a:noFill/>
        </p:spPr>
      </p:pic>
      <p:sp>
        <p:nvSpPr>
          <p:cNvPr id="3" name="TextBox 2"/>
          <p:cNvSpPr txBox="1"/>
          <p:nvPr/>
        </p:nvSpPr>
        <p:spPr>
          <a:xfrm>
            <a:off x="1039177" y="5612162"/>
            <a:ext cx="10113645" cy="743682"/>
          </a:xfrm>
          <a:prstGeom prst="rect">
            <a:avLst/>
          </a:prstGeom>
        </p:spPr>
        <p:txBody>
          <a:bodyPr vert="horz" lIns="91440" tIns="0" rIns="91440" bIns="0" rtlCol="0" anchor="b">
            <a:noAutofit/>
          </a:bodyPr>
          <a:lstStyle/>
          <a:p>
            <a:pPr algn="ctr">
              <a:lnSpc>
                <a:spcPct val="90000"/>
              </a:lnSpc>
              <a:spcBef>
                <a:spcPct val="0"/>
              </a:spcBef>
              <a:spcAft>
                <a:spcPts val="600"/>
              </a:spcAft>
            </a:pPr>
            <a:r>
              <a:rPr lang="en-US" sz="5000" b="1" kern="1200" spc="-50" baseline="0" dirty="0">
                <a:solidFill>
                  <a:srgbClr val="FFFFFF"/>
                </a:solidFill>
                <a:effectLst>
                  <a:outerShdw blurRad="38100" dist="38100" dir="2700000" algn="tl">
                    <a:srgbClr val="000000">
                      <a:alpha val="43137"/>
                    </a:srgbClr>
                  </a:outerShdw>
                </a:effectLst>
                <a:latin typeface="+mn-lt"/>
                <a:ea typeface="+mj-ea"/>
                <a:cs typeface="+mj-cs"/>
              </a:rPr>
              <a:t>How Exactly Does </a:t>
            </a:r>
          </a:p>
          <a:p>
            <a:pPr algn="ctr">
              <a:lnSpc>
                <a:spcPct val="90000"/>
              </a:lnSpc>
              <a:spcBef>
                <a:spcPct val="0"/>
              </a:spcBef>
              <a:spcAft>
                <a:spcPts val="600"/>
              </a:spcAft>
            </a:pPr>
            <a:r>
              <a:rPr lang="en-US" sz="5000" b="1" kern="1200" spc="-50" baseline="0" dirty="0">
                <a:solidFill>
                  <a:srgbClr val="FFFFFF"/>
                </a:solidFill>
                <a:effectLst>
                  <a:outerShdw blurRad="38100" dist="38100" dir="2700000" algn="tl">
                    <a:srgbClr val="000000">
                      <a:alpha val="43137"/>
                    </a:srgbClr>
                  </a:outerShdw>
                </a:effectLst>
                <a:latin typeface="+mn-lt"/>
                <a:ea typeface="+mj-ea"/>
                <a:cs typeface="+mj-cs"/>
              </a:rPr>
              <a:t>Sound Masking Work?</a:t>
            </a:r>
          </a:p>
        </p:txBody>
      </p:sp>
    </p:spTree>
    <p:extLst>
      <p:ext uri="{BB962C8B-B14F-4D97-AF65-F5344CB8AC3E}">
        <p14:creationId xmlns:p14="http://schemas.microsoft.com/office/powerpoint/2010/main" val="1740135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chor="b">
            <a:normAutofit/>
          </a:bodyPr>
          <a:lstStyle/>
          <a:p>
            <a:r>
              <a:rPr lang="en-US"/>
              <a:t>Ambient Background Sound is 38dB</a:t>
            </a:r>
          </a:p>
        </p:txBody>
      </p:sp>
      <p:pic>
        <p:nvPicPr>
          <p:cNvPr id="7" name="Picture 7" descr="Picture1">
            <a:extLst>
              <a:ext uri="{FF2B5EF4-FFF2-40B4-BE49-F238E27FC236}">
                <a16:creationId xmlns:a16="http://schemas.microsoft.com/office/drawing/2014/main" id="{DA233839-B1A1-4C68-B661-72576E0F13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37574" y="2108201"/>
            <a:ext cx="6216348" cy="37608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718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53156"/>
            <a:ext cx="10058400" cy="1399822"/>
          </a:xfrm>
        </p:spPr>
        <p:txBody>
          <a:bodyPr anchor="b">
            <a:normAutofit fontScale="90000"/>
          </a:bodyPr>
          <a:lstStyle/>
          <a:p>
            <a:r>
              <a:rPr lang="en-US" dirty="0"/>
              <a:t>Ambient Background Sound is 27dB</a:t>
            </a:r>
            <a:br>
              <a:rPr lang="en-US" dirty="0"/>
            </a:br>
            <a:r>
              <a:rPr lang="en-US" dirty="0"/>
              <a:t>No sound masking)</a:t>
            </a:r>
          </a:p>
        </p:txBody>
      </p:sp>
      <p:pic>
        <p:nvPicPr>
          <p:cNvPr id="4" name="Picture 5" descr="Picture2">
            <a:extLst>
              <a:ext uri="{FF2B5EF4-FFF2-40B4-BE49-F238E27FC236}">
                <a16:creationId xmlns:a16="http://schemas.microsoft.com/office/drawing/2014/main" id="{87EBB3DA-888E-40A5-85C8-CCBB613B796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6262" y="2413001"/>
            <a:ext cx="5876393" cy="37608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822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87021"/>
            <a:ext cx="10058400" cy="1332089"/>
          </a:xfrm>
        </p:spPr>
        <p:txBody>
          <a:bodyPr anchor="b">
            <a:normAutofit fontScale="90000"/>
          </a:bodyPr>
          <a:lstStyle/>
          <a:p>
            <a:r>
              <a:rPr lang="en-US" dirty="0"/>
              <a:t>Dynamic Range Reduced to 18dB</a:t>
            </a:r>
            <a:br>
              <a:rPr lang="en-US" dirty="0"/>
            </a:br>
            <a:r>
              <a:rPr lang="en-US" dirty="0"/>
              <a:t>(with sound masking)</a:t>
            </a:r>
          </a:p>
        </p:txBody>
      </p:sp>
      <p:pic>
        <p:nvPicPr>
          <p:cNvPr id="4" name="Picture 5" descr="Picture3">
            <a:extLst>
              <a:ext uri="{FF2B5EF4-FFF2-40B4-BE49-F238E27FC236}">
                <a16:creationId xmlns:a16="http://schemas.microsoft.com/office/drawing/2014/main" id="{F69B95EE-7453-4CD1-AFB0-E19D57E3BC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40472" y="2510088"/>
            <a:ext cx="6165396" cy="37608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605259"/>
      </p:ext>
    </p:extLst>
  </p:cSld>
  <p:clrMapOvr>
    <a:masterClrMapping/>
  </p:clrMapOvr>
</p:sld>
</file>

<file path=ppt/theme/theme1.xml><?xml version="1.0" encoding="utf-8"?>
<a:theme xmlns:a="http://schemas.openxmlformats.org/drawingml/2006/main" name="RetrospectVTI">
  <a:themeElements>
    <a:clrScheme name="Custom 11">
      <a:dk1>
        <a:sysClr val="windowText" lastClr="000000"/>
      </a:dk1>
      <a:lt1>
        <a:sysClr val="window" lastClr="FFFFFF"/>
      </a:lt1>
      <a:dk2>
        <a:srgbClr val="595959"/>
      </a:dk2>
      <a:lt2>
        <a:srgbClr val="E3F2D9"/>
      </a:lt2>
      <a:accent1>
        <a:srgbClr val="75C044"/>
      </a:accent1>
      <a:accent2>
        <a:srgbClr val="426D25"/>
      </a:accent2>
      <a:accent3>
        <a:srgbClr val="426D25"/>
      </a:accent3>
      <a:accent4>
        <a:srgbClr val="75C044"/>
      </a:accent4>
      <a:accent5>
        <a:srgbClr val="3E8853"/>
      </a:accent5>
      <a:accent6>
        <a:srgbClr val="426D25"/>
      </a:accent6>
      <a:hlink>
        <a:srgbClr val="6EAC1C"/>
      </a:hlink>
      <a:folHlink>
        <a:srgbClr val="0000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E879E6-8FFE-4154-8F2A-F7518B89B376}">
  <ds:schemaRefs>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3237</Words>
  <Application>Microsoft Office PowerPoint</Application>
  <PresentationFormat>Widescreen</PresentationFormat>
  <Paragraphs>328</Paragraphs>
  <Slides>38</Slides>
  <Notes>24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38</vt:i4>
      </vt:variant>
    </vt:vector>
  </HeadingPairs>
  <TitlesOfParts>
    <vt:vector size="44" baseType="lpstr">
      <vt:lpstr>Arial</vt:lpstr>
      <vt:lpstr>Calibri</vt:lpstr>
      <vt:lpstr>Courier New</vt:lpstr>
      <vt:lpstr>Helvetica Neue Thin</vt:lpstr>
      <vt:lpstr>Wingdings</vt:lpstr>
      <vt:lpstr>RetrospectVTI</vt:lpstr>
      <vt:lpstr>How to Select Identify &amp; Specify the Right Sound Masking System </vt:lpstr>
      <vt:lpstr>Learning Objectives</vt:lpstr>
      <vt:lpstr>PowerPoint Presentation</vt:lpstr>
      <vt:lpstr>There is More to a Sound Masking System than Providing Privacy </vt:lpstr>
      <vt:lpstr>PowerPoint Presentation</vt:lpstr>
      <vt:lpstr>PowerPoint Presentation</vt:lpstr>
      <vt:lpstr>Ambient Background Sound is 38dB</vt:lpstr>
      <vt:lpstr>Ambient Background Sound is 27dB No sound masking)</vt:lpstr>
      <vt:lpstr>Dynamic Range Reduced to 18dB (with sound masking)</vt:lpstr>
      <vt:lpstr>So Now That We Know How it Works…</vt:lpstr>
      <vt:lpstr>Key Evaluation Criteria Your Sound Masking System Must Provide</vt:lpstr>
      <vt:lpstr>How do we achieve a comfortable sound?</vt:lpstr>
      <vt:lpstr>Typical Sound Masking Layout</vt:lpstr>
      <vt:lpstr>Sound Masking Coverage</vt:lpstr>
      <vt:lpstr>PowerPoint Presentation</vt:lpstr>
      <vt:lpstr>PowerPoint Presentation</vt:lpstr>
      <vt:lpstr>PowerPoint Presentation</vt:lpstr>
      <vt:lpstr>Speech Privacy</vt:lpstr>
      <vt:lpstr>PowerPoint Presentation</vt:lpstr>
      <vt:lpstr>So how do we measure speech privacy?</vt:lpstr>
      <vt:lpstr>PowerPoint Presentation</vt:lpstr>
      <vt:lpstr>ARTICULATION INDEX</vt:lpstr>
      <vt:lpstr>Only Great Minds Can Read This</vt:lpstr>
      <vt:lpstr>When Evaluating Your Space for  Sound Masking Also Consider </vt:lpstr>
      <vt:lpstr>Sound Measurement Terminology </vt:lpstr>
      <vt:lpstr>Site Conditions to Consider When Specifying a Sound Masking System</vt:lpstr>
      <vt:lpstr>PowerPoint Presentation</vt:lpstr>
      <vt:lpstr>Three Major Sound Masking System Types</vt:lpstr>
      <vt:lpstr>Centralized Systems</vt:lpstr>
      <vt:lpstr>Decentralized Systems</vt:lpstr>
      <vt:lpstr>Networked Systems</vt:lpstr>
      <vt:lpstr>Summary of Sound Masking System  Types &amp; Distribution</vt:lpstr>
      <vt:lpstr>PowerPoint Presentation</vt:lpstr>
      <vt:lpstr>PowerPoint Presentation</vt:lpstr>
      <vt:lpstr>PowerPoint Presentation</vt:lpstr>
      <vt:lpstr>Review for Sound Masking Systems  Selection and Specification</vt:lpstr>
      <vt:lpstr>Final Points &amp; Considerations  When Selecting a Sound Masking System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2021-01-14T18:52:29Z</dcterms:created>
  <dcterms:modified xsi:type="dcterms:W3CDTF">2021-01-14T18:55:00Z</dcterms:modified>
</cp:coreProperties>
</file>