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28"/>
  </p:notesMasterIdLst>
  <p:handoutMasterIdLst>
    <p:handoutMasterId r:id="rId29"/>
  </p:handoutMasterIdLst>
  <p:sldIdLst>
    <p:sldId id="258" r:id="rId5"/>
    <p:sldId id="436" r:id="rId6"/>
    <p:sldId id="263" r:id="rId7"/>
    <p:sldId id="423" r:id="rId8"/>
    <p:sldId id="424" r:id="rId9"/>
    <p:sldId id="425" r:id="rId10"/>
    <p:sldId id="426" r:id="rId11"/>
    <p:sldId id="427" r:id="rId12"/>
    <p:sldId id="429" r:id="rId13"/>
    <p:sldId id="430" r:id="rId14"/>
    <p:sldId id="776" r:id="rId15"/>
    <p:sldId id="431" r:id="rId16"/>
    <p:sldId id="432" r:id="rId17"/>
    <p:sldId id="765" r:id="rId18"/>
    <p:sldId id="768" r:id="rId19"/>
    <p:sldId id="772" r:id="rId20"/>
    <p:sldId id="773" r:id="rId21"/>
    <p:sldId id="763" r:id="rId22"/>
    <p:sldId id="775" r:id="rId23"/>
    <p:sldId id="764" r:id="rId24"/>
    <p:sldId id="434" r:id="rId25"/>
    <p:sldId id="435" r:id="rId26"/>
    <p:sldId id="4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539" autoAdjust="0"/>
  </p:normalViewPr>
  <p:slideViewPr>
    <p:cSldViewPr snapToGrid="0">
      <p:cViewPr varScale="1">
        <p:scale>
          <a:sx n="85" d="100"/>
          <a:sy n="85" d="100"/>
        </p:scale>
        <p:origin x="840" y="78"/>
      </p:cViewPr>
      <p:guideLst/>
    </p:cSldViewPr>
  </p:slideViewPr>
  <p:notesTextViewPr>
    <p:cViewPr>
      <p:scale>
        <a:sx n="3" d="2"/>
        <a:sy n="3" d="2"/>
      </p:scale>
      <p:origin x="0" y="0"/>
    </p:cViewPr>
  </p:notesText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1/13/2021</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1/13/2021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1200" kern="0" cap="all" dirty="0">
                <a:solidFill>
                  <a:schemeClr val="tx1"/>
                </a:solidFill>
                <a:latin typeface="Helvetica Neue Thin"/>
                <a:ea typeface="+mj-ea"/>
              </a:rPr>
              <a:t>WHAT IS MISSING IN TODAY’S millennial driven ENVIRONMENT?</a:t>
            </a:r>
            <a:endParaRPr lang="en-US" sz="1200" dirty="0">
              <a:solidFill>
                <a:schemeClr val="tx1"/>
              </a:solidFill>
            </a:endParaRPr>
          </a:p>
          <a:p>
            <a:pPr marL="0" indent="0">
              <a:lnSpc>
                <a:spcPct val="90000"/>
              </a:lnSpc>
              <a:buNone/>
            </a:pP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13</a:t>
            </a:fld>
            <a:endParaRPr lang="en-US" noProof="0" dirty="0"/>
          </a:p>
        </p:txBody>
      </p:sp>
    </p:spTree>
    <p:extLst>
      <p:ext uri="{BB962C8B-B14F-4D97-AF65-F5344CB8AC3E}">
        <p14:creationId xmlns:p14="http://schemas.microsoft.com/office/powerpoint/2010/main" val="326219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14</a:t>
            </a:fld>
            <a:endParaRPr lang="en-US" noProof="0" dirty="0"/>
          </a:p>
        </p:txBody>
      </p:sp>
    </p:spTree>
    <p:extLst>
      <p:ext uri="{BB962C8B-B14F-4D97-AF65-F5344CB8AC3E}">
        <p14:creationId xmlns:p14="http://schemas.microsoft.com/office/powerpoint/2010/main" val="147339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18</a:t>
            </a:fld>
            <a:endParaRPr lang="en-US" noProof="0" dirty="0"/>
          </a:p>
        </p:txBody>
      </p:sp>
    </p:spTree>
    <p:extLst>
      <p:ext uri="{BB962C8B-B14F-4D97-AF65-F5344CB8AC3E}">
        <p14:creationId xmlns:p14="http://schemas.microsoft.com/office/powerpoint/2010/main" val="359550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20</a:t>
            </a:fld>
            <a:endParaRPr lang="en-US" noProof="0" dirty="0"/>
          </a:p>
        </p:txBody>
      </p:sp>
    </p:spTree>
    <p:extLst>
      <p:ext uri="{BB962C8B-B14F-4D97-AF65-F5344CB8AC3E}">
        <p14:creationId xmlns:p14="http://schemas.microsoft.com/office/powerpoint/2010/main" val="188742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now that we understand how the millennial generation fits in and their characteristics, lets look at how they impact the workplace. Millennials now represent over 30% of the American workforce and that percentage will continue to grow. Baby boomers are retiring and millennials are still just coming on board.</a:t>
            </a:r>
          </a:p>
          <a:p>
            <a:endParaRPr lang="en-US" baseline="0" dirty="0"/>
          </a:p>
          <a:p>
            <a:r>
              <a:rPr lang="en-US" baseline="0" dirty="0"/>
              <a:t>They are referred to as the “open minded, fresh face of the future” because of their ability to adapt to different situations, accept new ways of working, and their willingness to use new products and services. </a:t>
            </a:r>
          </a:p>
          <a:p>
            <a:endParaRPr lang="en-US" baseline="0" dirty="0"/>
          </a:p>
          <a:p>
            <a:r>
              <a:rPr lang="en-US" baseline="0" dirty="0"/>
              <a:t>The last two bullet points are very significant: business need this talent. Most companies have an aging work force that needs to be replaced – but they need to replace it with the best and the brightest. The challenge most companies face is developing an environment where they can attract and retain this talent. What started in the late 90s and early 2000s with the tech companies, before the bubble burst, is a new way of thinking about the office environment. Companies need environments that are attractive, and dare I say entertaining, in order to retain this talent for the future.</a:t>
            </a:r>
            <a:endParaRPr lang="en-US" dirty="0"/>
          </a:p>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256441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13805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15648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 seem to crave acceptance and have</a:t>
            </a:r>
            <a:r>
              <a:rPr lang="en-US" baseline="0" dirty="0"/>
              <a:t> a need to be loved or praised. They enjoy working with their peers – but do NOT care for hierarchies. When they are part of a team everyone is an equal.</a:t>
            </a:r>
          </a:p>
          <a:p>
            <a:endParaRPr lang="en-US" baseline="0" dirty="0"/>
          </a:p>
          <a:p>
            <a:r>
              <a:rPr lang="en-US" baseline="0" dirty="0"/>
              <a:t>Millennials are family oriented and very much value the work / life balance. They believe that they should spend as much time out of the office engaged in their social lives as they do in the office. Again, this can often be a point of contention with previous generations.</a:t>
            </a:r>
          </a:p>
          <a:p>
            <a:endParaRPr lang="en-US" baseline="0" dirty="0"/>
          </a:p>
          <a:p>
            <a:r>
              <a:rPr lang="en-US" baseline="0" dirty="0"/>
              <a:t>Millennials are communicators but not necessarily talkers. The use of text messaging and other social media communication platforms is preferred to a meeting or a phone call. But they do communicate – it is just differently from traditional methods.</a:t>
            </a:r>
          </a:p>
          <a:p>
            <a:endParaRPr lang="en-US" baseline="0" dirty="0"/>
          </a:p>
          <a:p>
            <a:r>
              <a:rPr lang="en-US" baseline="0" dirty="0"/>
              <a:t>The last real need is to be challenged. Millennials want difficult tasks to solve. They are workers but get greater satisfaction in the recognition of their accomplishment than the accomplishment itself and how it contributes.</a:t>
            </a:r>
          </a:p>
          <a:p>
            <a:endParaRPr lang="en-US" baseline="0" dirty="0"/>
          </a:p>
          <a:p>
            <a:r>
              <a:rPr lang="en-US" baseline="0" dirty="0"/>
              <a:t>Looking a little further at characteristics in the workplace, because of their upbringing with sophisticated technology, Millennials are already very skilled. If they don’t have a particular skillset or don’t know how to accomplish a task they have many resources (such as YouTube) in order to get it done. Being educated and having the amount of technology at their fingertips has helped to make Millennials </a:t>
            </a:r>
            <a:r>
              <a:rPr lang="en-US" baseline="0" dirty="0" err="1"/>
              <a:t>sefl</a:t>
            </a:r>
            <a:r>
              <a:rPr lang="en-US" baseline="0" dirty="0"/>
              <a:t>-confident.</a:t>
            </a:r>
          </a:p>
          <a:p>
            <a:endParaRPr lang="en-US" baseline="0" dirty="0"/>
          </a:p>
          <a:p>
            <a:r>
              <a:rPr lang="en-US" baseline="0" dirty="0"/>
              <a:t>They are also able to multi-task. Again, this is due mostly to the amount of information flowing at them from </a:t>
            </a:r>
            <a:r>
              <a:rPr lang="en-US" baseline="0" dirty="0" err="1"/>
              <a:t>variousl</a:t>
            </a:r>
            <a:r>
              <a:rPr lang="en-US" baseline="0" dirty="0"/>
              <a:t> </a:t>
            </a:r>
            <a:r>
              <a:rPr lang="en-US" baseline="0" dirty="0" err="1"/>
              <a:t>sourches</a:t>
            </a:r>
            <a:r>
              <a:rPr lang="en-US" baseline="0" dirty="0"/>
              <a:t> growing up which makes them less distracted by inputs.</a:t>
            </a:r>
          </a:p>
          <a:p>
            <a:endParaRPr lang="en-US" baseline="0" dirty="0"/>
          </a:p>
          <a:p>
            <a:r>
              <a:rPr lang="en-US" baseline="0" dirty="0"/>
              <a:t>Millennials are highly energetic and also have high expectations of themselves. Millennials are not a lazy generation – at least from a work output perspective – they just approach their challenges differently because of their available resources.</a:t>
            </a:r>
          </a:p>
          <a:p>
            <a:endParaRPr lang="en-US" baseline="0" dirty="0"/>
          </a:p>
          <a:p>
            <a:r>
              <a:rPr lang="en-US" baseline="0" dirty="0"/>
              <a:t>Last, and again I’ll relate this to technology, Millennials tend be </a:t>
            </a:r>
            <a:r>
              <a:rPr lang="en-US" baseline="0" dirty="0" err="1"/>
              <a:t>be</a:t>
            </a:r>
            <a:r>
              <a:rPr lang="en-US" baseline="0" dirty="0"/>
              <a:t> creative. They are problem solvers and also look to provide new types of solutions or deliverables for their organizations.</a:t>
            </a:r>
            <a:endParaRPr lang="en-US" dirty="0"/>
          </a:p>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8</a:t>
            </a:fld>
            <a:endParaRPr lang="en-US" noProof="0" dirty="0"/>
          </a:p>
        </p:txBody>
      </p:sp>
    </p:spTree>
    <p:extLst>
      <p:ext uri="{BB962C8B-B14F-4D97-AF65-F5344CB8AC3E}">
        <p14:creationId xmlns:p14="http://schemas.microsoft.com/office/powerpoint/2010/main" val="229462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translate this all to</a:t>
            </a:r>
            <a:r>
              <a:rPr lang="en-US" baseline="0" dirty="0"/>
              <a:t> the ideal work environment. Millennial nature is collaborative without a defined area. They want to be engaged and interactive almost all of the time – which lends itself to more open environments are spaces with huddle rooms.</a:t>
            </a:r>
          </a:p>
          <a:p>
            <a:endParaRPr lang="en-US" baseline="0" dirty="0"/>
          </a:p>
          <a:p>
            <a:r>
              <a:rPr lang="en-US" baseline="0" dirty="0"/>
              <a:t>Barriers to access is a sticking point for millennials and can be a real issue in retention. Millennials want to be able to engage all employees no matter what level their title shows. You are now seeing more managers working side-by-side their employees in these open spaces. And, although this may cause concerns for management tasks and conversations, it breaks down the barriers millennials are concerned about.</a:t>
            </a:r>
          </a:p>
          <a:p>
            <a:endParaRPr lang="en-US" baseline="0" dirty="0"/>
          </a:p>
          <a:p>
            <a:r>
              <a:rPr lang="en-US" baseline="0" dirty="0"/>
              <a:t>Where and when millennials work is changing the designed workplace. This makes it difficult for space allocation or planning but newer work location policies are being adopted. This is all about work/life balance.</a:t>
            </a:r>
          </a:p>
          <a:p>
            <a:endParaRPr lang="en-US" baseline="0" dirty="0"/>
          </a:p>
          <a:p>
            <a:r>
              <a:rPr lang="en-US" baseline="0" dirty="0"/>
              <a:t>Lastly, their continues to be greater use of technology. Whether employees are using their own devices in the conference rooms or video conferencing – technology is changing how we get our work done.</a:t>
            </a:r>
            <a:endParaRPr lang="en-US" dirty="0"/>
          </a:p>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9</a:t>
            </a:fld>
            <a:endParaRPr lang="en-US" noProof="0" dirty="0"/>
          </a:p>
        </p:txBody>
      </p:sp>
    </p:spTree>
    <p:extLst>
      <p:ext uri="{BB962C8B-B14F-4D97-AF65-F5344CB8AC3E}">
        <p14:creationId xmlns:p14="http://schemas.microsoft.com/office/powerpoint/2010/main" val="77444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Greater usage of reclaimed woods, metals and</a:t>
            </a:r>
            <a:r>
              <a:rPr lang="en-US" baseline="0" dirty="0"/>
              <a:t> glass – creates a cool looking environment but sound begins to bounce around</a:t>
            </a:r>
            <a:endParaRPr lang="en-US" dirty="0"/>
          </a:p>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10</a:t>
            </a:fld>
            <a:endParaRPr lang="en-US" noProof="0" dirty="0"/>
          </a:p>
        </p:txBody>
      </p:sp>
    </p:spTree>
    <p:extLst>
      <p:ext uri="{BB962C8B-B14F-4D97-AF65-F5344CB8AC3E}">
        <p14:creationId xmlns:p14="http://schemas.microsoft.com/office/powerpoint/2010/main" val="315752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629"/>
                </a:solidFill>
                <a:effectLst/>
                <a:latin typeface="Helvetica" panose="020B0604020202020204" pitchFamily="34" charset="0"/>
              </a:rPr>
              <a:t>Quiet offices aren’t really distracting because they’re too quiet; rather, they prove troublesome when noise eventually occurs and breaks the silence. Sound masking can ‘remove’ that silence.</a:t>
            </a:r>
          </a:p>
          <a:p>
            <a:pPr algn="l"/>
            <a:r>
              <a:rPr lang="en-US" b="0" i="0" dirty="0">
                <a:solidFill>
                  <a:srgbClr val="222629"/>
                </a:solidFill>
                <a:effectLst/>
                <a:latin typeface="var( --e-global-typography-text-font-family )"/>
              </a:rPr>
              <a:t>We do not all know what the work environment will look like as a new normal sets in from COVID-19. With many large and small companies re-opening to welcome employees back, while adhering to social distancing guidelines, offices may be quieter than ever. Densely packed offices have been redesigned to allow for fewer occupants in the same space. With less people in every office, even the smallest noise can become a point of great annoyance and fixation –– like the clicking of a neighbor’s pen or the tapping of their foot. And if you’ve ever attended or hosted a virtual meeting, then you know how unsettling it can be for those around you. In fact, certain open office designs make people so uncomfortable that they avoid collaborating with each other.</a:t>
            </a:r>
            <a:endParaRPr lang="en-US" b="0" i="0" dirty="0">
              <a:solidFill>
                <a:srgbClr val="222629"/>
              </a:solidFill>
              <a:effectLst/>
              <a:latin typeface="Helvetica" panose="020B0604020202020204" pitchFamily="34" charset="0"/>
            </a:endParaRPr>
          </a:p>
          <a:p>
            <a:pPr algn="l"/>
            <a:r>
              <a:rPr lang="en-US" b="0" i="0" dirty="0">
                <a:solidFill>
                  <a:srgbClr val="222629"/>
                </a:solidFill>
                <a:effectLst/>
                <a:latin typeface="var( --e-global-typography-text-font-family )"/>
              </a:rPr>
              <a:t>Sound masking works to eliminate as many distracting noises as possible by introducing sound into the space to ‘feel’ busier. It’s like taking an employee from the library and putting them at the coffee shop. There is a hustle and a bustle feel, but it isn’t distracting and allows the employee to be productive.</a:t>
            </a:r>
            <a:endParaRPr lang="en-US" b="0" i="0" dirty="0">
              <a:solidFill>
                <a:srgbClr val="222629"/>
              </a:solidFill>
              <a:effectLst/>
              <a:latin typeface="Helvetica" panose="020B0604020202020204" pitchFamily="34" charset="0"/>
            </a:endParaRPr>
          </a:p>
          <a:p>
            <a:pPr algn="l"/>
            <a:r>
              <a:rPr lang="en-US" b="0" i="0" dirty="0">
                <a:solidFill>
                  <a:srgbClr val="222629"/>
                </a:solidFill>
                <a:effectLst/>
                <a:latin typeface="Helvetica" panose="020B0604020202020204" pitchFamily="34" charset="0"/>
              </a:rPr>
              <a:t>By controlling the acoustics of a space, you control both productivity and comfort. Where would you rather have them work – at the coffee shop or your office? With an improved acoustical environment, as we return to the workplace, you can provide a place to speak without having conversations understood by others (speech privacy) and can better concentrate without distraction (greater productivity) therefore improving the overall comfort of the space.</a:t>
            </a:r>
          </a:p>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11</a:t>
            </a:fld>
            <a:endParaRPr lang="en-US" noProof="0" dirty="0"/>
          </a:p>
        </p:txBody>
      </p:sp>
    </p:spTree>
    <p:extLst>
      <p:ext uri="{BB962C8B-B14F-4D97-AF65-F5344CB8AC3E}">
        <p14:creationId xmlns:p14="http://schemas.microsoft.com/office/powerpoint/2010/main" val="182158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12</a:t>
            </a:fld>
            <a:endParaRPr lang="en-US" noProof="0" dirty="0"/>
          </a:p>
        </p:txBody>
      </p:sp>
    </p:spTree>
    <p:extLst>
      <p:ext uri="{BB962C8B-B14F-4D97-AF65-F5344CB8AC3E}">
        <p14:creationId xmlns:p14="http://schemas.microsoft.com/office/powerpoint/2010/main" val="45808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dirty="0"/>
              <a:t>Click icon to add picture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1/13/2021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1/13/2021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1/13/2021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1/13/2021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dirty="0"/>
              <a:t>Click icon to add picture</a:t>
            </a:r>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1/13/2021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1/13/2021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dirty="0"/>
              <a:t>Click icon to add picture</a:t>
            </a:r>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dirty="0"/>
              <a:t>Click icon to add picture</a:t>
            </a:r>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1/13/2021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1/13/2021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1047934"/>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1/13/2021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1/13/2021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1/13/2021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1/13/2021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dirty="0"/>
              <a:t>Click icon to add picture</a:t>
            </a:r>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1/13/2021</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1/13/2021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1/13/2021</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dirty="0"/>
              <a:t>Click icon to add picture</a:t>
            </a:r>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1/13/2021</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dirty="0"/>
              <a:t>Click icon to add picture</a:t>
            </a:r>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1/13/2021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1/13/2021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1/13/2021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1/13/2021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1/13/2021</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ADC53D25-0B71-411C-8524-0B22C8341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7352"/>
            <a:ext cx="6311900" cy="1483296"/>
          </a:xfrm>
          <a:prstGeom prst="rect">
            <a:avLst/>
          </a:prstGeom>
          <a:noFill/>
        </p:spPr>
      </p:pic>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6810022" y="1075041"/>
            <a:ext cx="4526280" cy="4016248"/>
          </a:xfrm>
        </p:spPr>
        <p:txBody>
          <a:bodyPr anchor="b">
            <a:normAutofit/>
          </a:bodyPr>
          <a:lstStyle/>
          <a:p>
            <a:r>
              <a:rPr lang="en-US" dirty="0"/>
              <a:t>Managing Acoustics in a Millennial Environment</a:t>
            </a:r>
          </a:p>
        </p:txBody>
      </p:sp>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Today’s Design Trends</a:t>
            </a:r>
          </a:p>
        </p:txBody>
      </p:sp>
      <p:sp>
        <p:nvSpPr>
          <p:cNvPr id="6" name="Content Placeholder 5">
            <a:extLst>
              <a:ext uri="{FF2B5EF4-FFF2-40B4-BE49-F238E27FC236}">
                <a16:creationId xmlns:a16="http://schemas.microsoft.com/office/drawing/2014/main" id="{EB4C188C-5F70-4BFC-B66B-0D8E463CFD13}"/>
              </a:ext>
            </a:extLst>
          </p:cNvPr>
          <p:cNvSpPr>
            <a:spLocks noGrp="1"/>
          </p:cNvSpPr>
          <p:nvPr>
            <p:ph sz="half" idx="1"/>
          </p:nvPr>
        </p:nvSpPr>
        <p:spPr>
          <a:xfrm>
            <a:off x="1097279" y="2019300"/>
            <a:ext cx="9706187" cy="4256454"/>
          </a:xfrm>
        </p:spPr>
        <p:txBody>
          <a:bodyPr>
            <a:normAutofit fontScale="92500" lnSpcReduction="10000"/>
          </a:bodyPr>
          <a:lstStyle/>
          <a:p>
            <a:pPr marL="347980" indent="-335280">
              <a:tabLst>
                <a:tab pos="347345" algn="l"/>
              </a:tabLst>
            </a:pPr>
            <a:r>
              <a:rPr lang="en-US" sz="2800" spc="-155" dirty="0">
                <a:cs typeface="Calibri"/>
              </a:rPr>
              <a:t>W</a:t>
            </a:r>
            <a:r>
              <a:rPr lang="en-US" sz="2800" spc="5" dirty="0">
                <a:cs typeface="Calibri"/>
              </a:rPr>
              <a:t>o</a:t>
            </a:r>
            <a:r>
              <a:rPr lang="en-US" sz="2800" dirty="0">
                <a:cs typeface="Calibri"/>
              </a:rPr>
              <a:t>rk</a:t>
            </a:r>
            <a:r>
              <a:rPr lang="en-US" sz="2800" spc="-10" dirty="0">
                <a:cs typeface="Calibri"/>
              </a:rPr>
              <a:t>pla</a:t>
            </a:r>
            <a:r>
              <a:rPr lang="en-US" sz="2800" dirty="0">
                <a:cs typeface="Calibri"/>
              </a:rPr>
              <a:t>ce</a:t>
            </a:r>
          </a:p>
          <a:p>
            <a:pPr marL="741045" lvl="1" indent="-280670">
              <a:spcBef>
                <a:spcPts val="360"/>
              </a:spcBef>
              <a:buFont typeface="Arial"/>
              <a:buChar char="–"/>
              <a:tabLst>
                <a:tab pos="741045" algn="l"/>
              </a:tabLst>
            </a:pPr>
            <a:r>
              <a:rPr lang="en-US" sz="2400" spc="-10" dirty="0">
                <a:cs typeface="Calibri"/>
              </a:rPr>
              <a:t>M</a:t>
            </a:r>
            <a:r>
              <a:rPr lang="en-US" sz="2400" spc="5" dirty="0">
                <a:cs typeface="Calibri"/>
              </a:rPr>
              <a:t>o</a:t>
            </a:r>
            <a:r>
              <a:rPr lang="en-US" sz="2400" spc="-50" dirty="0">
                <a:cs typeface="Calibri"/>
              </a:rPr>
              <a:t>r</a:t>
            </a:r>
            <a:r>
              <a:rPr lang="en-US" sz="2400" dirty="0">
                <a:cs typeface="Calibri"/>
              </a:rPr>
              <a:t>e</a:t>
            </a:r>
            <a:r>
              <a:rPr lang="en-US" sz="2400" spc="-70" dirty="0">
                <a:cs typeface="Times New Roman"/>
              </a:rPr>
              <a:t> </a:t>
            </a:r>
            <a:r>
              <a:rPr lang="en-US" sz="2400" spc="-15" dirty="0">
                <a:cs typeface="Calibri"/>
              </a:rPr>
              <a:t>c</a:t>
            </a:r>
            <a:r>
              <a:rPr lang="en-US" sz="2400" spc="5" dirty="0">
                <a:cs typeface="Calibri"/>
              </a:rPr>
              <a:t>o</a:t>
            </a:r>
            <a:r>
              <a:rPr lang="en-US" sz="2400" spc="-15" dirty="0">
                <a:cs typeface="Calibri"/>
              </a:rPr>
              <a:t>ll</a:t>
            </a:r>
            <a:r>
              <a:rPr lang="en-US" sz="2400" spc="-5" dirty="0">
                <a:cs typeface="Calibri"/>
              </a:rPr>
              <a:t>a</a:t>
            </a:r>
            <a:r>
              <a:rPr lang="en-US" sz="2400" spc="-15" dirty="0">
                <a:cs typeface="Calibri"/>
              </a:rPr>
              <a:t>b</a:t>
            </a:r>
            <a:r>
              <a:rPr lang="en-US" sz="2400" spc="5" dirty="0">
                <a:cs typeface="Calibri"/>
              </a:rPr>
              <a:t>o</a:t>
            </a:r>
            <a:r>
              <a:rPr lang="en-US" sz="2400" spc="-50" dirty="0">
                <a:cs typeface="Calibri"/>
              </a:rPr>
              <a:t>r</a:t>
            </a:r>
            <a:r>
              <a:rPr lang="en-US" sz="2400" spc="-30" dirty="0">
                <a:cs typeface="Calibri"/>
              </a:rPr>
              <a:t>a</a:t>
            </a:r>
            <a:r>
              <a:rPr lang="en-US" sz="2400" spc="-15" dirty="0">
                <a:cs typeface="Calibri"/>
              </a:rPr>
              <a:t>ti</a:t>
            </a:r>
            <a:r>
              <a:rPr lang="en-US" sz="2400" spc="-25" dirty="0">
                <a:cs typeface="Calibri"/>
              </a:rPr>
              <a:t>v</a:t>
            </a:r>
            <a:r>
              <a:rPr lang="en-US" sz="2400" dirty="0">
                <a:cs typeface="Calibri"/>
              </a:rPr>
              <a:t>e/open environment</a:t>
            </a:r>
          </a:p>
          <a:p>
            <a:pPr marL="741045" lvl="1" indent="-280670">
              <a:spcBef>
                <a:spcPts val="320"/>
              </a:spcBef>
              <a:buFont typeface="Arial"/>
              <a:buChar char="–"/>
              <a:tabLst>
                <a:tab pos="741045" algn="l"/>
              </a:tabLst>
            </a:pPr>
            <a:r>
              <a:rPr lang="en-US" sz="2400" spc="-10" dirty="0">
                <a:cs typeface="Calibri"/>
              </a:rPr>
              <a:t>Honest m</a:t>
            </a:r>
            <a:r>
              <a:rPr lang="en-US" sz="2400" spc="-30" dirty="0">
                <a:cs typeface="Calibri"/>
              </a:rPr>
              <a:t>a</a:t>
            </a:r>
            <a:r>
              <a:rPr lang="en-US" sz="2400" spc="-15" dirty="0">
                <a:cs typeface="Calibri"/>
              </a:rPr>
              <a:t>t</a:t>
            </a:r>
            <a:r>
              <a:rPr lang="en-US" sz="2400" spc="-5" dirty="0">
                <a:cs typeface="Calibri"/>
              </a:rPr>
              <a:t>er</a:t>
            </a:r>
            <a:r>
              <a:rPr lang="en-US" sz="2400" spc="-15" dirty="0">
                <a:cs typeface="Calibri"/>
              </a:rPr>
              <a:t>i</a:t>
            </a:r>
            <a:r>
              <a:rPr lang="en-US" sz="2400" spc="-5" dirty="0">
                <a:cs typeface="Calibri"/>
              </a:rPr>
              <a:t>a</a:t>
            </a:r>
            <a:r>
              <a:rPr lang="en-US" sz="2400" dirty="0">
                <a:cs typeface="Calibri"/>
              </a:rPr>
              <a:t>l</a:t>
            </a:r>
            <a:r>
              <a:rPr lang="en-US" sz="2400" spc="-125" dirty="0">
                <a:cs typeface="Times New Roman"/>
              </a:rPr>
              <a:t> </a:t>
            </a:r>
            <a:r>
              <a:rPr lang="en-US" sz="2400" spc="-15" dirty="0">
                <a:cs typeface="Calibri"/>
              </a:rPr>
              <a:t>u</a:t>
            </a:r>
            <a:r>
              <a:rPr lang="en-US" sz="2400" dirty="0">
                <a:cs typeface="Calibri"/>
              </a:rPr>
              <a:t>s</a:t>
            </a:r>
            <a:r>
              <a:rPr lang="en-US" sz="2400" spc="-5" dirty="0">
                <a:cs typeface="Calibri"/>
              </a:rPr>
              <a:t>a</a:t>
            </a:r>
            <a:r>
              <a:rPr lang="en-US" sz="2400" spc="-30" dirty="0">
                <a:cs typeface="Calibri"/>
              </a:rPr>
              <a:t>g</a:t>
            </a:r>
            <a:r>
              <a:rPr lang="en-US" sz="2400" dirty="0">
                <a:cs typeface="Calibri"/>
              </a:rPr>
              <a:t>e (many hard surfaces)</a:t>
            </a:r>
          </a:p>
          <a:p>
            <a:pPr marL="741045" lvl="1" indent="-280670">
              <a:spcBef>
                <a:spcPts val="320"/>
              </a:spcBef>
              <a:buFont typeface="Arial"/>
              <a:buChar char="–"/>
              <a:tabLst>
                <a:tab pos="741045" algn="l"/>
              </a:tabLst>
            </a:pPr>
            <a:r>
              <a:rPr lang="en-US" sz="2400" dirty="0">
                <a:cs typeface="Calibri"/>
              </a:rPr>
              <a:t>Desired Brand Concepts reflected in space</a:t>
            </a:r>
          </a:p>
          <a:p>
            <a:pPr marL="741045" lvl="1" indent="-280670">
              <a:spcBef>
                <a:spcPts val="320"/>
              </a:spcBef>
              <a:buFont typeface="Arial"/>
              <a:buChar char="–"/>
              <a:tabLst>
                <a:tab pos="741045" algn="l"/>
              </a:tabLst>
            </a:pPr>
            <a:r>
              <a:rPr lang="en-US" sz="2400" dirty="0">
                <a:cs typeface="Calibri"/>
              </a:rPr>
              <a:t>Hot desking</a:t>
            </a:r>
          </a:p>
          <a:p>
            <a:pPr marL="741045" lvl="1" indent="-280670">
              <a:spcBef>
                <a:spcPts val="320"/>
              </a:spcBef>
              <a:buFont typeface="Arial"/>
              <a:buChar char="–"/>
              <a:tabLst>
                <a:tab pos="741045" algn="l"/>
              </a:tabLst>
            </a:pPr>
            <a:r>
              <a:rPr lang="en-US" sz="2400" dirty="0">
                <a:cs typeface="Calibri"/>
              </a:rPr>
              <a:t>Activity based work areas</a:t>
            </a:r>
            <a:endParaRPr lang="en-US" sz="2400" spc="-10" dirty="0">
              <a:cs typeface="Calibri"/>
            </a:endParaRPr>
          </a:p>
          <a:p>
            <a:pPr marL="347980" indent="-335280">
              <a:tabLst>
                <a:tab pos="347345" algn="l"/>
              </a:tabLst>
            </a:pPr>
            <a:r>
              <a:rPr lang="en-US" sz="2800" spc="-10" dirty="0">
                <a:cs typeface="Calibri"/>
              </a:rPr>
              <a:t>C</a:t>
            </a:r>
            <a:r>
              <a:rPr lang="en-US" sz="2800" spc="5" dirty="0">
                <a:cs typeface="Calibri"/>
              </a:rPr>
              <a:t>o</a:t>
            </a:r>
            <a:r>
              <a:rPr lang="en-US" sz="2800" spc="-10" dirty="0">
                <a:cs typeface="Calibri"/>
              </a:rPr>
              <a:t>n</a:t>
            </a:r>
            <a:r>
              <a:rPr lang="en-US" sz="2800" spc="5" dirty="0">
                <a:cs typeface="Calibri"/>
              </a:rPr>
              <a:t>so</a:t>
            </a:r>
            <a:r>
              <a:rPr lang="en-US" sz="2800" spc="-10" dirty="0">
                <a:cs typeface="Calibri"/>
              </a:rPr>
              <a:t>lid</a:t>
            </a:r>
            <a:r>
              <a:rPr lang="en-US" sz="2800" spc="-30" dirty="0">
                <a:cs typeface="Calibri"/>
              </a:rPr>
              <a:t>a</a:t>
            </a:r>
            <a:r>
              <a:rPr lang="en-US" sz="2800" spc="-5" dirty="0">
                <a:cs typeface="Calibri"/>
              </a:rPr>
              <a:t>t</a:t>
            </a:r>
            <a:r>
              <a:rPr lang="en-US" sz="2800" spc="-10" dirty="0">
                <a:cs typeface="Calibri"/>
              </a:rPr>
              <a:t>i</a:t>
            </a:r>
            <a:r>
              <a:rPr lang="en-US" sz="2800" spc="5" dirty="0">
                <a:cs typeface="Calibri"/>
              </a:rPr>
              <a:t>o</a:t>
            </a:r>
            <a:r>
              <a:rPr lang="en-US" sz="2800" dirty="0">
                <a:cs typeface="Calibri"/>
              </a:rPr>
              <a:t>n</a:t>
            </a:r>
            <a:r>
              <a:rPr lang="en-US" sz="2800" spc="-150" dirty="0">
                <a:cs typeface="Times New Roman"/>
              </a:rPr>
              <a:t> </a:t>
            </a:r>
            <a:r>
              <a:rPr lang="en-US" sz="2800" spc="5" dirty="0">
                <a:cs typeface="Calibri"/>
              </a:rPr>
              <a:t>o</a:t>
            </a:r>
            <a:r>
              <a:rPr lang="en-US" sz="2800" dirty="0">
                <a:cs typeface="Calibri"/>
              </a:rPr>
              <a:t>f</a:t>
            </a:r>
            <a:r>
              <a:rPr lang="en-US" sz="2800" spc="-100" dirty="0">
                <a:cs typeface="Times New Roman"/>
              </a:rPr>
              <a:t> </a:t>
            </a:r>
            <a:r>
              <a:rPr lang="en-US" sz="2800" spc="5" dirty="0">
                <a:cs typeface="Calibri"/>
              </a:rPr>
              <a:t>S</a:t>
            </a:r>
            <a:r>
              <a:rPr lang="en-US" sz="2800" spc="-10" dirty="0">
                <a:cs typeface="Calibri"/>
              </a:rPr>
              <a:t>pa</a:t>
            </a:r>
            <a:r>
              <a:rPr lang="en-US" sz="2800" dirty="0">
                <a:cs typeface="Calibri"/>
              </a:rPr>
              <a:t>ce</a:t>
            </a:r>
            <a:r>
              <a:rPr lang="en-US" sz="2800" spc="-85" dirty="0">
                <a:cs typeface="Times New Roman"/>
              </a:rPr>
              <a:t> </a:t>
            </a:r>
            <a:r>
              <a:rPr lang="en-US" sz="2800" spc="5" dirty="0">
                <a:cs typeface="Calibri"/>
              </a:rPr>
              <a:t>S</a:t>
            </a:r>
            <a:r>
              <a:rPr lang="en-US" sz="2800" spc="-10" dirty="0">
                <a:cs typeface="Calibri"/>
              </a:rPr>
              <a:t>i</a:t>
            </a:r>
            <a:r>
              <a:rPr lang="en-US" sz="2800" spc="-80" dirty="0">
                <a:cs typeface="Calibri"/>
              </a:rPr>
              <a:t>z</a:t>
            </a:r>
            <a:r>
              <a:rPr lang="en-US" sz="2800" dirty="0">
                <a:cs typeface="Calibri"/>
              </a:rPr>
              <a:t>e</a:t>
            </a:r>
          </a:p>
          <a:p>
            <a:pPr marL="927100" lvl="2" indent="-457200">
              <a:buClr>
                <a:srgbClr val="76B733"/>
              </a:buClr>
              <a:buSzPct val="90000"/>
              <a:buFont typeface="Calibri" panose="020F0502020204030204" pitchFamily="34" charset="0"/>
              <a:buChar char="‒"/>
              <a:tabLst>
                <a:tab pos="347345" algn="l"/>
              </a:tabLst>
            </a:pPr>
            <a:r>
              <a:rPr lang="en-US" sz="2400" spc="-10" dirty="0">
                <a:cs typeface="Calibri"/>
              </a:rPr>
              <a:t>Real estate costs driving design</a:t>
            </a:r>
            <a:endParaRPr lang="en-US" sz="2400" dirty="0">
              <a:cs typeface="Calibri"/>
            </a:endParaRPr>
          </a:p>
          <a:p>
            <a:pPr marL="347980" indent="-335280">
              <a:tabLst>
                <a:tab pos="347345" algn="l"/>
              </a:tabLst>
            </a:pPr>
            <a:r>
              <a:rPr lang="en-US" sz="2800" spc="-10" dirty="0">
                <a:cs typeface="Calibri"/>
              </a:rPr>
              <a:t>Employers are increasingly adopting modern design concepts to attract new talent</a:t>
            </a:r>
            <a:endParaRPr lang="en-US" sz="2800" dirty="0">
              <a:cs typeface="Calibri"/>
            </a:endParaRPr>
          </a:p>
          <a:p>
            <a:pPr marL="0" indent="0">
              <a:lnSpc>
                <a:spcPct val="90000"/>
              </a:lnSpc>
              <a:buNone/>
            </a:pPr>
            <a:endParaRPr lang="en-US" sz="1700" dirty="0"/>
          </a:p>
        </p:txBody>
      </p:sp>
    </p:spTree>
    <p:extLst>
      <p:ext uri="{BB962C8B-B14F-4D97-AF65-F5344CB8AC3E}">
        <p14:creationId xmlns:p14="http://schemas.microsoft.com/office/powerpoint/2010/main" val="325273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Today’s Design Trends (COVID-19)</a:t>
            </a:r>
          </a:p>
        </p:txBody>
      </p:sp>
      <p:sp>
        <p:nvSpPr>
          <p:cNvPr id="6" name="Content Placeholder 5">
            <a:extLst>
              <a:ext uri="{FF2B5EF4-FFF2-40B4-BE49-F238E27FC236}">
                <a16:creationId xmlns:a16="http://schemas.microsoft.com/office/drawing/2014/main" id="{EB4C188C-5F70-4BFC-B66B-0D8E463CFD13}"/>
              </a:ext>
            </a:extLst>
          </p:cNvPr>
          <p:cNvSpPr>
            <a:spLocks noGrp="1"/>
          </p:cNvSpPr>
          <p:nvPr>
            <p:ph sz="half" idx="1"/>
          </p:nvPr>
        </p:nvSpPr>
        <p:spPr>
          <a:xfrm>
            <a:off x="1097280" y="2019300"/>
            <a:ext cx="9030132" cy="4256454"/>
          </a:xfrm>
        </p:spPr>
        <p:txBody>
          <a:bodyPr>
            <a:normAutofit/>
          </a:bodyPr>
          <a:lstStyle/>
          <a:p>
            <a:pPr marL="347980" indent="-335280">
              <a:tabLst>
                <a:tab pos="347345" algn="l"/>
              </a:tabLst>
            </a:pPr>
            <a:r>
              <a:rPr lang="en-US" sz="2400" dirty="0">
                <a:solidFill>
                  <a:srgbClr val="222629"/>
                </a:solidFill>
                <a:latin typeface="Helvetica" panose="020B0604020202020204" pitchFamily="34" charset="0"/>
              </a:rPr>
              <a:t>S</a:t>
            </a:r>
            <a:r>
              <a:rPr lang="en-US" sz="2400" b="0" i="0" dirty="0">
                <a:solidFill>
                  <a:srgbClr val="222629"/>
                </a:solidFill>
                <a:effectLst/>
                <a:latin typeface="Helvetica" panose="020B0604020202020204" pitchFamily="34" charset="0"/>
              </a:rPr>
              <a:t>ocial distancing guidelines</a:t>
            </a:r>
          </a:p>
          <a:p>
            <a:pPr marL="1021588" lvl="4" indent="-342900">
              <a:buFont typeface="Courier New" panose="02070309020205020404" pitchFamily="49" charset="0"/>
              <a:buChar char="o"/>
              <a:tabLst>
                <a:tab pos="347345" algn="l"/>
              </a:tabLst>
            </a:pPr>
            <a:r>
              <a:rPr lang="en-US" sz="1800" b="0" i="0" dirty="0">
                <a:solidFill>
                  <a:srgbClr val="222629"/>
                </a:solidFill>
                <a:effectLst/>
                <a:latin typeface="Helvetica" panose="020B0604020202020204" pitchFamily="34" charset="0"/>
              </a:rPr>
              <a:t>Densely packed offices have been redesigned to allow for fewer occupants in the same space</a:t>
            </a:r>
            <a:endParaRPr lang="en-US" sz="1800" b="0" i="0" spc="-10" dirty="0">
              <a:solidFill>
                <a:srgbClr val="222629"/>
              </a:solidFill>
              <a:effectLst/>
              <a:latin typeface="Helvetica" panose="020B0604020202020204" pitchFamily="34" charset="0"/>
              <a:cs typeface="Calibri"/>
            </a:endParaRPr>
          </a:p>
          <a:p>
            <a:pPr marL="1021588" lvl="4" indent="-342900">
              <a:buFont typeface="Courier New" panose="02070309020205020404" pitchFamily="49" charset="0"/>
              <a:buChar char="o"/>
              <a:tabLst>
                <a:tab pos="347345" algn="l"/>
              </a:tabLst>
            </a:pPr>
            <a:endParaRPr lang="en-US" sz="1800" spc="-10" dirty="0">
              <a:solidFill>
                <a:srgbClr val="222629"/>
              </a:solidFill>
              <a:latin typeface="Helvetica" panose="020B0604020202020204" pitchFamily="34" charset="0"/>
              <a:cs typeface="Calibri"/>
            </a:endParaRPr>
          </a:p>
          <a:p>
            <a:pPr marL="587248" lvl="1" indent="-457200">
              <a:tabLst>
                <a:tab pos="347345" algn="l"/>
              </a:tabLst>
            </a:pPr>
            <a:r>
              <a:rPr lang="en-US" sz="2400" b="0" i="0" dirty="0">
                <a:solidFill>
                  <a:srgbClr val="222629"/>
                </a:solidFill>
                <a:effectLst/>
                <a:latin typeface="Helvetica" panose="020B0604020202020204" pitchFamily="34" charset="0"/>
              </a:rPr>
              <a:t>Eerily quiet</a:t>
            </a:r>
          </a:p>
          <a:p>
            <a:pPr marL="953008" lvl="3" indent="-457200">
              <a:buFont typeface="Courier New" panose="02070309020205020404" pitchFamily="49" charset="0"/>
              <a:buChar char="o"/>
              <a:tabLst>
                <a:tab pos="347345" algn="l"/>
              </a:tabLst>
            </a:pPr>
            <a:r>
              <a:rPr lang="en-US" sz="1800" b="0" i="0" dirty="0">
                <a:solidFill>
                  <a:srgbClr val="222629"/>
                </a:solidFill>
                <a:effectLst/>
                <a:latin typeface="Helvetica" panose="020B0604020202020204" pitchFamily="34" charset="0"/>
              </a:rPr>
              <a:t>With less people in every office, even the smallest noise can become a point of great annoyance and fixation</a:t>
            </a:r>
            <a:endParaRPr lang="en-US" sz="1800" dirty="0"/>
          </a:p>
        </p:txBody>
      </p:sp>
    </p:spTree>
    <p:extLst>
      <p:ext uri="{BB962C8B-B14F-4D97-AF65-F5344CB8AC3E}">
        <p14:creationId xmlns:p14="http://schemas.microsoft.com/office/powerpoint/2010/main" val="41324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loor, indoor, window, living&#10;&#10;Description automatically generated">
            <a:extLst>
              <a:ext uri="{FF2B5EF4-FFF2-40B4-BE49-F238E27FC236}">
                <a16:creationId xmlns:a16="http://schemas.microsoft.com/office/drawing/2014/main" id="{29935C5B-970F-4C14-828B-43F24CA72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7" name="Rectangle 6">
            <a:extLst>
              <a:ext uri="{FF2B5EF4-FFF2-40B4-BE49-F238E27FC236}">
                <a16:creationId xmlns:a16="http://schemas.microsoft.com/office/drawing/2014/main" id="{3754867F-A1B9-4604-817D-4A096225711C}"/>
              </a:ext>
            </a:extLst>
          </p:cNvPr>
          <p:cNvSpPr/>
          <p:nvPr/>
        </p:nvSpPr>
        <p:spPr>
          <a:xfrm>
            <a:off x="225778" y="3953935"/>
            <a:ext cx="5000978" cy="208562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1028" y="3953935"/>
            <a:ext cx="5118100" cy="1929066"/>
          </a:xfrm>
        </p:spPr>
        <p:txBody>
          <a:bodyPr anchor="b">
            <a:normAutofit/>
          </a:bodyPr>
          <a:lstStyle/>
          <a:p>
            <a:r>
              <a:rPr lang="en-US" sz="4200" dirty="0"/>
              <a:t>Sound Masking as an Option for Today’s Design Trends</a:t>
            </a:r>
          </a:p>
        </p:txBody>
      </p:sp>
    </p:spTree>
    <p:extLst>
      <p:ext uri="{BB962C8B-B14F-4D97-AF65-F5344CB8AC3E}">
        <p14:creationId xmlns:p14="http://schemas.microsoft.com/office/powerpoint/2010/main" val="364779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Key Criteria</a:t>
            </a:r>
          </a:p>
        </p:txBody>
      </p:sp>
      <p:sp>
        <p:nvSpPr>
          <p:cNvPr id="7" name="Text Placeholder 2">
            <a:extLst>
              <a:ext uri="{FF2B5EF4-FFF2-40B4-BE49-F238E27FC236}">
                <a16:creationId xmlns:a16="http://schemas.microsoft.com/office/drawing/2014/main" id="{7F9836BE-5C79-41CF-8A7A-F1BD5D99C445}"/>
              </a:ext>
            </a:extLst>
          </p:cNvPr>
          <p:cNvSpPr txBox="1">
            <a:spLocks/>
          </p:cNvSpPr>
          <p:nvPr/>
        </p:nvSpPr>
        <p:spPr>
          <a:xfrm>
            <a:off x="1230491" y="2098605"/>
            <a:ext cx="5279812" cy="381682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chemeClr val="accent1"/>
              </a:buClr>
              <a:buFont typeface="Arial" panose="020B0604020202020204" pitchFamily="34" charset="0"/>
              <a:buChar char="•"/>
            </a:pPr>
            <a:r>
              <a:rPr lang="en-US" sz="3500" dirty="0"/>
              <a:t>Speech Privacy</a:t>
            </a:r>
            <a:br>
              <a:rPr lang="en-US" sz="3500" dirty="0"/>
            </a:br>
            <a:endParaRPr lang="en-US" sz="3500" dirty="0"/>
          </a:p>
          <a:p>
            <a:pPr marL="342900" indent="-342900" algn="l">
              <a:buClr>
                <a:schemeClr val="accent1"/>
              </a:buClr>
              <a:buFont typeface="Arial" panose="020B0604020202020204" pitchFamily="34" charset="0"/>
              <a:buChar char="•"/>
            </a:pPr>
            <a:r>
              <a:rPr lang="en-US" sz="3500" dirty="0"/>
              <a:t>Comfort</a:t>
            </a:r>
          </a:p>
          <a:p>
            <a:pPr marL="171450" indent="-171450" algn="l">
              <a:buClr>
                <a:schemeClr val="accent1"/>
              </a:buClr>
              <a:buFont typeface="Arial" panose="020B0604020202020204" pitchFamily="34" charset="0"/>
              <a:buChar char="•"/>
            </a:pPr>
            <a:endParaRPr lang="en-US" sz="3500" dirty="0"/>
          </a:p>
        </p:txBody>
      </p:sp>
    </p:spTree>
    <p:extLst>
      <p:ext uri="{BB962C8B-B14F-4D97-AF65-F5344CB8AC3E}">
        <p14:creationId xmlns:p14="http://schemas.microsoft.com/office/powerpoint/2010/main" val="136835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16" y="1885125"/>
            <a:ext cx="3684118" cy="2093975"/>
          </a:xfrm>
        </p:spPr>
        <p:txBody>
          <a:bodyPr anchor="ctr">
            <a:noAutofit/>
          </a:bodyPr>
          <a:lstStyle/>
          <a:p>
            <a:r>
              <a:rPr lang="en-US" sz="3500" dirty="0"/>
              <a:t>How Does Sound Masking Work?</a:t>
            </a:r>
          </a:p>
        </p:txBody>
      </p:sp>
      <p:pic>
        <p:nvPicPr>
          <p:cNvPr id="4" name="Picture 3" descr="A person sitting at a table&#10;&#10;Description automatically generated">
            <a:extLst>
              <a:ext uri="{FF2B5EF4-FFF2-40B4-BE49-F238E27FC236}">
                <a16:creationId xmlns:a16="http://schemas.microsoft.com/office/drawing/2014/main" id="{8278C333-616B-4E61-BF78-0C0E44E01834}"/>
              </a:ext>
            </a:extLst>
          </p:cNvPr>
          <p:cNvPicPr>
            <a:picLocks noChangeAspect="1"/>
          </p:cNvPicPr>
          <p:nvPr/>
        </p:nvPicPr>
        <p:blipFill rotWithShape="1">
          <a:blip r:embed="rId3">
            <a:extLst>
              <a:ext uri="{28A0092B-C50C-407E-A947-70E740481C1C}">
                <a14:useLocalDpi xmlns:a14="http://schemas.microsoft.com/office/drawing/2010/main" val="0"/>
              </a:ext>
            </a:extLst>
          </a:blip>
          <a:srcRect r="2" b="14546"/>
          <a:stretch/>
        </p:blipFill>
        <p:spPr>
          <a:xfrm>
            <a:off x="5853914" y="579288"/>
            <a:ext cx="5861171" cy="5008711"/>
          </a:xfrm>
          <a:prstGeom prst="rect">
            <a:avLst/>
          </a:prstGeom>
          <a:noFill/>
        </p:spPr>
      </p:pic>
    </p:spTree>
    <p:extLst>
      <p:ext uri="{BB962C8B-B14F-4D97-AF65-F5344CB8AC3E}">
        <p14:creationId xmlns:p14="http://schemas.microsoft.com/office/powerpoint/2010/main" val="12402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a:t>Ambient Background Sound is 38dB</a:t>
            </a:r>
          </a:p>
        </p:txBody>
      </p:sp>
      <p:pic>
        <p:nvPicPr>
          <p:cNvPr id="7" name="Picture 7" descr="Picture1">
            <a:extLst>
              <a:ext uri="{FF2B5EF4-FFF2-40B4-BE49-F238E27FC236}">
                <a16:creationId xmlns:a16="http://schemas.microsoft.com/office/drawing/2014/main" id="{DA233839-B1A1-4C68-B661-72576E0F13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7574" y="2108201"/>
            <a:ext cx="6216348" cy="37608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71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3156"/>
            <a:ext cx="10058400" cy="1399822"/>
          </a:xfrm>
        </p:spPr>
        <p:txBody>
          <a:bodyPr anchor="b">
            <a:normAutofit fontScale="90000"/>
          </a:bodyPr>
          <a:lstStyle/>
          <a:p>
            <a:r>
              <a:rPr lang="en-US" dirty="0"/>
              <a:t>Ambient Background Sound is 27dB</a:t>
            </a:r>
            <a:br>
              <a:rPr lang="en-US" dirty="0"/>
            </a:br>
            <a:r>
              <a:rPr lang="en-US" dirty="0"/>
              <a:t>No sound masking)</a:t>
            </a:r>
          </a:p>
        </p:txBody>
      </p:sp>
      <p:pic>
        <p:nvPicPr>
          <p:cNvPr id="4" name="Picture 5" descr="Picture2">
            <a:extLst>
              <a:ext uri="{FF2B5EF4-FFF2-40B4-BE49-F238E27FC236}">
                <a16:creationId xmlns:a16="http://schemas.microsoft.com/office/drawing/2014/main" id="{87EBB3DA-888E-40A5-85C8-CCBB613B79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96262" y="2413001"/>
            <a:ext cx="5876393" cy="3760891"/>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82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7021"/>
            <a:ext cx="10058400" cy="1332089"/>
          </a:xfrm>
        </p:spPr>
        <p:txBody>
          <a:bodyPr anchor="b">
            <a:normAutofit fontScale="90000"/>
          </a:bodyPr>
          <a:lstStyle/>
          <a:p>
            <a:r>
              <a:rPr lang="en-US" dirty="0"/>
              <a:t>Dynamic Range Reduced to 18dB</a:t>
            </a:r>
            <a:br>
              <a:rPr lang="en-US" dirty="0"/>
            </a:br>
            <a:r>
              <a:rPr lang="en-US" dirty="0"/>
              <a:t>(with sound masking)</a:t>
            </a:r>
          </a:p>
        </p:txBody>
      </p:sp>
      <p:pic>
        <p:nvPicPr>
          <p:cNvPr id="4" name="Picture 5" descr="Picture3">
            <a:extLst>
              <a:ext uri="{FF2B5EF4-FFF2-40B4-BE49-F238E27FC236}">
                <a16:creationId xmlns:a16="http://schemas.microsoft.com/office/drawing/2014/main" id="{F69B95EE-7453-4CD1-AFB0-E19D57E3BC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0472" y="2510088"/>
            <a:ext cx="6165396" cy="3760891"/>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60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a:extLst>
              <a:ext uri="{FF2B5EF4-FFF2-40B4-BE49-F238E27FC236}">
                <a16:creationId xmlns:a16="http://schemas.microsoft.com/office/drawing/2014/main" id="{D93AED15-4E4D-4FA6-8322-86C782B4A7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280" b="22462"/>
          <a:stretch/>
        </p:blipFill>
        <p:spPr>
          <a:xfrm>
            <a:off x="15" y="10"/>
            <a:ext cx="12191985" cy="4578340"/>
          </a:xfrm>
          <a:prstGeom prst="rect">
            <a:avLst/>
          </a:prstGeom>
          <a:noFill/>
        </p:spPr>
      </p:pic>
      <p:sp>
        <p:nvSpPr>
          <p:cNvPr id="2" name="Title 1"/>
          <p:cNvSpPr>
            <a:spLocks noGrp="1"/>
          </p:cNvSpPr>
          <p:nvPr>
            <p:ph type="title"/>
          </p:nvPr>
        </p:nvSpPr>
        <p:spPr>
          <a:xfrm>
            <a:off x="1097279" y="4799362"/>
            <a:ext cx="10113645" cy="743682"/>
          </a:xfrm>
        </p:spPr>
        <p:txBody>
          <a:bodyPr anchor="b">
            <a:normAutofit/>
          </a:bodyPr>
          <a:lstStyle/>
          <a:p>
            <a:r>
              <a:rPr lang="en-US" sz="3400" dirty="0"/>
              <a:t>Achieving Privacy</a:t>
            </a:r>
          </a:p>
        </p:txBody>
      </p:sp>
    </p:spTree>
    <p:extLst>
      <p:ext uri="{BB962C8B-B14F-4D97-AF65-F5344CB8AC3E}">
        <p14:creationId xmlns:p14="http://schemas.microsoft.com/office/powerpoint/2010/main" val="348481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Industry Standard – ASTM E-1130</a:t>
            </a:r>
          </a:p>
        </p:txBody>
      </p:sp>
      <p:graphicFrame>
        <p:nvGraphicFramePr>
          <p:cNvPr id="4" name="object 3">
            <a:extLst>
              <a:ext uri="{FF2B5EF4-FFF2-40B4-BE49-F238E27FC236}">
                <a16:creationId xmlns:a16="http://schemas.microsoft.com/office/drawing/2014/main" id="{B2EA1233-5D2C-407C-ABDE-AFB2A08F570D}"/>
              </a:ext>
            </a:extLst>
          </p:cNvPr>
          <p:cNvGraphicFramePr>
            <a:graphicFrameLocks noGrp="1"/>
          </p:cNvGraphicFramePr>
          <p:nvPr>
            <p:extLst>
              <p:ext uri="{D42A27DB-BD31-4B8C-83A1-F6EECF244321}">
                <p14:modId xmlns:p14="http://schemas.microsoft.com/office/powerpoint/2010/main" val="2234939309"/>
              </p:ext>
            </p:extLst>
          </p:nvPr>
        </p:nvGraphicFramePr>
        <p:xfrm>
          <a:off x="1390793" y="3189960"/>
          <a:ext cx="9144328" cy="1120886"/>
        </p:xfrm>
        <a:graphic>
          <a:graphicData uri="http://schemas.openxmlformats.org/drawingml/2006/table">
            <a:tbl>
              <a:tblPr firstRow="1" bandRow="1">
                <a:tableStyleId>{2D5ABB26-0587-4C30-8999-92F81FD0307C}</a:tableStyleId>
              </a:tblPr>
              <a:tblGrid>
                <a:gridCol w="3048110">
                  <a:extLst>
                    <a:ext uri="{9D8B030D-6E8A-4147-A177-3AD203B41FA5}">
                      <a16:colId xmlns:a16="http://schemas.microsoft.com/office/drawing/2014/main" val="20000"/>
                    </a:ext>
                  </a:extLst>
                </a:gridCol>
                <a:gridCol w="3048109">
                  <a:extLst>
                    <a:ext uri="{9D8B030D-6E8A-4147-A177-3AD203B41FA5}">
                      <a16:colId xmlns:a16="http://schemas.microsoft.com/office/drawing/2014/main" val="20001"/>
                    </a:ext>
                  </a:extLst>
                </a:gridCol>
                <a:gridCol w="3048109">
                  <a:extLst>
                    <a:ext uri="{9D8B030D-6E8A-4147-A177-3AD203B41FA5}">
                      <a16:colId xmlns:a16="http://schemas.microsoft.com/office/drawing/2014/main" val="20002"/>
                    </a:ext>
                  </a:extLst>
                </a:gridCol>
              </a:tblGrid>
              <a:tr h="631772">
                <a:tc>
                  <a:txBody>
                    <a:bodyPr/>
                    <a:lstStyle/>
                    <a:p>
                      <a:pPr marL="706120" marR="714375" indent="39370">
                        <a:lnSpc>
                          <a:spcPct val="100000"/>
                        </a:lnSpc>
                      </a:pPr>
                      <a:r>
                        <a:rPr sz="1400" b="1" dirty="0">
                          <a:latin typeface="Arial"/>
                          <a:cs typeface="Arial"/>
                        </a:rPr>
                        <a:t>Confid</a:t>
                      </a:r>
                      <a:r>
                        <a:rPr sz="1400" b="1" spc="-5" dirty="0">
                          <a:latin typeface="Arial"/>
                          <a:cs typeface="Arial"/>
                        </a:rPr>
                        <a:t>e</a:t>
                      </a:r>
                      <a:r>
                        <a:rPr sz="1400" b="1" spc="0" dirty="0">
                          <a:latin typeface="Arial"/>
                          <a:cs typeface="Arial"/>
                        </a:rPr>
                        <a:t>nti</a:t>
                      </a:r>
                      <a:r>
                        <a:rPr sz="1400" b="1" spc="-5" dirty="0">
                          <a:latin typeface="Arial"/>
                          <a:cs typeface="Arial"/>
                        </a:rPr>
                        <a:t>a</a:t>
                      </a:r>
                      <a:r>
                        <a:rPr sz="1400" b="1" spc="0" dirty="0">
                          <a:latin typeface="Arial"/>
                          <a:cs typeface="Arial"/>
                        </a:rPr>
                        <a:t>lity</a:t>
                      </a:r>
                      <a:r>
                        <a:rPr sz="1400" b="1" spc="0" dirty="0">
                          <a:latin typeface="Times New Roman"/>
                          <a:cs typeface="Times New Roman"/>
                        </a:rPr>
                        <a:t> </a:t>
                      </a:r>
                      <a:r>
                        <a:rPr sz="1400" b="1" spc="-5" dirty="0">
                          <a:latin typeface="Arial"/>
                          <a:cs typeface="Arial"/>
                        </a:rPr>
                        <a:t>S</a:t>
                      </a:r>
                      <a:r>
                        <a:rPr sz="1400" b="1" spc="0" dirty="0">
                          <a:latin typeface="Arial"/>
                          <a:cs typeface="Arial"/>
                        </a:rPr>
                        <a:t>p</a:t>
                      </a:r>
                      <a:r>
                        <a:rPr sz="1400" b="1" spc="-5" dirty="0">
                          <a:latin typeface="Arial"/>
                          <a:cs typeface="Arial"/>
                        </a:rPr>
                        <a:t>eec</a:t>
                      </a:r>
                      <a:r>
                        <a:rPr sz="1400" b="1" spc="0" dirty="0">
                          <a:latin typeface="Arial"/>
                          <a:cs typeface="Arial"/>
                        </a:rPr>
                        <a:t>h</a:t>
                      </a:r>
                      <a:r>
                        <a:rPr sz="1400" b="1" spc="80" dirty="0">
                          <a:latin typeface="Times New Roman"/>
                          <a:cs typeface="Times New Roman"/>
                        </a:rPr>
                        <a:t> </a:t>
                      </a:r>
                      <a:r>
                        <a:rPr sz="1400" b="1" spc="-5" dirty="0">
                          <a:latin typeface="Arial"/>
                          <a:cs typeface="Arial"/>
                        </a:rPr>
                        <a:t>Pr</a:t>
                      </a:r>
                      <a:r>
                        <a:rPr sz="1400" b="1" spc="0" dirty="0">
                          <a:latin typeface="Arial"/>
                          <a:cs typeface="Arial"/>
                        </a:rPr>
                        <a:t>i</a:t>
                      </a:r>
                      <a:r>
                        <a:rPr sz="1400" b="1" spc="-25" dirty="0">
                          <a:latin typeface="Arial"/>
                          <a:cs typeface="Arial"/>
                        </a:rPr>
                        <a:t>v</a:t>
                      </a:r>
                      <a:r>
                        <a:rPr sz="1400" b="1" spc="-5" dirty="0">
                          <a:latin typeface="Arial"/>
                          <a:cs typeface="Arial"/>
                        </a:rPr>
                        <a:t>ac</a:t>
                      </a:r>
                      <a:r>
                        <a:rPr sz="1400" b="1" spc="0" dirty="0">
                          <a:latin typeface="Arial"/>
                          <a:cs typeface="Arial"/>
                        </a:rPr>
                        <a:t>y</a:t>
                      </a:r>
                      <a:endParaRPr sz="1400" dirty="0">
                        <a:latin typeface="Arial"/>
                        <a:cs typeface="Arial"/>
                      </a:endParaRPr>
                    </a:p>
                  </a:txBody>
                  <a:tcPr marL="0" marR="0" marT="0" marB="0">
                    <a:lnL w="19645">
                      <a:solidFill>
                        <a:srgbClr val="000000"/>
                      </a:solidFill>
                      <a:prstDash val="solid"/>
                    </a:lnL>
                    <a:lnR w="8730">
                      <a:solidFill>
                        <a:srgbClr val="000000"/>
                      </a:solidFill>
                      <a:prstDash val="solid"/>
                    </a:lnR>
                    <a:lnT w="19645">
                      <a:solidFill>
                        <a:srgbClr val="000000"/>
                      </a:solidFill>
                      <a:prstDash val="solid"/>
                    </a:lnT>
                    <a:lnB w="8730">
                      <a:solidFill>
                        <a:srgbClr val="000000"/>
                      </a:solidFill>
                      <a:prstDash val="solid"/>
                    </a:lnB>
                    <a:solidFill>
                      <a:srgbClr val="4F80BC"/>
                    </a:solidFill>
                  </a:tcPr>
                </a:tc>
                <a:tc>
                  <a:txBody>
                    <a:bodyPr/>
                    <a:lstStyle/>
                    <a:p>
                      <a:pPr marL="1031875" marR="723900" indent="-311150">
                        <a:lnSpc>
                          <a:spcPct val="100000"/>
                        </a:lnSpc>
                      </a:pPr>
                      <a:r>
                        <a:rPr sz="1400" b="1" dirty="0">
                          <a:latin typeface="Arial"/>
                          <a:cs typeface="Arial"/>
                        </a:rPr>
                        <a:t>No</a:t>
                      </a:r>
                      <a:r>
                        <a:rPr sz="1400" b="1" spc="-5" dirty="0">
                          <a:latin typeface="Arial"/>
                          <a:cs typeface="Arial"/>
                        </a:rPr>
                        <a:t>r</a:t>
                      </a:r>
                      <a:r>
                        <a:rPr sz="1400" b="1" spc="-25" dirty="0">
                          <a:latin typeface="Arial"/>
                          <a:cs typeface="Arial"/>
                        </a:rPr>
                        <a:t>m</a:t>
                      </a:r>
                      <a:r>
                        <a:rPr sz="1400" b="1" spc="-5" dirty="0">
                          <a:latin typeface="Arial"/>
                          <a:cs typeface="Arial"/>
                        </a:rPr>
                        <a:t>a</a:t>
                      </a:r>
                      <a:r>
                        <a:rPr sz="1400" b="1" spc="0" dirty="0">
                          <a:latin typeface="Arial"/>
                          <a:cs typeface="Arial"/>
                        </a:rPr>
                        <a:t>l</a:t>
                      </a:r>
                      <a:r>
                        <a:rPr sz="1400" b="1" spc="80" dirty="0">
                          <a:latin typeface="Times New Roman"/>
                          <a:cs typeface="Times New Roman"/>
                        </a:rPr>
                        <a:t> </a:t>
                      </a:r>
                      <a:r>
                        <a:rPr sz="1400" b="1" spc="-5" dirty="0">
                          <a:latin typeface="Arial"/>
                          <a:cs typeface="Arial"/>
                        </a:rPr>
                        <a:t>S</a:t>
                      </a:r>
                      <a:r>
                        <a:rPr sz="1400" b="1" spc="0" dirty="0">
                          <a:latin typeface="Arial"/>
                          <a:cs typeface="Arial"/>
                        </a:rPr>
                        <a:t>p</a:t>
                      </a:r>
                      <a:r>
                        <a:rPr sz="1400" b="1" spc="-5" dirty="0">
                          <a:latin typeface="Arial"/>
                          <a:cs typeface="Arial"/>
                        </a:rPr>
                        <a:t>eec</a:t>
                      </a:r>
                      <a:r>
                        <a:rPr sz="1400" b="1" spc="0" dirty="0">
                          <a:latin typeface="Arial"/>
                          <a:cs typeface="Arial"/>
                        </a:rPr>
                        <a:t>h</a:t>
                      </a:r>
                      <a:r>
                        <a:rPr sz="1400" b="1" spc="0" dirty="0">
                          <a:latin typeface="Times New Roman"/>
                          <a:cs typeface="Times New Roman"/>
                        </a:rPr>
                        <a:t> </a:t>
                      </a:r>
                      <a:r>
                        <a:rPr sz="1400" b="1" spc="-5" dirty="0">
                          <a:latin typeface="Arial"/>
                          <a:cs typeface="Arial"/>
                        </a:rPr>
                        <a:t>Pr</a:t>
                      </a:r>
                      <a:r>
                        <a:rPr sz="1400" b="1" spc="0" dirty="0">
                          <a:latin typeface="Arial"/>
                          <a:cs typeface="Arial"/>
                        </a:rPr>
                        <a:t>i</a:t>
                      </a:r>
                      <a:r>
                        <a:rPr sz="1400" b="1" spc="-25" dirty="0">
                          <a:latin typeface="Arial"/>
                          <a:cs typeface="Arial"/>
                        </a:rPr>
                        <a:t>v</a:t>
                      </a:r>
                      <a:r>
                        <a:rPr sz="1400" b="1" spc="-5" dirty="0">
                          <a:latin typeface="Arial"/>
                          <a:cs typeface="Arial"/>
                        </a:rPr>
                        <a:t>ac</a:t>
                      </a:r>
                      <a:r>
                        <a:rPr sz="1400" b="1" spc="0" dirty="0">
                          <a:latin typeface="Arial"/>
                          <a:cs typeface="Arial"/>
                        </a:rPr>
                        <a:t>y</a:t>
                      </a:r>
                      <a:endParaRPr sz="1400">
                        <a:latin typeface="Arial"/>
                        <a:cs typeface="Arial"/>
                      </a:endParaRPr>
                    </a:p>
                  </a:txBody>
                  <a:tcPr marL="0" marR="0" marT="0" marB="0">
                    <a:lnL w="8730">
                      <a:solidFill>
                        <a:srgbClr val="000000"/>
                      </a:solidFill>
                      <a:prstDash val="solid"/>
                    </a:lnL>
                    <a:lnR w="8730">
                      <a:solidFill>
                        <a:srgbClr val="000000"/>
                      </a:solidFill>
                      <a:prstDash val="solid"/>
                    </a:lnR>
                    <a:lnT w="19645">
                      <a:solidFill>
                        <a:srgbClr val="000000"/>
                      </a:solidFill>
                      <a:prstDash val="solid"/>
                    </a:lnT>
                    <a:lnB w="8730">
                      <a:solidFill>
                        <a:srgbClr val="000000"/>
                      </a:solidFill>
                      <a:prstDash val="solid"/>
                    </a:lnB>
                    <a:solidFill>
                      <a:srgbClr val="4F80BC"/>
                    </a:solidFill>
                  </a:tcPr>
                </a:tc>
                <a:tc>
                  <a:txBody>
                    <a:bodyPr/>
                    <a:lstStyle/>
                    <a:p>
                      <a:pPr marL="894715" marR="892175" indent="0" algn="ctr">
                        <a:lnSpc>
                          <a:spcPct val="100000"/>
                        </a:lnSpc>
                      </a:pPr>
                      <a:r>
                        <a:rPr sz="1400" b="1" spc="-5" dirty="0">
                          <a:latin typeface="Arial"/>
                          <a:cs typeface="Arial"/>
                        </a:rPr>
                        <a:t>N</a:t>
                      </a:r>
                      <a:r>
                        <a:rPr sz="1400" b="1" spc="0" dirty="0">
                          <a:latin typeface="Arial"/>
                          <a:cs typeface="Arial"/>
                        </a:rPr>
                        <a:t>o</a:t>
                      </a:r>
                      <a:r>
                        <a:rPr sz="1400" b="1" spc="55" dirty="0">
                          <a:latin typeface="Times New Roman"/>
                          <a:cs typeface="Times New Roman"/>
                        </a:rPr>
                        <a:t> </a:t>
                      </a:r>
                      <a:r>
                        <a:rPr sz="1400" b="1" spc="-5" dirty="0">
                          <a:latin typeface="Arial"/>
                          <a:cs typeface="Arial"/>
                        </a:rPr>
                        <a:t>S</a:t>
                      </a:r>
                      <a:r>
                        <a:rPr sz="1400" b="1" spc="0" dirty="0">
                          <a:latin typeface="Arial"/>
                          <a:cs typeface="Arial"/>
                        </a:rPr>
                        <a:t>p</a:t>
                      </a:r>
                      <a:r>
                        <a:rPr sz="1400" b="1" spc="-5" dirty="0">
                          <a:latin typeface="Arial"/>
                          <a:cs typeface="Arial"/>
                        </a:rPr>
                        <a:t>eec</a:t>
                      </a:r>
                      <a:r>
                        <a:rPr sz="1400" b="1" spc="0" dirty="0">
                          <a:latin typeface="Arial"/>
                          <a:cs typeface="Arial"/>
                        </a:rPr>
                        <a:t>h</a:t>
                      </a:r>
                      <a:r>
                        <a:rPr sz="1400" b="1" spc="0" dirty="0">
                          <a:latin typeface="Times New Roman"/>
                          <a:cs typeface="Times New Roman"/>
                        </a:rPr>
                        <a:t> </a:t>
                      </a:r>
                      <a:r>
                        <a:rPr sz="1400" b="1" spc="-5" dirty="0">
                          <a:latin typeface="Arial"/>
                          <a:cs typeface="Arial"/>
                        </a:rPr>
                        <a:t>Pr</a:t>
                      </a:r>
                      <a:r>
                        <a:rPr sz="1400" b="1" spc="0" dirty="0">
                          <a:latin typeface="Arial"/>
                          <a:cs typeface="Arial"/>
                        </a:rPr>
                        <a:t>i</a:t>
                      </a:r>
                      <a:r>
                        <a:rPr sz="1400" b="1" spc="-25" dirty="0">
                          <a:latin typeface="Arial"/>
                          <a:cs typeface="Arial"/>
                        </a:rPr>
                        <a:t>v</a:t>
                      </a:r>
                      <a:r>
                        <a:rPr sz="1400" b="1" spc="-5" dirty="0">
                          <a:latin typeface="Arial"/>
                          <a:cs typeface="Arial"/>
                        </a:rPr>
                        <a:t>ac</a:t>
                      </a:r>
                      <a:r>
                        <a:rPr sz="1400" b="1" spc="0" dirty="0">
                          <a:latin typeface="Arial"/>
                          <a:cs typeface="Arial"/>
                        </a:rPr>
                        <a:t>y</a:t>
                      </a:r>
                      <a:endParaRPr sz="1400">
                        <a:latin typeface="Arial"/>
                        <a:cs typeface="Arial"/>
                      </a:endParaRPr>
                    </a:p>
                  </a:txBody>
                  <a:tcPr marL="0" marR="0" marT="0" marB="0">
                    <a:lnL w="8730">
                      <a:solidFill>
                        <a:srgbClr val="000000"/>
                      </a:solidFill>
                      <a:prstDash val="solid"/>
                    </a:lnL>
                    <a:lnR w="19645">
                      <a:solidFill>
                        <a:srgbClr val="000000"/>
                      </a:solidFill>
                      <a:prstDash val="solid"/>
                    </a:lnR>
                    <a:lnT w="19645">
                      <a:solidFill>
                        <a:srgbClr val="000000"/>
                      </a:solidFill>
                      <a:prstDash val="solid"/>
                    </a:lnT>
                    <a:lnB w="8730">
                      <a:solidFill>
                        <a:srgbClr val="000000"/>
                      </a:solidFill>
                      <a:prstDash val="solid"/>
                    </a:lnB>
                    <a:solidFill>
                      <a:srgbClr val="4F80BC"/>
                    </a:solidFill>
                  </a:tcPr>
                </a:tc>
                <a:extLst>
                  <a:ext uri="{0D108BD9-81ED-4DB2-BD59-A6C34878D82A}">
                    <a16:rowId xmlns:a16="http://schemas.microsoft.com/office/drawing/2014/main" val="10000"/>
                  </a:ext>
                </a:extLst>
              </a:tr>
              <a:tr h="489114">
                <a:tc>
                  <a:txBody>
                    <a:bodyPr/>
                    <a:lstStyle/>
                    <a:p>
                      <a:pPr marL="739775">
                        <a:lnSpc>
                          <a:spcPct val="100000"/>
                        </a:lnSpc>
                      </a:pPr>
                      <a:r>
                        <a:rPr sz="1400" spc="-5" dirty="0">
                          <a:latin typeface="Arial"/>
                          <a:cs typeface="Arial"/>
                        </a:rPr>
                        <a:t>A</a:t>
                      </a:r>
                      <a:r>
                        <a:rPr sz="1400" spc="0" dirty="0">
                          <a:latin typeface="Arial"/>
                          <a:cs typeface="Arial"/>
                        </a:rPr>
                        <a:t>I</a:t>
                      </a:r>
                      <a:r>
                        <a:rPr sz="1400" spc="35" dirty="0">
                          <a:latin typeface="Times New Roman"/>
                          <a:cs typeface="Times New Roman"/>
                        </a:rPr>
                        <a:t> </a:t>
                      </a:r>
                      <a:r>
                        <a:rPr sz="1400" spc="-5" dirty="0">
                          <a:latin typeface="Arial"/>
                          <a:cs typeface="Arial"/>
                        </a:rPr>
                        <a:t>o</a:t>
                      </a:r>
                      <a:r>
                        <a:rPr sz="1400" spc="0" dirty="0">
                          <a:latin typeface="Arial"/>
                          <a:cs typeface="Arial"/>
                        </a:rPr>
                        <a:t>f</a:t>
                      </a:r>
                      <a:r>
                        <a:rPr sz="1400" spc="55" dirty="0">
                          <a:latin typeface="Times New Roman"/>
                          <a:cs typeface="Times New Roman"/>
                        </a:rPr>
                        <a:t> </a:t>
                      </a:r>
                      <a:r>
                        <a:rPr sz="1400" spc="0" dirty="0">
                          <a:latin typeface="Arial"/>
                          <a:cs typeface="Arial"/>
                        </a:rPr>
                        <a:t>.</a:t>
                      </a:r>
                      <a:r>
                        <a:rPr sz="1400" spc="-5" dirty="0">
                          <a:latin typeface="Arial"/>
                          <a:cs typeface="Arial"/>
                        </a:rPr>
                        <a:t>0</a:t>
                      </a:r>
                      <a:r>
                        <a:rPr sz="1400" spc="0" dirty="0">
                          <a:latin typeface="Arial"/>
                          <a:cs typeface="Arial"/>
                        </a:rPr>
                        <a:t>5</a:t>
                      </a:r>
                      <a:r>
                        <a:rPr sz="1400" spc="30" dirty="0">
                          <a:latin typeface="Times New Roman"/>
                          <a:cs typeface="Times New Roman"/>
                        </a:rPr>
                        <a:t> </a:t>
                      </a:r>
                      <a:r>
                        <a:rPr sz="1400" spc="-5" dirty="0">
                          <a:latin typeface="Arial"/>
                          <a:cs typeface="Arial"/>
                        </a:rPr>
                        <a:t>o</a:t>
                      </a:r>
                      <a:r>
                        <a:rPr sz="1400" spc="0" dirty="0">
                          <a:latin typeface="Arial"/>
                          <a:cs typeface="Arial"/>
                        </a:rPr>
                        <a:t>r</a:t>
                      </a:r>
                      <a:r>
                        <a:rPr sz="1400" spc="55" dirty="0">
                          <a:latin typeface="Times New Roman"/>
                          <a:cs typeface="Times New Roman"/>
                        </a:rPr>
                        <a:t> </a:t>
                      </a:r>
                      <a:r>
                        <a:rPr sz="1400" spc="20" dirty="0">
                          <a:latin typeface="Arial"/>
                          <a:cs typeface="Arial"/>
                        </a:rPr>
                        <a:t>l</a:t>
                      </a:r>
                      <a:r>
                        <a:rPr sz="1400" spc="-5" dirty="0">
                          <a:latin typeface="Arial"/>
                          <a:cs typeface="Arial"/>
                        </a:rPr>
                        <a:t>e</a:t>
                      </a:r>
                      <a:r>
                        <a:rPr sz="1400" spc="0" dirty="0">
                          <a:latin typeface="Arial"/>
                          <a:cs typeface="Arial"/>
                        </a:rPr>
                        <a:t>ss</a:t>
                      </a:r>
                      <a:endParaRPr sz="1400" dirty="0">
                        <a:latin typeface="Arial"/>
                        <a:cs typeface="Arial"/>
                      </a:endParaRPr>
                    </a:p>
                  </a:txBody>
                  <a:tcPr marL="0" marR="0" marT="0" marB="0">
                    <a:lnL w="19645">
                      <a:solidFill>
                        <a:srgbClr val="000000"/>
                      </a:solidFill>
                      <a:prstDash val="solid"/>
                    </a:lnL>
                    <a:lnR w="8730">
                      <a:solidFill>
                        <a:srgbClr val="000000"/>
                      </a:solidFill>
                      <a:prstDash val="solid"/>
                    </a:lnR>
                    <a:lnT w="8730">
                      <a:solidFill>
                        <a:srgbClr val="000000"/>
                      </a:solidFill>
                      <a:prstDash val="solid"/>
                    </a:lnT>
                    <a:lnB w="19645">
                      <a:solidFill>
                        <a:srgbClr val="000000"/>
                      </a:solidFill>
                      <a:prstDash val="solid"/>
                    </a:lnB>
                    <a:solidFill>
                      <a:srgbClr val="BFBFBF"/>
                    </a:solidFill>
                  </a:tcPr>
                </a:tc>
                <a:tc>
                  <a:txBody>
                    <a:bodyPr/>
                    <a:lstStyle/>
                    <a:p>
                      <a:pPr marL="791210">
                        <a:lnSpc>
                          <a:spcPct val="100000"/>
                        </a:lnSpc>
                      </a:pPr>
                      <a:r>
                        <a:rPr sz="1400" spc="-5" dirty="0">
                          <a:latin typeface="Arial"/>
                          <a:cs typeface="Arial"/>
                        </a:rPr>
                        <a:t>A</a:t>
                      </a:r>
                      <a:r>
                        <a:rPr sz="1400" spc="0" dirty="0">
                          <a:latin typeface="Arial"/>
                          <a:cs typeface="Arial"/>
                        </a:rPr>
                        <a:t>I</a:t>
                      </a:r>
                      <a:r>
                        <a:rPr sz="1400" spc="35" dirty="0">
                          <a:latin typeface="Times New Roman"/>
                          <a:cs typeface="Times New Roman"/>
                        </a:rPr>
                        <a:t> </a:t>
                      </a:r>
                      <a:r>
                        <a:rPr sz="1400" spc="-5" dirty="0">
                          <a:latin typeface="Arial"/>
                          <a:cs typeface="Arial"/>
                        </a:rPr>
                        <a:t>o</a:t>
                      </a:r>
                      <a:r>
                        <a:rPr sz="1400" spc="0" dirty="0">
                          <a:latin typeface="Arial"/>
                          <a:cs typeface="Arial"/>
                        </a:rPr>
                        <a:t>f</a:t>
                      </a:r>
                      <a:r>
                        <a:rPr sz="1400" spc="55" dirty="0">
                          <a:latin typeface="Times New Roman"/>
                          <a:cs typeface="Times New Roman"/>
                        </a:rPr>
                        <a:t> </a:t>
                      </a:r>
                      <a:r>
                        <a:rPr sz="1400" spc="0" dirty="0">
                          <a:latin typeface="Arial"/>
                          <a:cs typeface="Arial"/>
                        </a:rPr>
                        <a:t>.2</a:t>
                      </a:r>
                      <a:r>
                        <a:rPr sz="1400" spc="30" dirty="0">
                          <a:latin typeface="Times New Roman"/>
                          <a:cs typeface="Times New Roman"/>
                        </a:rPr>
                        <a:t> </a:t>
                      </a:r>
                      <a:r>
                        <a:rPr sz="1400" spc="-5" dirty="0">
                          <a:latin typeface="Arial"/>
                          <a:cs typeface="Arial"/>
                        </a:rPr>
                        <a:t>o</a:t>
                      </a:r>
                      <a:r>
                        <a:rPr sz="1400" spc="0" dirty="0">
                          <a:latin typeface="Arial"/>
                          <a:cs typeface="Arial"/>
                        </a:rPr>
                        <a:t>r</a:t>
                      </a:r>
                      <a:r>
                        <a:rPr sz="1400" spc="55" dirty="0">
                          <a:latin typeface="Times New Roman"/>
                          <a:cs typeface="Times New Roman"/>
                        </a:rPr>
                        <a:t> </a:t>
                      </a:r>
                      <a:r>
                        <a:rPr sz="1400" spc="20" dirty="0">
                          <a:latin typeface="Arial"/>
                          <a:cs typeface="Arial"/>
                        </a:rPr>
                        <a:t>l</a:t>
                      </a:r>
                      <a:r>
                        <a:rPr sz="1400" spc="-5" dirty="0">
                          <a:latin typeface="Arial"/>
                          <a:cs typeface="Arial"/>
                        </a:rPr>
                        <a:t>e</a:t>
                      </a:r>
                      <a:r>
                        <a:rPr sz="1400" spc="0" dirty="0">
                          <a:latin typeface="Arial"/>
                          <a:cs typeface="Arial"/>
                        </a:rPr>
                        <a:t>ss</a:t>
                      </a:r>
                      <a:endParaRPr sz="1400" dirty="0">
                        <a:latin typeface="Arial"/>
                        <a:cs typeface="Arial"/>
                      </a:endParaRPr>
                    </a:p>
                  </a:txBody>
                  <a:tcPr marL="0" marR="0" marT="0" marB="0">
                    <a:lnL w="8730">
                      <a:solidFill>
                        <a:srgbClr val="000000"/>
                      </a:solidFill>
                      <a:prstDash val="solid"/>
                    </a:lnL>
                    <a:lnR w="8730">
                      <a:solidFill>
                        <a:srgbClr val="000000"/>
                      </a:solidFill>
                      <a:prstDash val="solid"/>
                    </a:lnR>
                    <a:lnT w="8730">
                      <a:solidFill>
                        <a:srgbClr val="000000"/>
                      </a:solidFill>
                      <a:prstDash val="solid"/>
                    </a:lnT>
                    <a:lnB w="19645">
                      <a:solidFill>
                        <a:srgbClr val="000000"/>
                      </a:solidFill>
                      <a:prstDash val="solid"/>
                    </a:lnB>
                    <a:solidFill>
                      <a:srgbClr val="BFBFBF"/>
                    </a:solidFill>
                  </a:tcPr>
                </a:tc>
                <a:tc>
                  <a:txBody>
                    <a:bodyPr/>
                    <a:lstStyle/>
                    <a:p>
                      <a:pPr marL="678180">
                        <a:lnSpc>
                          <a:spcPct val="100000"/>
                        </a:lnSpc>
                      </a:pPr>
                      <a:r>
                        <a:rPr sz="1400" spc="-5" dirty="0">
                          <a:latin typeface="Arial"/>
                          <a:cs typeface="Arial"/>
                        </a:rPr>
                        <a:t>A</a:t>
                      </a:r>
                      <a:r>
                        <a:rPr sz="1400" spc="0" dirty="0">
                          <a:latin typeface="Arial"/>
                          <a:cs typeface="Arial"/>
                        </a:rPr>
                        <a:t>I</a:t>
                      </a:r>
                      <a:r>
                        <a:rPr sz="1400" spc="35" dirty="0">
                          <a:latin typeface="Times New Roman"/>
                          <a:cs typeface="Times New Roman"/>
                        </a:rPr>
                        <a:t> </a:t>
                      </a:r>
                      <a:r>
                        <a:rPr sz="1400" spc="-5" dirty="0">
                          <a:latin typeface="Arial"/>
                          <a:cs typeface="Arial"/>
                        </a:rPr>
                        <a:t>g</a:t>
                      </a:r>
                      <a:r>
                        <a:rPr sz="1400" spc="0" dirty="0">
                          <a:latin typeface="Arial"/>
                          <a:cs typeface="Arial"/>
                        </a:rPr>
                        <a:t>r</a:t>
                      </a:r>
                      <a:r>
                        <a:rPr sz="1400" spc="-5" dirty="0">
                          <a:latin typeface="Arial"/>
                          <a:cs typeface="Arial"/>
                        </a:rPr>
                        <a:t>ea</a:t>
                      </a:r>
                      <a:r>
                        <a:rPr sz="1400" spc="0" dirty="0">
                          <a:latin typeface="Arial"/>
                          <a:cs typeface="Arial"/>
                        </a:rPr>
                        <a:t>t</a:t>
                      </a:r>
                      <a:r>
                        <a:rPr sz="1400" spc="-5" dirty="0">
                          <a:latin typeface="Arial"/>
                          <a:cs typeface="Arial"/>
                        </a:rPr>
                        <a:t>e</a:t>
                      </a:r>
                      <a:r>
                        <a:rPr sz="1400" spc="0" dirty="0">
                          <a:latin typeface="Arial"/>
                          <a:cs typeface="Arial"/>
                        </a:rPr>
                        <a:t>r</a:t>
                      </a:r>
                      <a:r>
                        <a:rPr sz="1400" spc="80" dirty="0">
                          <a:latin typeface="Times New Roman"/>
                          <a:cs typeface="Times New Roman"/>
                        </a:rPr>
                        <a:t> </a:t>
                      </a:r>
                      <a:r>
                        <a:rPr sz="1400" spc="0" dirty="0">
                          <a:latin typeface="Arial"/>
                          <a:cs typeface="Arial"/>
                        </a:rPr>
                        <a:t>t</a:t>
                      </a:r>
                      <a:r>
                        <a:rPr sz="1400" spc="-25" dirty="0">
                          <a:latin typeface="Arial"/>
                          <a:cs typeface="Arial"/>
                        </a:rPr>
                        <a:t>h</a:t>
                      </a:r>
                      <a:r>
                        <a:rPr sz="1400" spc="-5" dirty="0">
                          <a:latin typeface="Arial"/>
                          <a:cs typeface="Arial"/>
                        </a:rPr>
                        <a:t>a</a:t>
                      </a:r>
                      <a:r>
                        <a:rPr sz="1400" spc="0" dirty="0">
                          <a:latin typeface="Arial"/>
                          <a:cs typeface="Arial"/>
                        </a:rPr>
                        <a:t>n</a:t>
                      </a:r>
                      <a:r>
                        <a:rPr sz="1400" spc="105" dirty="0">
                          <a:latin typeface="Times New Roman"/>
                          <a:cs typeface="Times New Roman"/>
                        </a:rPr>
                        <a:t> </a:t>
                      </a:r>
                      <a:r>
                        <a:rPr sz="1400" spc="0" dirty="0">
                          <a:latin typeface="Arial"/>
                          <a:cs typeface="Arial"/>
                        </a:rPr>
                        <a:t>.2</a:t>
                      </a:r>
                      <a:endParaRPr sz="1400" dirty="0">
                        <a:latin typeface="Arial"/>
                        <a:cs typeface="Arial"/>
                      </a:endParaRPr>
                    </a:p>
                  </a:txBody>
                  <a:tcPr marL="0" marR="0" marT="0" marB="0">
                    <a:lnL w="8730">
                      <a:solidFill>
                        <a:srgbClr val="000000"/>
                      </a:solidFill>
                      <a:prstDash val="solid"/>
                    </a:lnL>
                    <a:lnR w="19645">
                      <a:solidFill>
                        <a:srgbClr val="000000"/>
                      </a:solidFill>
                      <a:prstDash val="solid"/>
                    </a:lnR>
                    <a:lnT w="8730">
                      <a:solidFill>
                        <a:srgbClr val="000000"/>
                      </a:solidFill>
                      <a:prstDash val="solid"/>
                    </a:lnT>
                    <a:lnB w="19645">
                      <a:solidFill>
                        <a:srgbClr val="000000"/>
                      </a:solidFill>
                      <a:prstDash val="solid"/>
                    </a:lnB>
                    <a:solidFill>
                      <a:srgbClr val="BFBFB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557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Overview</a:t>
            </a:r>
          </a:p>
        </p:txBody>
      </p:sp>
      <p:sp>
        <p:nvSpPr>
          <p:cNvPr id="6" name="Content Placeholder 5">
            <a:extLst>
              <a:ext uri="{FF2B5EF4-FFF2-40B4-BE49-F238E27FC236}">
                <a16:creationId xmlns:a16="http://schemas.microsoft.com/office/drawing/2014/main" id="{EB4C188C-5F70-4BFC-B66B-0D8E463CFD13}"/>
              </a:ext>
            </a:extLst>
          </p:cNvPr>
          <p:cNvSpPr>
            <a:spLocks noGrp="1"/>
          </p:cNvSpPr>
          <p:nvPr>
            <p:ph sz="half" idx="1"/>
          </p:nvPr>
        </p:nvSpPr>
        <p:spPr>
          <a:xfrm>
            <a:off x="1097280" y="2314943"/>
            <a:ext cx="5960013" cy="4256454"/>
          </a:xfrm>
        </p:spPr>
        <p:txBody>
          <a:bodyPr>
            <a:normAutofit/>
          </a:bodyPr>
          <a:lstStyle/>
          <a:p>
            <a:r>
              <a:rPr lang="en-US" dirty="0"/>
              <a:t>Who Are the Millennials?</a:t>
            </a:r>
          </a:p>
          <a:p>
            <a:r>
              <a:rPr lang="en-US" dirty="0"/>
              <a:t>Why Are They Important to the Workforce?</a:t>
            </a:r>
          </a:p>
          <a:p>
            <a:r>
              <a:rPr lang="en-US" dirty="0"/>
              <a:t>General Needs and Characteristics</a:t>
            </a:r>
          </a:p>
          <a:p>
            <a:r>
              <a:rPr lang="en-US" dirty="0"/>
              <a:t>Desired Work Environments for Millennials</a:t>
            </a:r>
          </a:p>
          <a:p>
            <a:r>
              <a:rPr lang="en-US" dirty="0"/>
              <a:t>Today’s Design Trends </a:t>
            </a:r>
          </a:p>
          <a:p>
            <a:pPr lvl="3">
              <a:buFont typeface="Courier New" panose="02070309020205020404" pitchFamily="49" charset="0"/>
              <a:buChar char="o"/>
            </a:pPr>
            <a:r>
              <a:rPr lang="en-US" sz="1600" dirty="0"/>
              <a:t>COVID-19</a:t>
            </a:r>
          </a:p>
          <a:p>
            <a:r>
              <a:rPr lang="en-US" dirty="0"/>
              <a:t>Sound Masking as an Option for Today’s Designs</a:t>
            </a:r>
          </a:p>
          <a:p>
            <a:pPr lvl="1"/>
            <a:endParaRPr lang="en-US" dirty="0"/>
          </a:p>
          <a:p>
            <a:pPr marL="0" indent="0">
              <a:lnSpc>
                <a:spcPct val="90000"/>
              </a:lnSpc>
              <a:buNone/>
            </a:pPr>
            <a:endParaRPr lang="en-US" sz="1700" dirty="0"/>
          </a:p>
        </p:txBody>
      </p:sp>
    </p:spTree>
    <p:extLst>
      <p:ext uri="{BB962C8B-B14F-4D97-AF65-F5344CB8AC3E}">
        <p14:creationId xmlns:p14="http://schemas.microsoft.com/office/powerpoint/2010/main" val="2939636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on a beach&#10;&#10;Description automatically generated">
            <a:extLst>
              <a:ext uri="{FF2B5EF4-FFF2-40B4-BE49-F238E27FC236}">
                <a16:creationId xmlns:a16="http://schemas.microsoft.com/office/drawing/2014/main" id="{788A3125-2F69-40C4-9FD0-94F5E805D0C3}"/>
              </a:ext>
            </a:extLst>
          </p:cNvPr>
          <p:cNvPicPr>
            <a:picLocks noChangeAspect="1"/>
          </p:cNvPicPr>
          <p:nvPr/>
        </p:nvPicPr>
        <p:blipFill rotWithShape="1">
          <a:blip r:embed="rId3">
            <a:extLst>
              <a:ext uri="{28A0092B-C50C-407E-A947-70E740481C1C}">
                <a14:useLocalDpi xmlns:a14="http://schemas.microsoft.com/office/drawing/2010/main" val="0"/>
              </a:ext>
            </a:extLst>
          </a:blip>
          <a:srcRect t="26988" b="16754"/>
          <a:stretch/>
        </p:blipFill>
        <p:spPr>
          <a:xfrm>
            <a:off x="15" y="10"/>
            <a:ext cx="12191985" cy="4578340"/>
          </a:xfrm>
          <a:prstGeom prst="rect">
            <a:avLst/>
          </a:prstGeom>
          <a:noFill/>
        </p:spPr>
      </p:pic>
      <p:sp>
        <p:nvSpPr>
          <p:cNvPr id="2" name="Title 1"/>
          <p:cNvSpPr>
            <a:spLocks noGrp="1"/>
          </p:cNvSpPr>
          <p:nvPr>
            <p:ph type="title"/>
          </p:nvPr>
        </p:nvSpPr>
        <p:spPr>
          <a:xfrm>
            <a:off x="1097279" y="4799362"/>
            <a:ext cx="10113645" cy="743682"/>
          </a:xfrm>
        </p:spPr>
        <p:txBody>
          <a:bodyPr anchor="b">
            <a:normAutofit/>
          </a:bodyPr>
          <a:lstStyle/>
          <a:p>
            <a:r>
              <a:rPr lang="en-US" sz="3700" dirty="0"/>
              <a:t>Achieving Comfort</a:t>
            </a:r>
          </a:p>
        </p:txBody>
      </p:sp>
    </p:spTree>
    <p:extLst>
      <p:ext uri="{BB962C8B-B14F-4D97-AF65-F5344CB8AC3E}">
        <p14:creationId xmlns:p14="http://schemas.microsoft.com/office/powerpoint/2010/main" val="183007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4C188C-5F70-4BFC-B66B-0D8E463CFD13}"/>
              </a:ext>
            </a:extLst>
          </p:cNvPr>
          <p:cNvSpPr>
            <a:spLocks noGrp="1"/>
          </p:cNvSpPr>
          <p:nvPr>
            <p:ph idx="1"/>
          </p:nvPr>
        </p:nvSpPr>
        <p:spPr>
          <a:xfrm>
            <a:off x="6297455" y="1848380"/>
            <a:ext cx="6072099" cy="3755104"/>
          </a:xfrm>
        </p:spPr>
        <p:txBody>
          <a:bodyPr anchor="t">
            <a:normAutofit/>
          </a:bodyPr>
          <a:lstStyle/>
          <a:p>
            <a:pPr marL="514574" indent="-503747">
              <a:buFont typeface="Arial" panose="020B0604020202020204" pitchFamily="34" charset="0"/>
              <a:buChar char="•"/>
              <a:tabLst>
                <a:tab pos="514574" algn="l"/>
              </a:tabLst>
            </a:pPr>
            <a:r>
              <a:rPr lang="en-US" spc="-13" dirty="0"/>
              <a:t>Or</a:t>
            </a:r>
            <a:r>
              <a:rPr lang="en-US" spc="-9" dirty="0"/>
              <a:t>i</a:t>
            </a:r>
            <a:r>
              <a:rPr lang="en-US" dirty="0"/>
              <a:t>g</a:t>
            </a:r>
            <a:r>
              <a:rPr lang="en-US" spc="-9" dirty="0"/>
              <a:t>i</a:t>
            </a:r>
            <a:r>
              <a:rPr lang="en-US" dirty="0"/>
              <a:t>n</a:t>
            </a:r>
            <a:r>
              <a:rPr lang="en-US" spc="-31" dirty="0"/>
              <a:t> </a:t>
            </a:r>
            <a:r>
              <a:rPr lang="en-US" dirty="0"/>
              <a:t>of</a:t>
            </a:r>
            <a:r>
              <a:rPr lang="en-US" spc="-72" dirty="0"/>
              <a:t> </a:t>
            </a:r>
            <a:r>
              <a:rPr lang="en-US" spc="-4" dirty="0"/>
              <a:t>s</a:t>
            </a:r>
            <a:r>
              <a:rPr lang="en-US" dirty="0"/>
              <a:t>o</a:t>
            </a:r>
            <a:r>
              <a:rPr lang="en-US" spc="4" dirty="0"/>
              <a:t>un</a:t>
            </a:r>
            <a:r>
              <a:rPr lang="en-US" dirty="0"/>
              <a:t>d</a:t>
            </a:r>
          </a:p>
          <a:p>
            <a:pPr marL="514574" indent="-503747">
              <a:buFont typeface="Arial" panose="020B0604020202020204" pitchFamily="34" charset="0"/>
              <a:buChar char="•"/>
              <a:tabLst>
                <a:tab pos="514574" algn="l"/>
              </a:tabLst>
            </a:pPr>
            <a:r>
              <a:rPr lang="en-US" spc="9" dirty="0"/>
              <a:t>G</a:t>
            </a:r>
            <a:r>
              <a:rPr lang="en-US" dirty="0"/>
              <a:t>ood</a:t>
            </a:r>
            <a:r>
              <a:rPr lang="en-US" spc="-76" dirty="0"/>
              <a:t> </a:t>
            </a:r>
            <a:r>
              <a:rPr lang="en-US" dirty="0"/>
              <a:t>w</a:t>
            </a:r>
            <a:r>
              <a:rPr lang="en-US" spc="-76" dirty="0"/>
              <a:t>r</a:t>
            </a:r>
            <a:r>
              <a:rPr lang="en-US" dirty="0"/>
              <a:t>ap</a:t>
            </a:r>
            <a:r>
              <a:rPr lang="en-US" spc="-54" dirty="0"/>
              <a:t> </a:t>
            </a:r>
            <a:r>
              <a:rPr lang="en-US" dirty="0"/>
              <a:t>a</a:t>
            </a:r>
            <a:r>
              <a:rPr lang="en-US" spc="-54" dirty="0"/>
              <a:t>r</a:t>
            </a:r>
            <a:r>
              <a:rPr lang="en-US" dirty="0"/>
              <a:t>o</a:t>
            </a:r>
            <a:r>
              <a:rPr lang="en-US" spc="4" dirty="0"/>
              <a:t>un</a:t>
            </a:r>
            <a:r>
              <a:rPr lang="en-US" dirty="0"/>
              <a:t>d</a:t>
            </a:r>
          </a:p>
          <a:p>
            <a:pPr marL="514574" indent="-503747">
              <a:buFont typeface="Arial" panose="020B0604020202020204" pitchFamily="34" charset="0"/>
              <a:buChar char="•"/>
              <a:tabLst>
                <a:tab pos="514574" algn="l"/>
              </a:tabLst>
            </a:pPr>
            <a:r>
              <a:rPr lang="en-US" spc="-4" dirty="0"/>
              <a:t>M</a:t>
            </a:r>
            <a:r>
              <a:rPr lang="en-US" spc="4" dirty="0"/>
              <a:t>u</a:t>
            </a:r>
            <a:r>
              <a:rPr lang="en-US" spc="-9" dirty="0"/>
              <a:t>l</a:t>
            </a:r>
            <a:r>
              <a:rPr lang="en-US" spc="-4" dirty="0"/>
              <a:t>t</a:t>
            </a:r>
            <a:r>
              <a:rPr lang="en-US" spc="-9" dirty="0"/>
              <a:t>i</a:t>
            </a:r>
            <a:r>
              <a:rPr lang="en-US" spc="4" dirty="0"/>
              <a:t>p</a:t>
            </a:r>
            <a:r>
              <a:rPr lang="en-US" spc="-9" dirty="0"/>
              <a:t>l</a:t>
            </a:r>
            <a:r>
              <a:rPr lang="en-US" spc="-13" dirty="0"/>
              <a:t>e</a:t>
            </a:r>
            <a:r>
              <a:rPr lang="en-US" spc="-45" dirty="0"/>
              <a:t> </a:t>
            </a:r>
            <a:r>
              <a:rPr lang="en-US" spc="4" dirty="0"/>
              <a:t>n</a:t>
            </a:r>
            <a:r>
              <a:rPr lang="en-US" dirty="0"/>
              <a:t>o</a:t>
            </a:r>
            <a:r>
              <a:rPr lang="en-US" spc="-9" dirty="0"/>
              <a:t>i</a:t>
            </a:r>
            <a:r>
              <a:rPr lang="en-US" spc="-4" dirty="0"/>
              <a:t>s</a:t>
            </a:r>
            <a:r>
              <a:rPr lang="en-US" spc="-13" dirty="0"/>
              <a:t>e</a:t>
            </a:r>
            <a:r>
              <a:rPr lang="en-US" spc="-63" dirty="0"/>
              <a:t> </a:t>
            </a:r>
            <a:r>
              <a:rPr lang="en-US" spc="-4" dirty="0"/>
              <a:t>s</a:t>
            </a:r>
            <a:r>
              <a:rPr lang="en-US" dirty="0"/>
              <a:t>o</a:t>
            </a:r>
            <a:r>
              <a:rPr lang="en-US" spc="4" dirty="0"/>
              <a:t>u</a:t>
            </a:r>
            <a:r>
              <a:rPr lang="en-US" spc="-54" dirty="0"/>
              <a:t>r</a:t>
            </a:r>
            <a:r>
              <a:rPr lang="en-US" dirty="0"/>
              <a:t>c</a:t>
            </a:r>
            <a:r>
              <a:rPr lang="en-US" spc="-18" dirty="0"/>
              <a:t>e</a:t>
            </a:r>
            <a:r>
              <a:rPr lang="en-US" dirty="0"/>
              <a:t>s</a:t>
            </a:r>
          </a:p>
          <a:p>
            <a:pPr marL="514574" indent="-503747">
              <a:buFont typeface="Arial" panose="020B0604020202020204" pitchFamily="34" charset="0"/>
              <a:buChar char="•"/>
              <a:tabLst>
                <a:tab pos="514574" algn="l"/>
              </a:tabLst>
            </a:pPr>
            <a:r>
              <a:rPr lang="en-US" dirty="0"/>
              <a:t>U</a:t>
            </a:r>
            <a:r>
              <a:rPr lang="en-US" spc="4" dirty="0"/>
              <a:t>n</a:t>
            </a:r>
            <a:r>
              <a:rPr lang="en-US" spc="-9" dirty="0"/>
              <a:t>i</a:t>
            </a:r>
            <a:r>
              <a:rPr lang="en-US" spc="-58" dirty="0"/>
              <a:t>f</a:t>
            </a:r>
            <a:r>
              <a:rPr lang="en-US" dirty="0"/>
              <a:t>o</a:t>
            </a:r>
            <a:r>
              <a:rPr lang="en-US" spc="-13" dirty="0"/>
              <a:t>r</a:t>
            </a:r>
            <a:r>
              <a:rPr lang="en-US" spc="-9" dirty="0"/>
              <a:t>mi</a:t>
            </a:r>
            <a:r>
              <a:rPr lang="en-US" spc="-4" dirty="0"/>
              <a:t>t</a:t>
            </a:r>
            <a:r>
              <a:rPr lang="en-US" spc="-13" dirty="0"/>
              <a:t>y</a:t>
            </a:r>
            <a:r>
              <a:rPr lang="en-US" spc="-54" dirty="0"/>
              <a:t> </a:t>
            </a:r>
            <a:r>
              <a:rPr lang="en-US" dirty="0"/>
              <a:t>of</a:t>
            </a:r>
            <a:r>
              <a:rPr lang="en-US" spc="-72" dirty="0"/>
              <a:t> </a:t>
            </a:r>
            <a:r>
              <a:rPr lang="en-US" spc="-4" dirty="0"/>
              <a:t>s</a:t>
            </a:r>
            <a:r>
              <a:rPr lang="en-US" dirty="0"/>
              <a:t>o</a:t>
            </a:r>
            <a:r>
              <a:rPr lang="en-US" spc="4" dirty="0"/>
              <a:t>un</a:t>
            </a:r>
            <a:r>
              <a:rPr lang="en-US" dirty="0"/>
              <a:t>d</a:t>
            </a:r>
          </a:p>
          <a:p>
            <a:pPr marL="514574" indent="-503747">
              <a:buFont typeface="Arial" panose="020B0604020202020204" pitchFamily="34" charset="0"/>
              <a:buChar char="•"/>
              <a:tabLst>
                <a:tab pos="514574" algn="l"/>
              </a:tabLst>
            </a:pPr>
            <a:r>
              <a:rPr lang="en-US" spc="-175" dirty="0"/>
              <a:t>T</a:t>
            </a:r>
            <a:r>
              <a:rPr lang="en-US" spc="4" dirty="0"/>
              <a:t>un</a:t>
            </a:r>
            <a:r>
              <a:rPr lang="en-US" spc="-9" dirty="0"/>
              <a:t>i</a:t>
            </a:r>
            <a:r>
              <a:rPr lang="en-US" spc="4" dirty="0"/>
              <a:t>n</a:t>
            </a:r>
            <a:r>
              <a:rPr lang="en-US" dirty="0"/>
              <a:t>g</a:t>
            </a:r>
            <a:r>
              <a:rPr lang="en-US" spc="-58" dirty="0"/>
              <a:t> </a:t>
            </a:r>
            <a:r>
              <a:rPr lang="en-US" spc="9" dirty="0"/>
              <a:t>F</a:t>
            </a:r>
            <a:r>
              <a:rPr lang="en-US" spc="-9" dirty="0"/>
              <a:t>l</a:t>
            </a:r>
            <a:r>
              <a:rPr lang="en-US" spc="-63" dirty="0"/>
              <a:t>e</a:t>
            </a:r>
            <a:r>
              <a:rPr lang="en-US" spc="-9" dirty="0"/>
              <a:t>xi</a:t>
            </a:r>
            <a:r>
              <a:rPr lang="en-US" spc="4" dirty="0"/>
              <a:t>b</a:t>
            </a:r>
            <a:r>
              <a:rPr lang="en-US" spc="-9" dirty="0"/>
              <a:t>ili</a:t>
            </a:r>
            <a:r>
              <a:rPr lang="en-US" spc="-4" dirty="0"/>
              <a:t>t</a:t>
            </a:r>
            <a:r>
              <a:rPr lang="en-US" spc="-13" dirty="0"/>
              <a:t>y</a:t>
            </a:r>
            <a:endParaRPr lang="en-US" dirty="0"/>
          </a:p>
          <a:p>
            <a:pPr marL="0" indent="0">
              <a:buNone/>
            </a:pPr>
            <a:endParaRPr lang="en-US" dirty="0"/>
          </a:p>
        </p:txBody>
      </p:sp>
      <p:pic>
        <p:nvPicPr>
          <p:cNvPr id="8" name="Picture 7">
            <a:extLst>
              <a:ext uri="{FF2B5EF4-FFF2-40B4-BE49-F238E27FC236}">
                <a16:creationId xmlns:a16="http://schemas.microsoft.com/office/drawing/2014/main" id="{62880E12-3C42-414F-8F9B-4DE8FC5158B0}"/>
              </a:ext>
            </a:extLst>
          </p:cNvPr>
          <p:cNvPicPr>
            <a:picLocks noChangeAspect="1"/>
          </p:cNvPicPr>
          <p:nvPr/>
        </p:nvPicPr>
        <p:blipFill rotWithShape="1">
          <a:blip r:embed="rId2">
            <a:extLst>
              <a:ext uri="{28A0092B-C50C-407E-A947-70E740481C1C}">
                <a14:useLocalDpi xmlns:a14="http://schemas.microsoft.com/office/drawing/2010/main" val="0"/>
              </a:ext>
            </a:extLst>
          </a:blip>
          <a:srcRect l="19278" r="36078" b="-1"/>
          <a:stretch/>
        </p:blipFill>
        <p:spPr>
          <a:xfrm>
            <a:off x="19" y="10"/>
            <a:ext cx="5452513" cy="6869964"/>
          </a:xfrm>
          <a:prstGeom prst="rect">
            <a:avLst/>
          </a:prstGeom>
          <a:noFill/>
        </p:spPr>
      </p:pic>
    </p:spTree>
    <p:extLst>
      <p:ext uri="{BB962C8B-B14F-4D97-AF65-F5344CB8AC3E}">
        <p14:creationId xmlns:p14="http://schemas.microsoft.com/office/powerpoint/2010/main" val="1467923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Summary</a:t>
            </a:r>
          </a:p>
        </p:txBody>
      </p:sp>
      <p:sp>
        <p:nvSpPr>
          <p:cNvPr id="6" name="Content Placeholder 5">
            <a:extLst>
              <a:ext uri="{FF2B5EF4-FFF2-40B4-BE49-F238E27FC236}">
                <a16:creationId xmlns:a16="http://schemas.microsoft.com/office/drawing/2014/main" id="{EB4C188C-5F70-4BFC-B66B-0D8E463CFD13}"/>
              </a:ext>
            </a:extLst>
          </p:cNvPr>
          <p:cNvSpPr>
            <a:spLocks noGrp="1"/>
          </p:cNvSpPr>
          <p:nvPr>
            <p:ph sz="half" idx="1"/>
          </p:nvPr>
        </p:nvSpPr>
        <p:spPr>
          <a:xfrm>
            <a:off x="1097280" y="1974145"/>
            <a:ext cx="10058400" cy="4256454"/>
          </a:xfrm>
        </p:spPr>
        <p:txBody>
          <a:bodyPr>
            <a:normAutofit fontScale="92500" lnSpcReduction="10000"/>
          </a:bodyPr>
          <a:lstStyle/>
          <a:p>
            <a:endParaRPr lang="en-US" dirty="0"/>
          </a:p>
          <a:p>
            <a:r>
              <a:rPr lang="en-US" dirty="0"/>
              <a:t>Sound Masking is One Solution for Helping to Achieve Privacy and Comfort Today’s Collaborative, Open, Engagement Concepts. </a:t>
            </a:r>
          </a:p>
          <a:p>
            <a:endParaRPr lang="en-US" dirty="0"/>
          </a:p>
          <a:p>
            <a:r>
              <a:rPr lang="en-US" dirty="0"/>
              <a:t>Employee Retention is More Critical Today than Ever Before – and the Designed Workplace is a Major Contributor</a:t>
            </a:r>
          </a:p>
          <a:p>
            <a:endParaRPr lang="en-US" dirty="0"/>
          </a:p>
          <a:p>
            <a:r>
              <a:rPr lang="en-US" dirty="0"/>
              <a:t>Technology and Generational Behaviors Continue to Evolve and So Must the Design Solutions</a:t>
            </a:r>
          </a:p>
          <a:p>
            <a:endParaRPr lang="en-US" dirty="0"/>
          </a:p>
          <a:p>
            <a:r>
              <a:rPr lang="en-US" dirty="0"/>
              <a:t>The work setting is all about balance: balance between working in privacy and working together is critical for any organization that wants to achieve innovation and retain talent</a:t>
            </a:r>
          </a:p>
          <a:p>
            <a:pPr marL="0" indent="0">
              <a:lnSpc>
                <a:spcPct val="90000"/>
              </a:lnSpc>
              <a:buNone/>
            </a:pPr>
            <a:endParaRPr lang="en-US" sz="1700" dirty="0"/>
          </a:p>
        </p:txBody>
      </p:sp>
    </p:spTree>
    <p:extLst>
      <p:ext uri="{BB962C8B-B14F-4D97-AF65-F5344CB8AC3E}">
        <p14:creationId xmlns:p14="http://schemas.microsoft.com/office/powerpoint/2010/main" val="169810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onsumax.net/consumaxblog/wp-content/uploads/2012/11/Investing-in-Detroit-Q-A-with-Ryan-Burk-CEO-of-In-The-Now-Investments.png">
            <a:extLst>
              <a:ext uri="{FF2B5EF4-FFF2-40B4-BE49-F238E27FC236}">
                <a16:creationId xmlns:a16="http://schemas.microsoft.com/office/drawing/2014/main" id="{4CAAC021-861F-4B5F-B134-6B8D48C09812}"/>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337089" y="2140523"/>
            <a:ext cx="7176366" cy="3417477"/>
          </a:xfrm>
          <a:prstGeom prst="rect">
            <a:avLst/>
          </a:prstGeom>
          <a:noFill/>
          <a:ln>
            <a:noFill/>
          </a:ln>
          <a:effectLst>
            <a:softEdge rad="406400"/>
          </a:effectLst>
        </p:spPr>
      </p:pic>
    </p:spTree>
    <p:extLst>
      <p:ext uri="{BB962C8B-B14F-4D97-AF65-F5344CB8AC3E}">
        <p14:creationId xmlns:p14="http://schemas.microsoft.com/office/powerpoint/2010/main" val="333839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indoor, computer&#10;&#10;Description automatically generated">
            <a:extLst>
              <a:ext uri="{FF2B5EF4-FFF2-40B4-BE49-F238E27FC236}">
                <a16:creationId xmlns:a16="http://schemas.microsoft.com/office/drawing/2014/main" id="{03599125-1966-469F-AE0A-52A0CF3F258B}"/>
              </a:ext>
            </a:extLst>
          </p:cNvPr>
          <p:cNvPicPr>
            <a:picLocks noChangeAspect="1"/>
          </p:cNvPicPr>
          <p:nvPr/>
        </p:nvPicPr>
        <p:blipFill rotWithShape="1">
          <a:blip r:embed="rId3">
            <a:extLst>
              <a:ext uri="{28A0092B-C50C-407E-A947-70E740481C1C}">
                <a14:useLocalDpi xmlns:a14="http://schemas.microsoft.com/office/drawing/2010/main" val="0"/>
              </a:ext>
            </a:extLst>
          </a:blip>
          <a:srcRect t="6890" b="36852"/>
          <a:stretch/>
        </p:blipFill>
        <p:spPr>
          <a:xfrm>
            <a:off x="15" y="10"/>
            <a:ext cx="12191985" cy="4578340"/>
          </a:xfrm>
          <a:prstGeom prst="rect">
            <a:avLst/>
          </a:prstGeom>
          <a:noFill/>
        </p:spPr>
      </p:pic>
      <p:sp>
        <p:nvSpPr>
          <p:cNvPr id="2" name="Title 1"/>
          <p:cNvSpPr>
            <a:spLocks noGrp="1"/>
          </p:cNvSpPr>
          <p:nvPr>
            <p:ph type="title"/>
          </p:nvPr>
        </p:nvSpPr>
        <p:spPr>
          <a:xfrm>
            <a:off x="1097279" y="4799362"/>
            <a:ext cx="10113645" cy="743682"/>
          </a:xfrm>
        </p:spPr>
        <p:txBody>
          <a:bodyPr anchor="b">
            <a:normAutofit/>
          </a:bodyPr>
          <a:lstStyle/>
          <a:p>
            <a:r>
              <a:rPr lang="en-US"/>
              <a:t>Who Are the Millennials?</a:t>
            </a:r>
            <a:endParaRPr lang="en-US" dirty="0"/>
          </a:p>
        </p:txBody>
      </p:sp>
    </p:spTree>
    <p:extLst>
      <p:ext uri="{BB962C8B-B14F-4D97-AF65-F5344CB8AC3E}">
        <p14:creationId xmlns:p14="http://schemas.microsoft.com/office/powerpoint/2010/main" val="230584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4C188C-5F70-4BFC-B66B-0D8E463CFD13}"/>
              </a:ext>
            </a:extLst>
          </p:cNvPr>
          <p:cNvSpPr>
            <a:spLocks noGrp="1"/>
          </p:cNvSpPr>
          <p:nvPr>
            <p:ph type="title"/>
          </p:nvPr>
        </p:nvSpPr>
        <p:spPr>
          <a:xfrm>
            <a:off x="474134" y="1885125"/>
            <a:ext cx="3686900" cy="2093975"/>
          </a:xfrm>
        </p:spPr>
        <p:txBody>
          <a:bodyPr anchor="ctr">
            <a:noAutofit/>
          </a:bodyPr>
          <a:lstStyle/>
          <a:p>
            <a:r>
              <a:rPr lang="en-US" sz="1500" dirty="0"/>
              <a:t>Greatest Generation – Pre-1930 – 1946</a:t>
            </a:r>
          </a:p>
          <a:p>
            <a:pPr lvl="1" algn="l"/>
            <a:r>
              <a:rPr lang="en-US" sz="1500" dirty="0">
                <a:solidFill>
                  <a:srgbClr val="FFFFFF"/>
                </a:solidFill>
              </a:rPr>
              <a:t>Coined by Tom Brokaw*</a:t>
            </a:r>
          </a:p>
          <a:p>
            <a:pPr lvl="1" algn="l"/>
            <a:r>
              <a:rPr lang="en-US" sz="1500" dirty="0">
                <a:solidFill>
                  <a:srgbClr val="FFFFFF"/>
                </a:solidFill>
              </a:rPr>
              <a:t>How Do You Argue With a Two War Generation?</a:t>
            </a:r>
          </a:p>
          <a:p>
            <a:pPr lvl="1" algn="l"/>
            <a:endParaRPr lang="en-US" sz="1500" dirty="0">
              <a:solidFill>
                <a:srgbClr val="FFFFFF"/>
              </a:solidFill>
            </a:endParaRPr>
          </a:p>
          <a:p>
            <a:r>
              <a:rPr lang="en-US" sz="1500" dirty="0"/>
              <a:t>Baby Boomers – 1946 – 1964</a:t>
            </a:r>
          </a:p>
          <a:p>
            <a:pPr lvl="1" algn="l"/>
            <a:r>
              <a:rPr lang="en-US" sz="1500" dirty="0">
                <a:solidFill>
                  <a:srgbClr val="FFFFFF"/>
                </a:solidFill>
              </a:rPr>
              <a:t>WWII Ended</a:t>
            </a:r>
          </a:p>
          <a:p>
            <a:pPr lvl="1" algn="l"/>
            <a:r>
              <a:rPr lang="en-US" sz="1500" dirty="0">
                <a:solidFill>
                  <a:srgbClr val="FFFFFF"/>
                </a:solidFill>
              </a:rPr>
              <a:t>Post-War Rise in Standard of Living</a:t>
            </a:r>
          </a:p>
          <a:p>
            <a:pPr lvl="1" algn="l"/>
            <a:r>
              <a:rPr lang="en-US" sz="1500" dirty="0">
                <a:solidFill>
                  <a:srgbClr val="FFFFFF"/>
                </a:solidFill>
              </a:rPr>
              <a:t>Rise of the Nuclear Family</a:t>
            </a:r>
          </a:p>
          <a:p>
            <a:pPr lvl="1" algn="l"/>
            <a:endParaRPr lang="en-US" sz="1500" dirty="0">
              <a:solidFill>
                <a:srgbClr val="FFFFFF"/>
              </a:solidFill>
            </a:endParaRPr>
          </a:p>
          <a:p>
            <a:r>
              <a:rPr lang="en-US" sz="1500" dirty="0"/>
              <a:t>Generation X – 1965 – 1984</a:t>
            </a:r>
          </a:p>
          <a:p>
            <a:pPr lvl="1" algn="l"/>
            <a:r>
              <a:rPr lang="en-US" sz="1500" dirty="0">
                <a:solidFill>
                  <a:srgbClr val="FFFFFF"/>
                </a:solidFill>
              </a:rPr>
              <a:t>“Baby Bust” Generation</a:t>
            </a:r>
          </a:p>
          <a:p>
            <a:pPr lvl="1" algn="l"/>
            <a:endParaRPr lang="en-US" sz="1500" dirty="0">
              <a:solidFill>
                <a:srgbClr val="FFFFFF"/>
              </a:solidFill>
            </a:endParaRPr>
          </a:p>
          <a:p>
            <a:r>
              <a:rPr lang="en-US" sz="1500" dirty="0"/>
              <a:t>Generation Y - ?</a:t>
            </a:r>
          </a:p>
          <a:p>
            <a:pPr lvl="1" algn="l"/>
            <a:r>
              <a:rPr lang="en-US" sz="1500" dirty="0">
                <a:solidFill>
                  <a:srgbClr val="FFFFFF"/>
                </a:solidFill>
              </a:rPr>
              <a:t>“Made Up” Generation</a:t>
            </a:r>
          </a:p>
          <a:p>
            <a:pPr lvl="1" algn="l"/>
            <a:r>
              <a:rPr lang="en-US" sz="1500" dirty="0">
                <a:solidFill>
                  <a:srgbClr val="FFFFFF"/>
                </a:solidFill>
              </a:rPr>
              <a:t>Gets Folded into Millennials</a:t>
            </a:r>
          </a:p>
          <a:p>
            <a:endParaRPr lang="en-US" sz="1500" dirty="0"/>
          </a:p>
          <a:p>
            <a:r>
              <a:rPr lang="en-US" sz="1500" dirty="0"/>
              <a:t>Millennials – 1982 – 2004*</a:t>
            </a:r>
          </a:p>
          <a:p>
            <a:pPr lvl="1" algn="l"/>
            <a:r>
              <a:rPr lang="en-US" sz="1500" dirty="0">
                <a:solidFill>
                  <a:srgbClr val="FFFFFF"/>
                </a:solidFill>
              </a:rPr>
              <a:t>Defined by the Rise of Technology and Social Networks</a:t>
            </a:r>
          </a:p>
          <a:p>
            <a:pPr lvl="1" algn="l"/>
            <a:endParaRPr lang="en-US" sz="1500" dirty="0">
              <a:solidFill>
                <a:srgbClr val="FFFFFF"/>
              </a:solidFill>
            </a:endParaRPr>
          </a:p>
          <a:p>
            <a:r>
              <a:rPr lang="en-US" sz="1500" dirty="0"/>
              <a:t>Will be a New Generation after Millennials - TBD</a:t>
            </a:r>
          </a:p>
          <a:p>
            <a:pPr marL="0" indent="0">
              <a:buNone/>
            </a:pPr>
            <a:endParaRPr lang="en-US" sz="1500" dirty="0"/>
          </a:p>
        </p:txBody>
      </p:sp>
      <p:pic>
        <p:nvPicPr>
          <p:cNvPr id="4" name="Content Placeholder 4">
            <a:extLst>
              <a:ext uri="{FF2B5EF4-FFF2-40B4-BE49-F238E27FC236}">
                <a16:creationId xmlns:a16="http://schemas.microsoft.com/office/drawing/2014/main" id="{1237A2D9-3741-42A5-BCB5-4DF86F4AD7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68444" y="610072"/>
            <a:ext cx="3002845" cy="4579571"/>
          </a:xfrm>
          <a:noFill/>
        </p:spPr>
      </p:pic>
    </p:spTree>
    <p:extLst>
      <p:ext uri="{BB962C8B-B14F-4D97-AF65-F5344CB8AC3E}">
        <p14:creationId xmlns:p14="http://schemas.microsoft.com/office/powerpoint/2010/main" val="260086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1885125"/>
            <a:ext cx="3068833" cy="2093975"/>
          </a:xfrm>
        </p:spPr>
        <p:txBody>
          <a:bodyPr anchor="ctr">
            <a:normAutofit/>
          </a:bodyPr>
          <a:lstStyle/>
          <a:p>
            <a:r>
              <a:rPr lang="en-US" dirty="0"/>
              <a:t>Millennials</a:t>
            </a:r>
          </a:p>
        </p:txBody>
      </p:sp>
      <p:sp>
        <p:nvSpPr>
          <p:cNvPr id="6" name="Content Placeholder 5">
            <a:extLst>
              <a:ext uri="{FF2B5EF4-FFF2-40B4-BE49-F238E27FC236}">
                <a16:creationId xmlns:a16="http://schemas.microsoft.com/office/drawing/2014/main" id="{EB4C188C-5F70-4BFC-B66B-0D8E463CFD13}"/>
              </a:ext>
            </a:extLst>
          </p:cNvPr>
          <p:cNvSpPr>
            <a:spLocks noGrp="1"/>
          </p:cNvSpPr>
          <p:nvPr>
            <p:ph idx="1"/>
          </p:nvPr>
        </p:nvSpPr>
        <p:spPr>
          <a:xfrm>
            <a:off x="6445504" y="1770424"/>
            <a:ext cx="4654296" cy="3977366"/>
          </a:xfrm>
        </p:spPr>
        <p:txBody>
          <a:bodyPr anchor="ctr">
            <a:noAutofit/>
          </a:bodyPr>
          <a:lstStyle/>
          <a:p>
            <a:pPr>
              <a:lnSpc>
                <a:spcPct val="90000"/>
              </a:lnSpc>
            </a:pPr>
            <a:r>
              <a:rPr lang="en-US" sz="2000" dirty="0"/>
              <a:t>Born between 1982 – 2004</a:t>
            </a:r>
          </a:p>
          <a:p>
            <a:pPr lvl="2">
              <a:lnSpc>
                <a:spcPct val="90000"/>
              </a:lnSpc>
            </a:pPr>
            <a:r>
              <a:rPr lang="en-US" dirty="0"/>
              <a:t>18 – 34 Years of Age in 2015 = 75.4 M</a:t>
            </a:r>
          </a:p>
          <a:p>
            <a:pPr lvl="2">
              <a:lnSpc>
                <a:spcPct val="90000"/>
              </a:lnSpc>
            </a:pPr>
            <a:r>
              <a:rPr lang="en-US" dirty="0"/>
              <a:t>With immigration will peak at 81.1 M in 2036</a:t>
            </a:r>
          </a:p>
          <a:p>
            <a:pPr>
              <a:lnSpc>
                <a:spcPct val="90000"/>
              </a:lnSpc>
            </a:pPr>
            <a:r>
              <a:rPr lang="en-US" sz="2000" dirty="0"/>
              <a:t>+25% of the US Population</a:t>
            </a:r>
          </a:p>
          <a:p>
            <a:pPr lvl="2">
              <a:lnSpc>
                <a:spcPct val="90000"/>
              </a:lnSpc>
            </a:pPr>
            <a:r>
              <a:rPr lang="en-US" dirty="0"/>
              <a:t>21% ($ 1 Trillion) of Consumer Discretionary Purchases</a:t>
            </a:r>
          </a:p>
          <a:p>
            <a:pPr>
              <a:lnSpc>
                <a:spcPct val="90000"/>
              </a:lnSpc>
            </a:pPr>
            <a:r>
              <a:rPr lang="en-US" sz="2000" dirty="0"/>
              <a:t>2.5x More Likely to be an Early Adopter</a:t>
            </a:r>
          </a:p>
          <a:p>
            <a:pPr>
              <a:lnSpc>
                <a:spcPct val="90000"/>
              </a:lnSpc>
            </a:pPr>
            <a:r>
              <a:rPr lang="en-US" sz="2000" dirty="0"/>
              <a:t>Trendsetters</a:t>
            </a:r>
          </a:p>
          <a:p>
            <a:pPr>
              <a:lnSpc>
                <a:spcPct val="90000"/>
              </a:lnSpc>
            </a:pPr>
            <a:r>
              <a:rPr lang="en-US" sz="2000" dirty="0"/>
              <a:t>Educated</a:t>
            </a:r>
          </a:p>
          <a:p>
            <a:pPr>
              <a:lnSpc>
                <a:spcPct val="90000"/>
              </a:lnSpc>
            </a:pPr>
            <a:r>
              <a:rPr lang="en-US" sz="2000" dirty="0"/>
              <a:t>Career-Driven</a:t>
            </a:r>
          </a:p>
          <a:p>
            <a:pPr>
              <a:lnSpc>
                <a:spcPct val="90000"/>
              </a:lnSpc>
            </a:pPr>
            <a:r>
              <a:rPr lang="en-US" sz="2000" dirty="0"/>
              <a:t>Politically Progressive</a:t>
            </a:r>
          </a:p>
          <a:p>
            <a:pPr>
              <a:lnSpc>
                <a:spcPct val="90000"/>
              </a:lnSpc>
            </a:pPr>
            <a:r>
              <a:rPr lang="en-US" sz="2000" dirty="0"/>
              <a:t>Brand Loyal – with quality and actively engaged brands</a:t>
            </a:r>
          </a:p>
          <a:p>
            <a:pPr marL="0" indent="0">
              <a:lnSpc>
                <a:spcPct val="90000"/>
              </a:lnSpc>
              <a:buNone/>
            </a:pPr>
            <a:endParaRPr lang="en-US" sz="2000" dirty="0"/>
          </a:p>
        </p:txBody>
      </p:sp>
    </p:spTree>
    <p:extLst>
      <p:ext uri="{BB962C8B-B14F-4D97-AF65-F5344CB8AC3E}">
        <p14:creationId xmlns:p14="http://schemas.microsoft.com/office/powerpoint/2010/main" val="369541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with medium confidence">
            <a:extLst>
              <a:ext uri="{FF2B5EF4-FFF2-40B4-BE49-F238E27FC236}">
                <a16:creationId xmlns:a16="http://schemas.microsoft.com/office/drawing/2014/main" id="{159A2BE4-28E4-4D49-80A8-293F262F1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22" y="-778935"/>
            <a:ext cx="12474222" cy="8326545"/>
          </a:xfrm>
          <a:prstGeom prst="rect">
            <a:avLst/>
          </a:prstGeom>
          <a:noFill/>
        </p:spPr>
      </p:pic>
      <p:sp>
        <p:nvSpPr>
          <p:cNvPr id="7" name="Rectangle 6">
            <a:extLst>
              <a:ext uri="{FF2B5EF4-FFF2-40B4-BE49-F238E27FC236}">
                <a16:creationId xmlns:a16="http://schemas.microsoft.com/office/drawing/2014/main" id="{1C354A36-A872-466E-AF3F-FD97EFEDC0BC}"/>
              </a:ext>
            </a:extLst>
          </p:cNvPr>
          <p:cNvSpPr/>
          <p:nvPr/>
        </p:nvSpPr>
        <p:spPr>
          <a:xfrm>
            <a:off x="6232100" y="329457"/>
            <a:ext cx="5000978" cy="208562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73139" y="329457"/>
            <a:ext cx="5118100" cy="1929066"/>
          </a:xfrm>
        </p:spPr>
        <p:txBody>
          <a:bodyPr anchor="b">
            <a:normAutofit/>
          </a:bodyPr>
          <a:lstStyle/>
          <a:p>
            <a:r>
              <a:rPr lang="en-US" sz="4200" dirty="0"/>
              <a:t>Why are they important to the workforce?</a:t>
            </a:r>
          </a:p>
        </p:txBody>
      </p:sp>
    </p:spTree>
    <p:extLst>
      <p:ext uri="{BB962C8B-B14F-4D97-AF65-F5344CB8AC3E}">
        <p14:creationId xmlns:p14="http://schemas.microsoft.com/office/powerpoint/2010/main" val="253027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Power of Millennials</a:t>
            </a:r>
          </a:p>
        </p:txBody>
      </p:sp>
      <p:sp>
        <p:nvSpPr>
          <p:cNvPr id="6" name="Content Placeholder 5">
            <a:extLst>
              <a:ext uri="{FF2B5EF4-FFF2-40B4-BE49-F238E27FC236}">
                <a16:creationId xmlns:a16="http://schemas.microsoft.com/office/drawing/2014/main" id="{EB4C188C-5F70-4BFC-B66B-0D8E463CFD13}"/>
              </a:ext>
            </a:extLst>
          </p:cNvPr>
          <p:cNvSpPr>
            <a:spLocks noGrp="1"/>
          </p:cNvSpPr>
          <p:nvPr>
            <p:ph sz="half" idx="1"/>
          </p:nvPr>
        </p:nvSpPr>
        <p:spPr>
          <a:xfrm>
            <a:off x="1097279" y="2120900"/>
            <a:ext cx="9927279" cy="4256454"/>
          </a:xfrm>
        </p:spPr>
        <p:txBody>
          <a:bodyPr>
            <a:normAutofit/>
          </a:bodyPr>
          <a:lstStyle/>
          <a:p>
            <a:r>
              <a:rPr lang="en-US" sz="1800" dirty="0"/>
              <a:t>Millennials have now surpassed both the Baby Boom and X generations to become the largest in the American workforce</a:t>
            </a:r>
          </a:p>
          <a:p>
            <a:r>
              <a:rPr lang="en-US" sz="1800" dirty="0"/>
              <a:t>Make up one in three American workers</a:t>
            </a:r>
          </a:p>
          <a:p>
            <a:r>
              <a:rPr lang="en-US" sz="1800" dirty="0"/>
              <a:t>Referred to as the “open-minded, fresh face of the future”</a:t>
            </a:r>
          </a:p>
          <a:p>
            <a:r>
              <a:rPr lang="en-US" sz="1800" dirty="0"/>
              <a:t>Businesses are competing fiercely for the best available talent that will replace the retiring Boomer generation in the coming few years</a:t>
            </a:r>
          </a:p>
          <a:p>
            <a:r>
              <a:rPr lang="en-US" sz="1800" dirty="0"/>
              <a:t>Companies who successfully recruit, motivate and retain this emerging generation position themselves to positively leverage the new talent pool for the future</a:t>
            </a:r>
          </a:p>
          <a:p>
            <a:pPr marL="0" indent="0">
              <a:lnSpc>
                <a:spcPct val="90000"/>
              </a:lnSpc>
              <a:buNone/>
            </a:pPr>
            <a:endParaRPr lang="en-US" sz="1700" dirty="0"/>
          </a:p>
        </p:txBody>
      </p:sp>
    </p:spTree>
    <p:extLst>
      <p:ext uri="{BB962C8B-B14F-4D97-AF65-F5344CB8AC3E}">
        <p14:creationId xmlns:p14="http://schemas.microsoft.com/office/powerpoint/2010/main" val="103452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General Needs and Characteristics</a:t>
            </a:r>
          </a:p>
        </p:txBody>
      </p:sp>
      <p:sp>
        <p:nvSpPr>
          <p:cNvPr id="7" name="Text Placeholder 2">
            <a:extLst>
              <a:ext uri="{FF2B5EF4-FFF2-40B4-BE49-F238E27FC236}">
                <a16:creationId xmlns:a16="http://schemas.microsoft.com/office/drawing/2014/main" id="{C9483734-BF91-4374-A612-81983399F17C}"/>
              </a:ext>
            </a:extLst>
          </p:cNvPr>
          <p:cNvSpPr txBox="1">
            <a:spLocks/>
          </p:cNvSpPr>
          <p:nvPr/>
        </p:nvSpPr>
        <p:spPr>
          <a:xfrm>
            <a:off x="982135" y="1963138"/>
            <a:ext cx="5279812" cy="381682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chemeClr val="accent1"/>
              </a:buClr>
              <a:buFont typeface="Arial" panose="020B0604020202020204" pitchFamily="34" charset="0"/>
              <a:buChar char="•"/>
            </a:pPr>
            <a:r>
              <a:rPr lang="en-US" sz="2400" dirty="0"/>
              <a:t>Liked to be loved</a:t>
            </a:r>
          </a:p>
          <a:p>
            <a:pPr marL="342900" indent="-342900" algn="l">
              <a:buClr>
                <a:schemeClr val="accent1"/>
              </a:buClr>
              <a:buFont typeface="Arial" panose="020B0604020202020204" pitchFamily="34" charset="0"/>
              <a:buChar char="•"/>
            </a:pPr>
            <a:r>
              <a:rPr lang="en-US" sz="2400" dirty="0"/>
              <a:t>Need Team </a:t>
            </a:r>
          </a:p>
          <a:p>
            <a:pPr marL="342900" indent="-342900" algn="l">
              <a:buClr>
                <a:schemeClr val="accent1"/>
              </a:buClr>
              <a:buFont typeface="Arial" panose="020B0604020202020204" pitchFamily="34" charset="0"/>
              <a:buChar char="•"/>
            </a:pPr>
            <a:r>
              <a:rPr lang="en-US" sz="2400" dirty="0"/>
              <a:t>Family Orientated</a:t>
            </a:r>
          </a:p>
          <a:p>
            <a:pPr marL="342900" indent="-342900" algn="l">
              <a:buClr>
                <a:schemeClr val="accent1"/>
              </a:buClr>
              <a:buFont typeface="Arial" panose="020B0604020202020204" pitchFamily="34" charset="0"/>
              <a:buChar char="•"/>
            </a:pPr>
            <a:r>
              <a:rPr lang="en-US" sz="2400" dirty="0"/>
              <a:t>Communicators (but use technology)</a:t>
            </a:r>
          </a:p>
          <a:p>
            <a:pPr marL="342900" indent="-342900" algn="l">
              <a:buClr>
                <a:schemeClr val="accent1"/>
              </a:buClr>
              <a:buFont typeface="Arial" panose="020B0604020202020204" pitchFamily="34" charset="0"/>
              <a:buChar char="•"/>
            </a:pPr>
            <a:r>
              <a:rPr lang="en-US" sz="2400" dirty="0"/>
              <a:t>Need Challenges</a:t>
            </a:r>
          </a:p>
          <a:p>
            <a:pPr marL="171450" indent="-171450" algn="l">
              <a:buClr>
                <a:schemeClr val="accent1"/>
              </a:buClr>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DCB2D0AB-9315-405C-85F0-715C9ACA5645}"/>
              </a:ext>
            </a:extLst>
          </p:cNvPr>
          <p:cNvSpPr/>
          <p:nvPr/>
        </p:nvSpPr>
        <p:spPr>
          <a:xfrm>
            <a:off x="6510302" y="2750634"/>
            <a:ext cx="5433342" cy="2241832"/>
          </a:xfrm>
          <a:prstGeom prst="rect">
            <a:avLst/>
          </a:prstGeom>
        </p:spPr>
        <p:txBody>
          <a:bodyPr wrap="square">
            <a:spAutoFit/>
          </a:bodyPr>
          <a:lstStyle/>
          <a:p>
            <a:pPr marL="342900" lvl="0" indent="-342900" defTabSz="914400" fontAlgn="base">
              <a:lnSpc>
                <a:spcPct val="80000"/>
              </a:lnSpc>
              <a:spcBef>
                <a:spcPct val="20000"/>
              </a:spcBef>
              <a:spcAft>
                <a:spcPct val="0"/>
              </a:spcAft>
              <a:buClr>
                <a:srgbClr val="5EAD36"/>
              </a:buClr>
              <a:buSzPct val="70000"/>
              <a:buFont typeface="Arial"/>
              <a:buChar char="•"/>
            </a:pPr>
            <a:r>
              <a:rPr lang="en-US" sz="2400" kern="0" dirty="0">
                <a:solidFill>
                  <a:srgbClr val="DBDBDB">
                    <a:lumMod val="25000"/>
                  </a:srgbClr>
                </a:solidFill>
                <a:latin typeface="Calibri" panose="020F0502020204030204" pitchFamily="34" charset="0"/>
                <a:cs typeface="Calibri" panose="020F0502020204030204" pitchFamily="34" charset="0"/>
              </a:rPr>
              <a:t>Skilled in Technology</a:t>
            </a:r>
          </a:p>
          <a:p>
            <a:pPr marL="342900" lvl="0" indent="-342900" defTabSz="914400" fontAlgn="base">
              <a:lnSpc>
                <a:spcPct val="80000"/>
              </a:lnSpc>
              <a:spcBef>
                <a:spcPct val="20000"/>
              </a:spcBef>
              <a:spcAft>
                <a:spcPct val="0"/>
              </a:spcAft>
              <a:buClr>
                <a:srgbClr val="5EAD36"/>
              </a:buClr>
              <a:buSzPct val="70000"/>
              <a:buFont typeface="Arial"/>
              <a:buChar char="•"/>
            </a:pPr>
            <a:r>
              <a:rPr lang="en-US" sz="2400" kern="0" dirty="0">
                <a:solidFill>
                  <a:srgbClr val="DBDBDB">
                    <a:lumMod val="25000"/>
                  </a:srgbClr>
                </a:solidFill>
                <a:latin typeface="Calibri" panose="020F0502020204030204" pitchFamily="34" charset="0"/>
                <a:cs typeface="Calibri" panose="020F0502020204030204" pitchFamily="34" charset="0"/>
              </a:rPr>
              <a:t>Self-Confident</a:t>
            </a:r>
          </a:p>
          <a:p>
            <a:pPr marL="342900" lvl="0" indent="-342900" defTabSz="914400" fontAlgn="base">
              <a:lnSpc>
                <a:spcPct val="80000"/>
              </a:lnSpc>
              <a:spcBef>
                <a:spcPct val="20000"/>
              </a:spcBef>
              <a:spcAft>
                <a:spcPct val="0"/>
              </a:spcAft>
              <a:buClr>
                <a:srgbClr val="5EAD36"/>
              </a:buClr>
              <a:buSzPct val="70000"/>
              <a:buFont typeface="Arial"/>
              <a:buChar char="•"/>
            </a:pPr>
            <a:r>
              <a:rPr lang="en-US" sz="2400" kern="0" dirty="0">
                <a:solidFill>
                  <a:srgbClr val="DBDBDB">
                    <a:lumMod val="25000"/>
                  </a:srgbClr>
                </a:solidFill>
                <a:latin typeface="Calibri" panose="020F0502020204030204" pitchFamily="34" charset="0"/>
                <a:cs typeface="Calibri" panose="020F0502020204030204" pitchFamily="34" charset="0"/>
              </a:rPr>
              <a:t>Able to Multi-Task</a:t>
            </a:r>
          </a:p>
          <a:p>
            <a:pPr marL="342900" lvl="0" indent="-342900" defTabSz="914400" fontAlgn="base">
              <a:lnSpc>
                <a:spcPct val="80000"/>
              </a:lnSpc>
              <a:spcBef>
                <a:spcPct val="20000"/>
              </a:spcBef>
              <a:spcAft>
                <a:spcPct val="0"/>
              </a:spcAft>
              <a:buClr>
                <a:srgbClr val="5EAD36"/>
              </a:buClr>
              <a:buSzPct val="70000"/>
              <a:buFont typeface="Arial"/>
              <a:buChar char="•"/>
            </a:pPr>
            <a:r>
              <a:rPr lang="en-US" sz="2400" kern="0" dirty="0">
                <a:solidFill>
                  <a:srgbClr val="DBDBDB">
                    <a:lumMod val="25000"/>
                  </a:srgbClr>
                </a:solidFill>
                <a:latin typeface="Calibri" panose="020F0502020204030204" pitchFamily="34" charset="0"/>
                <a:cs typeface="Calibri" panose="020F0502020204030204" pitchFamily="34" charset="0"/>
              </a:rPr>
              <a:t>Highly Energetic</a:t>
            </a:r>
          </a:p>
          <a:p>
            <a:pPr marL="342900" lvl="0" indent="-342900" defTabSz="914400" fontAlgn="base">
              <a:lnSpc>
                <a:spcPct val="80000"/>
              </a:lnSpc>
              <a:spcBef>
                <a:spcPct val="20000"/>
              </a:spcBef>
              <a:spcAft>
                <a:spcPct val="0"/>
              </a:spcAft>
              <a:buClr>
                <a:srgbClr val="5EAD36"/>
              </a:buClr>
              <a:buSzPct val="70000"/>
              <a:buFont typeface="Arial"/>
              <a:buChar char="•"/>
            </a:pPr>
            <a:r>
              <a:rPr lang="en-US" sz="2400" kern="0" dirty="0">
                <a:solidFill>
                  <a:srgbClr val="DBDBDB">
                    <a:lumMod val="25000"/>
                  </a:srgbClr>
                </a:solidFill>
                <a:latin typeface="Calibri" panose="020F0502020204030204" pitchFamily="34" charset="0"/>
                <a:cs typeface="Calibri" panose="020F0502020204030204" pitchFamily="34" charset="0"/>
              </a:rPr>
              <a:t>High Expectations for Themselves</a:t>
            </a:r>
          </a:p>
          <a:p>
            <a:pPr marL="342900" lvl="0" indent="-342900" defTabSz="914400" fontAlgn="base">
              <a:lnSpc>
                <a:spcPct val="80000"/>
              </a:lnSpc>
              <a:spcBef>
                <a:spcPct val="20000"/>
              </a:spcBef>
              <a:spcAft>
                <a:spcPct val="0"/>
              </a:spcAft>
              <a:buClr>
                <a:srgbClr val="5EAD36"/>
              </a:buClr>
              <a:buSzPct val="70000"/>
              <a:buFont typeface="Arial"/>
              <a:buChar char="•"/>
            </a:pPr>
            <a:r>
              <a:rPr lang="en-US" sz="2400" kern="0" dirty="0">
                <a:solidFill>
                  <a:srgbClr val="DBDBDB">
                    <a:lumMod val="25000"/>
                  </a:srgbClr>
                </a:solidFill>
                <a:latin typeface="Calibri" panose="020F0502020204030204" pitchFamily="34" charset="0"/>
                <a:cs typeface="Calibri" panose="020F0502020204030204" pitchFamily="34" charset="0"/>
              </a:rPr>
              <a:t>Are Creative</a:t>
            </a:r>
          </a:p>
        </p:txBody>
      </p:sp>
    </p:spTree>
    <p:extLst>
      <p:ext uri="{BB962C8B-B14F-4D97-AF65-F5344CB8AC3E}">
        <p14:creationId xmlns:p14="http://schemas.microsoft.com/office/powerpoint/2010/main" val="149012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b">
            <a:normAutofit/>
          </a:bodyPr>
          <a:lstStyle/>
          <a:p>
            <a:r>
              <a:rPr lang="en-US" dirty="0"/>
              <a:t>Desired Work Environment</a:t>
            </a:r>
          </a:p>
        </p:txBody>
      </p:sp>
      <p:sp>
        <p:nvSpPr>
          <p:cNvPr id="6" name="Content Placeholder 5">
            <a:extLst>
              <a:ext uri="{FF2B5EF4-FFF2-40B4-BE49-F238E27FC236}">
                <a16:creationId xmlns:a16="http://schemas.microsoft.com/office/drawing/2014/main" id="{EB4C188C-5F70-4BFC-B66B-0D8E463CFD13}"/>
              </a:ext>
            </a:extLst>
          </p:cNvPr>
          <p:cNvSpPr>
            <a:spLocks noGrp="1"/>
          </p:cNvSpPr>
          <p:nvPr>
            <p:ph sz="half" idx="1"/>
          </p:nvPr>
        </p:nvSpPr>
        <p:spPr>
          <a:xfrm>
            <a:off x="1097279" y="2120900"/>
            <a:ext cx="5359965" cy="4256454"/>
          </a:xfrm>
        </p:spPr>
        <p:txBody>
          <a:bodyPr>
            <a:noAutofit/>
          </a:bodyPr>
          <a:lstStyle/>
          <a:p>
            <a:r>
              <a:rPr lang="en-US" sz="2500" dirty="0"/>
              <a:t>Collaborative Environment</a:t>
            </a:r>
          </a:p>
          <a:p>
            <a:pPr lvl="5"/>
            <a:r>
              <a:rPr lang="en-US" sz="2100" dirty="0"/>
              <a:t>No Defined Spaces</a:t>
            </a:r>
          </a:p>
          <a:p>
            <a:pPr lvl="5"/>
            <a:r>
              <a:rPr lang="en-US" sz="2100" dirty="0"/>
              <a:t>Huddle Room Accessibility</a:t>
            </a:r>
            <a:endParaRPr lang="en-US" sz="2500" dirty="0"/>
          </a:p>
          <a:p>
            <a:r>
              <a:rPr lang="en-US" sz="2500" dirty="0"/>
              <a:t>No Corporate Hierarchy Space</a:t>
            </a:r>
          </a:p>
          <a:p>
            <a:pPr lvl="5"/>
            <a:r>
              <a:rPr lang="en-US" sz="2100" dirty="0"/>
              <a:t>No Barriers to Access</a:t>
            </a:r>
            <a:endParaRPr lang="en-US" sz="2500" dirty="0"/>
          </a:p>
          <a:p>
            <a:r>
              <a:rPr lang="en-US" sz="2500" dirty="0"/>
              <a:t>Flexible Work Times / Days</a:t>
            </a:r>
          </a:p>
          <a:p>
            <a:pPr lvl="5"/>
            <a:r>
              <a:rPr lang="en-US" sz="2100" dirty="0"/>
              <a:t>Work/Life Integration</a:t>
            </a:r>
            <a:br>
              <a:rPr lang="en-US" sz="2100" dirty="0"/>
            </a:br>
            <a:endParaRPr lang="en-US" sz="2100" dirty="0"/>
          </a:p>
          <a:p>
            <a:pPr marL="0" indent="0">
              <a:lnSpc>
                <a:spcPct val="90000"/>
              </a:lnSpc>
              <a:buNone/>
            </a:pPr>
            <a:endParaRPr lang="en-US" sz="2500" dirty="0"/>
          </a:p>
        </p:txBody>
      </p:sp>
      <p:sp>
        <p:nvSpPr>
          <p:cNvPr id="5" name="Content Placeholder 5">
            <a:extLst>
              <a:ext uri="{FF2B5EF4-FFF2-40B4-BE49-F238E27FC236}">
                <a16:creationId xmlns:a16="http://schemas.microsoft.com/office/drawing/2014/main" id="{1062A4EE-9515-4CC6-90A9-49935AD7EC6D}"/>
              </a:ext>
            </a:extLst>
          </p:cNvPr>
          <p:cNvSpPr txBox="1">
            <a:spLocks/>
          </p:cNvSpPr>
          <p:nvPr/>
        </p:nvSpPr>
        <p:spPr>
          <a:xfrm>
            <a:off x="6228079" y="2120900"/>
            <a:ext cx="5359965" cy="4256454"/>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500" dirty="0"/>
              <a:t>Challenge for Space Allocation</a:t>
            </a:r>
          </a:p>
          <a:p>
            <a:r>
              <a:rPr lang="en-US" sz="2500" dirty="0"/>
              <a:t>Greater use of Technology</a:t>
            </a:r>
          </a:p>
          <a:p>
            <a:pPr lvl="5"/>
            <a:r>
              <a:rPr lang="en-US" sz="2100" dirty="0"/>
              <a:t>Virtual meetings</a:t>
            </a:r>
          </a:p>
          <a:p>
            <a:pPr lvl="5"/>
            <a:r>
              <a:rPr lang="en-US" sz="2100" dirty="0"/>
              <a:t>Bring Your Own Device</a:t>
            </a:r>
            <a:endParaRPr lang="en-US" sz="2500" dirty="0"/>
          </a:p>
          <a:p>
            <a:pPr marL="0" indent="0">
              <a:lnSpc>
                <a:spcPct val="90000"/>
              </a:lnSpc>
              <a:buFont typeface="Wingdings" panose="05000000000000000000" pitchFamily="2" charset="2"/>
              <a:buNone/>
            </a:pPr>
            <a:endParaRPr lang="en-US" sz="2500" dirty="0"/>
          </a:p>
        </p:txBody>
      </p:sp>
    </p:spTree>
    <p:extLst>
      <p:ext uri="{BB962C8B-B14F-4D97-AF65-F5344CB8AC3E}">
        <p14:creationId xmlns:p14="http://schemas.microsoft.com/office/powerpoint/2010/main" val="2215525134"/>
      </p:ext>
    </p:extLst>
  </p:cSld>
  <p:clrMapOvr>
    <a:masterClrMapping/>
  </p:clrMapOvr>
</p:sld>
</file>

<file path=ppt/theme/theme1.xml><?xml version="1.0" encoding="utf-8"?>
<a:theme xmlns:a="http://schemas.openxmlformats.org/drawingml/2006/main" name="RetrospectVTI">
  <a:themeElements>
    <a:clrScheme name="Custom 11">
      <a:dk1>
        <a:sysClr val="windowText" lastClr="000000"/>
      </a:dk1>
      <a:lt1>
        <a:sysClr val="window" lastClr="FFFFFF"/>
      </a:lt1>
      <a:dk2>
        <a:srgbClr val="595959"/>
      </a:dk2>
      <a:lt2>
        <a:srgbClr val="E3F2D9"/>
      </a:lt2>
      <a:accent1>
        <a:srgbClr val="75C044"/>
      </a:accent1>
      <a:accent2>
        <a:srgbClr val="426D25"/>
      </a:accent2>
      <a:accent3>
        <a:srgbClr val="426D25"/>
      </a:accent3>
      <a:accent4>
        <a:srgbClr val="75C044"/>
      </a:accent4>
      <a:accent5>
        <a:srgbClr val="3E8853"/>
      </a:accent5>
      <a:accent6>
        <a:srgbClr val="426D25"/>
      </a:accent6>
      <a:hlink>
        <a:srgbClr val="6EAC1C"/>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Widescreen</PresentationFormat>
  <Paragraphs>166</Paragraphs>
  <Slides>23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Helvetica</vt:lpstr>
      <vt:lpstr>Helvetica Neue Thin</vt:lpstr>
      <vt:lpstr>Times New Roman</vt:lpstr>
      <vt:lpstr>var( --e-global-typography-text-font-family )</vt:lpstr>
      <vt:lpstr>Wingdings</vt:lpstr>
      <vt:lpstr>RetrospectVTI</vt:lpstr>
      <vt:lpstr>Managing Acoustics in a Millennial Environment</vt:lpstr>
      <vt:lpstr>Overview</vt:lpstr>
      <vt:lpstr>Who Are the Millennials?</vt:lpstr>
      <vt:lpstr>Greatest Generation – Pre-1930 – 1946 Coined by Tom Brokaw* How Do You Argue With a Two War Generation?  Baby Boomers – 1946 – 1964 WWII Ended Post-War Rise in Standard of Living Rise of the Nuclear Family  Generation X – 1965 – 1984 “Baby Bust” Generation  Generation Y - ? “Made Up” Generation Gets Folded into Millennials  Millennials – 1982 – 2004* Defined by the Rise of Technology and Social Networks  Will be a New Generation after Millennials - TBD </vt:lpstr>
      <vt:lpstr>Millennials</vt:lpstr>
      <vt:lpstr>Why are they important to the workforce?</vt:lpstr>
      <vt:lpstr>Power of Millennials</vt:lpstr>
      <vt:lpstr>General Needs and Characteristics</vt:lpstr>
      <vt:lpstr>Desired Work Environment</vt:lpstr>
      <vt:lpstr>Today’s Design Trends</vt:lpstr>
      <vt:lpstr>Today’s Design Trends (COVID-19)</vt:lpstr>
      <vt:lpstr>Sound Masking as an Option for Today’s Design Trends</vt:lpstr>
      <vt:lpstr>Key Criteria</vt:lpstr>
      <vt:lpstr>How Does Sound Masking Work?</vt:lpstr>
      <vt:lpstr>Ambient Background Sound is 38dB</vt:lpstr>
      <vt:lpstr>Ambient Background Sound is 27dB No sound masking)</vt:lpstr>
      <vt:lpstr>Dynamic Range Reduced to 18dB (with sound masking)</vt:lpstr>
      <vt:lpstr>Achieving Privacy</vt:lpstr>
      <vt:lpstr>Industry Standard – ASTM E-1130</vt:lpstr>
      <vt:lpstr>Achieving Comfort</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2021-01-13T20:11:50Z</dcterms:created>
  <dcterms:modified xsi:type="dcterms:W3CDTF">2021-01-13T20:12:57Z</dcterms:modified>
</cp:coreProperties>
</file>