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4"/>
  </p:sldMasterIdLst>
  <p:notesMasterIdLst>
    <p:notesMasterId r:id="rId42"/>
  </p:notesMasterIdLst>
  <p:handoutMasterIdLst>
    <p:handoutMasterId r:id="rId43"/>
  </p:handoutMasterIdLst>
  <p:sldIdLst>
    <p:sldId id="258" r:id="rId5"/>
    <p:sldId id="530" r:id="rId6"/>
    <p:sldId id="531" r:id="rId7"/>
    <p:sldId id="532" r:id="rId8"/>
    <p:sldId id="533" r:id="rId9"/>
    <p:sldId id="567" r:id="rId10"/>
    <p:sldId id="536" r:id="rId11"/>
    <p:sldId id="568" r:id="rId12"/>
    <p:sldId id="537" r:id="rId13"/>
    <p:sldId id="538" r:id="rId14"/>
    <p:sldId id="539" r:id="rId15"/>
    <p:sldId id="540" r:id="rId16"/>
    <p:sldId id="541" r:id="rId17"/>
    <p:sldId id="569" r:id="rId18"/>
    <p:sldId id="570" r:id="rId19"/>
    <p:sldId id="544" r:id="rId20"/>
    <p:sldId id="545" r:id="rId21"/>
    <p:sldId id="546" r:id="rId22"/>
    <p:sldId id="571" r:id="rId23"/>
    <p:sldId id="548" r:id="rId24"/>
    <p:sldId id="549" r:id="rId25"/>
    <p:sldId id="550" r:id="rId26"/>
    <p:sldId id="551" r:id="rId27"/>
    <p:sldId id="552" r:id="rId28"/>
    <p:sldId id="553" r:id="rId29"/>
    <p:sldId id="572" r:id="rId30"/>
    <p:sldId id="555" r:id="rId31"/>
    <p:sldId id="556" r:id="rId32"/>
    <p:sldId id="573" r:id="rId33"/>
    <p:sldId id="574" r:id="rId34"/>
    <p:sldId id="575" r:id="rId35"/>
    <p:sldId id="560" r:id="rId36"/>
    <p:sldId id="561" r:id="rId37"/>
    <p:sldId id="562" r:id="rId38"/>
    <p:sldId id="564" r:id="rId39"/>
    <p:sldId id="565" r:id="rId40"/>
    <p:sldId id="4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4539" autoAdjust="0"/>
  </p:normalViewPr>
  <p:slideViewPr>
    <p:cSldViewPr snapToGrid="0">
      <p:cViewPr varScale="1">
        <p:scale>
          <a:sx n="114" d="100"/>
          <a:sy n="114" d="100"/>
        </p:scale>
        <p:origin x="474" y="102"/>
      </p:cViewPr>
      <p:guideLst/>
    </p:cSldViewPr>
  </p:slideViewPr>
  <p:notesTextViewPr>
    <p:cViewPr>
      <p:scale>
        <a:sx n="3" d="2"/>
        <a:sy n="3" d="2"/>
      </p:scale>
      <p:origin x="0" y="0"/>
    </p:cViewPr>
  </p:notesTextViewPr>
  <p:notesViewPr>
    <p:cSldViewPr snapToGrid="0">
      <p:cViewPr>
        <p:scale>
          <a:sx n="50" d="100"/>
          <a:sy n="50" d="100"/>
        </p:scale>
        <p:origin x="3403" y="3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C6D26-EC17-40E4-9F98-182755AF1EF9}"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91C19DD0-E20D-4A5B-87F1-8411E222B029}">
      <dgm:prSet/>
      <dgm:spPr/>
      <dgm:t>
        <a:bodyPr/>
        <a:lstStyle/>
        <a:p>
          <a:r>
            <a:rPr lang="en-US"/>
            <a:t>What is LEED? How does it apply towards acoustics &amp; what LEED credits are available for acoustics?</a:t>
          </a:r>
        </a:p>
      </dgm:t>
    </dgm:pt>
    <dgm:pt modelId="{FB3795EA-5889-4427-BADC-33060D80BC5F}" type="parTrans" cxnId="{ABD27910-0C9D-49FD-8BB1-7EE8024A4162}">
      <dgm:prSet/>
      <dgm:spPr/>
      <dgm:t>
        <a:bodyPr/>
        <a:lstStyle/>
        <a:p>
          <a:endParaRPr lang="en-US"/>
        </a:p>
      </dgm:t>
    </dgm:pt>
    <dgm:pt modelId="{53F5D4CC-417E-4529-A451-1E1CB034D1B0}" type="sibTrans" cxnId="{ABD27910-0C9D-49FD-8BB1-7EE8024A4162}">
      <dgm:prSet/>
      <dgm:spPr/>
      <dgm:t>
        <a:bodyPr/>
        <a:lstStyle/>
        <a:p>
          <a:endParaRPr lang="en-US"/>
        </a:p>
      </dgm:t>
    </dgm:pt>
    <dgm:pt modelId="{7B66E6EB-F948-4EB8-92C5-DD283A26A9E1}">
      <dgm:prSet/>
      <dgm:spPr/>
      <dgm:t>
        <a:bodyPr/>
        <a:lstStyle/>
        <a:p>
          <a:r>
            <a:rPr lang="en-US"/>
            <a:t>Why do green buildings have more sound problems than traditional office designs?</a:t>
          </a:r>
        </a:p>
      </dgm:t>
    </dgm:pt>
    <dgm:pt modelId="{D3D3238A-9CFA-46D3-BB1E-8699E60FF0E8}" type="parTrans" cxnId="{BA254329-C860-4897-8801-5B46633499A4}">
      <dgm:prSet/>
      <dgm:spPr/>
      <dgm:t>
        <a:bodyPr/>
        <a:lstStyle/>
        <a:p>
          <a:endParaRPr lang="en-US"/>
        </a:p>
      </dgm:t>
    </dgm:pt>
    <dgm:pt modelId="{E040C7E8-85F3-4F66-8682-4605E997ED32}" type="sibTrans" cxnId="{BA254329-C860-4897-8801-5B46633499A4}">
      <dgm:prSet/>
      <dgm:spPr/>
      <dgm:t>
        <a:bodyPr/>
        <a:lstStyle/>
        <a:p>
          <a:endParaRPr lang="en-US"/>
        </a:p>
      </dgm:t>
    </dgm:pt>
    <dgm:pt modelId="{50281C69-459F-4CB6-A027-C6098025B257}">
      <dgm:prSet/>
      <dgm:spPr/>
      <dgm:t>
        <a:bodyPr/>
        <a:lstStyle/>
        <a:p>
          <a:r>
            <a:rPr lang="en-US"/>
            <a:t>Sound masking as an effective acoustical solution in green design.</a:t>
          </a:r>
        </a:p>
      </dgm:t>
    </dgm:pt>
    <dgm:pt modelId="{5ACAE15B-997B-4670-9819-7D7E2A61950F}" type="parTrans" cxnId="{D349C0C3-5851-40B1-A08A-81C28D8565B4}">
      <dgm:prSet/>
      <dgm:spPr/>
      <dgm:t>
        <a:bodyPr/>
        <a:lstStyle/>
        <a:p>
          <a:endParaRPr lang="en-US"/>
        </a:p>
      </dgm:t>
    </dgm:pt>
    <dgm:pt modelId="{78185CF8-FFDD-4045-9252-57296210A473}" type="sibTrans" cxnId="{D349C0C3-5851-40B1-A08A-81C28D8565B4}">
      <dgm:prSet/>
      <dgm:spPr/>
      <dgm:t>
        <a:bodyPr/>
        <a:lstStyle/>
        <a:p>
          <a:endParaRPr lang="en-US"/>
        </a:p>
      </dgm:t>
    </dgm:pt>
    <dgm:pt modelId="{BD861D6B-5181-4FC9-A794-FD7987E92187}">
      <dgm:prSet/>
      <dgm:spPr/>
      <dgm:t>
        <a:bodyPr/>
        <a:lstStyle/>
        <a:p>
          <a:r>
            <a:rPr lang="en-US"/>
            <a:t>How sound masking can improve speech privacy, comfort and the performance of your spaces.</a:t>
          </a:r>
        </a:p>
      </dgm:t>
    </dgm:pt>
    <dgm:pt modelId="{3A661964-1E84-432D-A805-3CF9420B6B40}" type="parTrans" cxnId="{A34B8575-B93A-4426-B3D1-1F630E4A6246}">
      <dgm:prSet/>
      <dgm:spPr/>
      <dgm:t>
        <a:bodyPr/>
        <a:lstStyle/>
        <a:p>
          <a:endParaRPr lang="en-US"/>
        </a:p>
      </dgm:t>
    </dgm:pt>
    <dgm:pt modelId="{F32B97B1-A2E8-42CB-8B08-258CDCEA80CD}" type="sibTrans" cxnId="{A34B8575-B93A-4426-B3D1-1F630E4A6246}">
      <dgm:prSet/>
      <dgm:spPr/>
      <dgm:t>
        <a:bodyPr/>
        <a:lstStyle/>
        <a:p>
          <a:endParaRPr lang="en-US"/>
        </a:p>
      </dgm:t>
    </dgm:pt>
    <dgm:pt modelId="{A9E38538-8192-4A0F-8FB4-E2B4E8E86C47}" type="pres">
      <dgm:prSet presAssocID="{F7BC6D26-EC17-40E4-9F98-182755AF1EF9}" presName="outerComposite" presStyleCnt="0">
        <dgm:presLayoutVars>
          <dgm:chMax val="5"/>
          <dgm:dir/>
          <dgm:resizeHandles val="exact"/>
        </dgm:presLayoutVars>
      </dgm:prSet>
      <dgm:spPr/>
    </dgm:pt>
    <dgm:pt modelId="{AD9F7676-0D7D-4D1D-9966-5C7DEBAE9047}" type="pres">
      <dgm:prSet presAssocID="{F7BC6D26-EC17-40E4-9F98-182755AF1EF9}" presName="dummyMaxCanvas" presStyleCnt="0">
        <dgm:presLayoutVars/>
      </dgm:prSet>
      <dgm:spPr/>
    </dgm:pt>
    <dgm:pt modelId="{B770C440-515B-4277-94DC-204153DDA332}" type="pres">
      <dgm:prSet presAssocID="{F7BC6D26-EC17-40E4-9F98-182755AF1EF9}" presName="FourNodes_1" presStyleLbl="node1" presStyleIdx="0" presStyleCnt="4">
        <dgm:presLayoutVars>
          <dgm:bulletEnabled val="1"/>
        </dgm:presLayoutVars>
      </dgm:prSet>
      <dgm:spPr/>
    </dgm:pt>
    <dgm:pt modelId="{9FA45EEB-AD68-4F3E-B97E-B653604CED46}" type="pres">
      <dgm:prSet presAssocID="{F7BC6D26-EC17-40E4-9F98-182755AF1EF9}" presName="FourNodes_2" presStyleLbl="node1" presStyleIdx="1" presStyleCnt="4">
        <dgm:presLayoutVars>
          <dgm:bulletEnabled val="1"/>
        </dgm:presLayoutVars>
      </dgm:prSet>
      <dgm:spPr/>
    </dgm:pt>
    <dgm:pt modelId="{C5D8E7E7-C82B-453E-A0BA-811CB93324A9}" type="pres">
      <dgm:prSet presAssocID="{F7BC6D26-EC17-40E4-9F98-182755AF1EF9}" presName="FourNodes_3" presStyleLbl="node1" presStyleIdx="2" presStyleCnt="4">
        <dgm:presLayoutVars>
          <dgm:bulletEnabled val="1"/>
        </dgm:presLayoutVars>
      </dgm:prSet>
      <dgm:spPr/>
    </dgm:pt>
    <dgm:pt modelId="{FEB1A39F-7031-43F1-A4F3-677E3A260B35}" type="pres">
      <dgm:prSet presAssocID="{F7BC6D26-EC17-40E4-9F98-182755AF1EF9}" presName="FourNodes_4" presStyleLbl="node1" presStyleIdx="3" presStyleCnt="4">
        <dgm:presLayoutVars>
          <dgm:bulletEnabled val="1"/>
        </dgm:presLayoutVars>
      </dgm:prSet>
      <dgm:spPr/>
    </dgm:pt>
    <dgm:pt modelId="{92B27B95-CD75-4B04-A556-DAA241B7217B}" type="pres">
      <dgm:prSet presAssocID="{F7BC6D26-EC17-40E4-9F98-182755AF1EF9}" presName="FourConn_1-2" presStyleLbl="fgAccFollowNode1" presStyleIdx="0" presStyleCnt="3">
        <dgm:presLayoutVars>
          <dgm:bulletEnabled val="1"/>
        </dgm:presLayoutVars>
      </dgm:prSet>
      <dgm:spPr/>
    </dgm:pt>
    <dgm:pt modelId="{B11E6461-EF89-4EED-8449-6B15120BBFC2}" type="pres">
      <dgm:prSet presAssocID="{F7BC6D26-EC17-40E4-9F98-182755AF1EF9}" presName="FourConn_2-3" presStyleLbl="fgAccFollowNode1" presStyleIdx="1" presStyleCnt="3">
        <dgm:presLayoutVars>
          <dgm:bulletEnabled val="1"/>
        </dgm:presLayoutVars>
      </dgm:prSet>
      <dgm:spPr/>
    </dgm:pt>
    <dgm:pt modelId="{C725E257-19DB-4A95-96D5-0502B399CB95}" type="pres">
      <dgm:prSet presAssocID="{F7BC6D26-EC17-40E4-9F98-182755AF1EF9}" presName="FourConn_3-4" presStyleLbl="fgAccFollowNode1" presStyleIdx="2" presStyleCnt="3">
        <dgm:presLayoutVars>
          <dgm:bulletEnabled val="1"/>
        </dgm:presLayoutVars>
      </dgm:prSet>
      <dgm:spPr/>
    </dgm:pt>
    <dgm:pt modelId="{A483C9D2-F8E7-4DBD-B548-C7A071DABA6B}" type="pres">
      <dgm:prSet presAssocID="{F7BC6D26-EC17-40E4-9F98-182755AF1EF9}" presName="FourNodes_1_text" presStyleLbl="node1" presStyleIdx="3" presStyleCnt="4">
        <dgm:presLayoutVars>
          <dgm:bulletEnabled val="1"/>
        </dgm:presLayoutVars>
      </dgm:prSet>
      <dgm:spPr/>
    </dgm:pt>
    <dgm:pt modelId="{8F02DE95-FB70-4B4F-A586-B3C05AE459A6}" type="pres">
      <dgm:prSet presAssocID="{F7BC6D26-EC17-40E4-9F98-182755AF1EF9}" presName="FourNodes_2_text" presStyleLbl="node1" presStyleIdx="3" presStyleCnt="4">
        <dgm:presLayoutVars>
          <dgm:bulletEnabled val="1"/>
        </dgm:presLayoutVars>
      </dgm:prSet>
      <dgm:spPr/>
    </dgm:pt>
    <dgm:pt modelId="{32CEB158-08D4-4FAA-8F29-977D39AD4DEF}" type="pres">
      <dgm:prSet presAssocID="{F7BC6D26-EC17-40E4-9F98-182755AF1EF9}" presName="FourNodes_3_text" presStyleLbl="node1" presStyleIdx="3" presStyleCnt="4">
        <dgm:presLayoutVars>
          <dgm:bulletEnabled val="1"/>
        </dgm:presLayoutVars>
      </dgm:prSet>
      <dgm:spPr/>
    </dgm:pt>
    <dgm:pt modelId="{A6AE7626-0B3F-42C0-9BB3-9B3D5AECADAC}" type="pres">
      <dgm:prSet presAssocID="{F7BC6D26-EC17-40E4-9F98-182755AF1EF9}" presName="FourNodes_4_text" presStyleLbl="node1" presStyleIdx="3" presStyleCnt="4">
        <dgm:presLayoutVars>
          <dgm:bulletEnabled val="1"/>
        </dgm:presLayoutVars>
      </dgm:prSet>
      <dgm:spPr/>
    </dgm:pt>
  </dgm:ptLst>
  <dgm:cxnLst>
    <dgm:cxn modelId="{4A38EC02-2C35-47C3-A8B7-D3EE7B7A2243}" type="presOf" srcId="{91C19DD0-E20D-4A5B-87F1-8411E222B029}" destId="{B770C440-515B-4277-94DC-204153DDA332}" srcOrd="0" destOrd="0" presId="urn:microsoft.com/office/officeart/2005/8/layout/vProcess5"/>
    <dgm:cxn modelId="{ABD27910-0C9D-49FD-8BB1-7EE8024A4162}" srcId="{F7BC6D26-EC17-40E4-9F98-182755AF1EF9}" destId="{91C19DD0-E20D-4A5B-87F1-8411E222B029}" srcOrd="0" destOrd="0" parTransId="{FB3795EA-5889-4427-BADC-33060D80BC5F}" sibTransId="{53F5D4CC-417E-4529-A451-1E1CB034D1B0}"/>
    <dgm:cxn modelId="{BA254329-C860-4897-8801-5B46633499A4}" srcId="{F7BC6D26-EC17-40E4-9F98-182755AF1EF9}" destId="{7B66E6EB-F948-4EB8-92C5-DD283A26A9E1}" srcOrd="1" destOrd="0" parTransId="{D3D3238A-9CFA-46D3-BB1E-8699E60FF0E8}" sibTransId="{E040C7E8-85F3-4F66-8682-4605E997ED32}"/>
    <dgm:cxn modelId="{A5D93E2C-4262-448A-89E1-8EF7B26ADF70}" type="presOf" srcId="{78185CF8-FFDD-4045-9252-57296210A473}" destId="{C725E257-19DB-4A95-96D5-0502B399CB95}" srcOrd="0" destOrd="0" presId="urn:microsoft.com/office/officeart/2005/8/layout/vProcess5"/>
    <dgm:cxn modelId="{5637DA40-D753-45B0-9445-85C9B97FF69B}" type="presOf" srcId="{50281C69-459F-4CB6-A027-C6098025B257}" destId="{C5D8E7E7-C82B-453E-A0BA-811CB93324A9}" srcOrd="0" destOrd="0" presId="urn:microsoft.com/office/officeart/2005/8/layout/vProcess5"/>
    <dgm:cxn modelId="{170BA041-4435-4662-9040-D8081E296A59}" type="presOf" srcId="{53F5D4CC-417E-4529-A451-1E1CB034D1B0}" destId="{92B27B95-CD75-4B04-A556-DAA241B7217B}" srcOrd="0" destOrd="0" presId="urn:microsoft.com/office/officeart/2005/8/layout/vProcess5"/>
    <dgm:cxn modelId="{6E2B8974-59AD-4814-8DCA-B3E89EEA11D6}" type="presOf" srcId="{BD861D6B-5181-4FC9-A794-FD7987E92187}" destId="{FEB1A39F-7031-43F1-A4F3-677E3A260B35}" srcOrd="0" destOrd="0" presId="urn:microsoft.com/office/officeart/2005/8/layout/vProcess5"/>
    <dgm:cxn modelId="{A34B8575-B93A-4426-B3D1-1F630E4A6246}" srcId="{F7BC6D26-EC17-40E4-9F98-182755AF1EF9}" destId="{BD861D6B-5181-4FC9-A794-FD7987E92187}" srcOrd="3" destOrd="0" parTransId="{3A661964-1E84-432D-A805-3CF9420B6B40}" sibTransId="{F32B97B1-A2E8-42CB-8B08-258CDCEA80CD}"/>
    <dgm:cxn modelId="{071D269B-09C4-4ED3-8B7B-00737375ACA4}" type="presOf" srcId="{7B66E6EB-F948-4EB8-92C5-DD283A26A9E1}" destId="{8F02DE95-FB70-4B4F-A586-B3C05AE459A6}" srcOrd="1" destOrd="0" presId="urn:microsoft.com/office/officeart/2005/8/layout/vProcess5"/>
    <dgm:cxn modelId="{33DF5F9E-E120-4B26-A25E-AA43228F922D}" type="presOf" srcId="{E040C7E8-85F3-4F66-8682-4605E997ED32}" destId="{B11E6461-EF89-4EED-8449-6B15120BBFC2}" srcOrd="0" destOrd="0" presId="urn:microsoft.com/office/officeart/2005/8/layout/vProcess5"/>
    <dgm:cxn modelId="{B4D620A5-B52C-4E26-85A4-26AE7FA5A8C2}" type="presOf" srcId="{F7BC6D26-EC17-40E4-9F98-182755AF1EF9}" destId="{A9E38538-8192-4A0F-8FB4-E2B4E8E86C47}" srcOrd="0" destOrd="0" presId="urn:microsoft.com/office/officeart/2005/8/layout/vProcess5"/>
    <dgm:cxn modelId="{8C96D4A7-0937-4FC2-815D-5737441670F1}" type="presOf" srcId="{BD861D6B-5181-4FC9-A794-FD7987E92187}" destId="{A6AE7626-0B3F-42C0-9BB3-9B3D5AECADAC}" srcOrd="1" destOrd="0" presId="urn:microsoft.com/office/officeart/2005/8/layout/vProcess5"/>
    <dgm:cxn modelId="{BA1463AF-9E74-4601-9A1C-E54E36BA5724}" type="presOf" srcId="{50281C69-459F-4CB6-A027-C6098025B257}" destId="{32CEB158-08D4-4FAA-8F29-977D39AD4DEF}" srcOrd="1" destOrd="0" presId="urn:microsoft.com/office/officeart/2005/8/layout/vProcess5"/>
    <dgm:cxn modelId="{D349C0C3-5851-40B1-A08A-81C28D8565B4}" srcId="{F7BC6D26-EC17-40E4-9F98-182755AF1EF9}" destId="{50281C69-459F-4CB6-A027-C6098025B257}" srcOrd="2" destOrd="0" parTransId="{5ACAE15B-997B-4670-9819-7D7E2A61950F}" sibTransId="{78185CF8-FFDD-4045-9252-57296210A473}"/>
    <dgm:cxn modelId="{450091DA-7EAE-42C5-AD85-9990CEAB1E6E}" type="presOf" srcId="{7B66E6EB-F948-4EB8-92C5-DD283A26A9E1}" destId="{9FA45EEB-AD68-4F3E-B97E-B653604CED46}" srcOrd="0" destOrd="0" presId="urn:microsoft.com/office/officeart/2005/8/layout/vProcess5"/>
    <dgm:cxn modelId="{45E69BEA-8539-4743-82A1-8BC7454D1C28}" type="presOf" srcId="{91C19DD0-E20D-4A5B-87F1-8411E222B029}" destId="{A483C9D2-F8E7-4DBD-B548-C7A071DABA6B}" srcOrd="1" destOrd="0" presId="urn:microsoft.com/office/officeart/2005/8/layout/vProcess5"/>
    <dgm:cxn modelId="{D93E329F-E6ED-4141-AAD4-D88676C445E5}" type="presParOf" srcId="{A9E38538-8192-4A0F-8FB4-E2B4E8E86C47}" destId="{AD9F7676-0D7D-4D1D-9966-5C7DEBAE9047}" srcOrd="0" destOrd="0" presId="urn:microsoft.com/office/officeart/2005/8/layout/vProcess5"/>
    <dgm:cxn modelId="{2D2AAB5A-BE19-4894-BF3B-FCD64EAF572D}" type="presParOf" srcId="{A9E38538-8192-4A0F-8FB4-E2B4E8E86C47}" destId="{B770C440-515B-4277-94DC-204153DDA332}" srcOrd="1" destOrd="0" presId="urn:microsoft.com/office/officeart/2005/8/layout/vProcess5"/>
    <dgm:cxn modelId="{F9911227-E3F9-48A4-94DC-2F4380D3EE3E}" type="presParOf" srcId="{A9E38538-8192-4A0F-8FB4-E2B4E8E86C47}" destId="{9FA45EEB-AD68-4F3E-B97E-B653604CED46}" srcOrd="2" destOrd="0" presId="urn:microsoft.com/office/officeart/2005/8/layout/vProcess5"/>
    <dgm:cxn modelId="{3F0BDB37-421D-4D99-AB13-01727F885143}" type="presParOf" srcId="{A9E38538-8192-4A0F-8FB4-E2B4E8E86C47}" destId="{C5D8E7E7-C82B-453E-A0BA-811CB93324A9}" srcOrd="3" destOrd="0" presId="urn:microsoft.com/office/officeart/2005/8/layout/vProcess5"/>
    <dgm:cxn modelId="{E1DCABBD-0FFE-48A0-BE8B-45528456C4D2}" type="presParOf" srcId="{A9E38538-8192-4A0F-8FB4-E2B4E8E86C47}" destId="{FEB1A39F-7031-43F1-A4F3-677E3A260B35}" srcOrd="4" destOrd="0" presId="urn:microsoft.com/office/officeart/2005/8/layout/vProcess5"/>
    <dgm:cxn modelId="{F57D9D98-99D2-422B-8E9B-FD78F5B38CD4}" type="presParOf" srcId="{A9E38538-8192-4A0F-8FB4-E2B4E8E86C47}" destId="{92B27B95-CD75-4B04-A556-DAA241B7217B}" srcOrd="5" destOrd="0" presId="urn:microsoft.com/office/officeart/2005/8/layout/vProcess5"/>
    <dgm:cxn modelId="{8E57EEB4-CB3A-4D65-9E70-19129E3B708A}" type="presParOf" srcId="{A9E38538-8192-4A0F-8FB4-E2B4E8E86C47}" destId="{B11E6461-EF89-4EED-8449-6B15120BBFC2}" srcOrd="6" destOrd="0" presId="urn:microsoft.com/office/officeart/2005/8/layout/vProcess5"/>
    <dgm:cxn modelId="{2A57E078-96D5-4FA5-87F4-0A74837A407D}" type="presParOf" srcId="{A9E38538-8192-4A0F-8FB4-E2B4E8E86C47}" destId="{C725E257-19DB-4A95-96D5-0502B399CB95}" srcOrd="7" destOrd="0" presId="urn:microsoft.com/office/officeart/2005/8/layout/vProcess5"/>
    <dgm:cxn modelId="{7F79B9C8-6D3D-4017-944D-3382DF886F2D}" type="presParOf" srcId="{A9E38538-8192-4A0F-8FB4-E2B4E8E86C47}" destId="{A483C9D2-F8E7-4DBD-B548-C7A071DABA6B}" srcOrd="8" destOrd="0" presId="urn:microsoft.com/office/officeart/2005/8/layout/vProcess5"/>
    <dgm:cxn modelId="{31548ACF-E625-4601-A4FF-EFD0BF72822A}" type="presParOf" srcId="{A9E38538-8192-4A0F-8FB4-E2B4E8E86C47}" destId="{8F02DE95-FB70-4B4F-A586-B3C05AE459A6}" srcOrd="9" destOrd="0" presId="urn:microsoft.com/office/officeart/2005/8/layout/vProcess5"/>
    <dgm:cxn modelId="{9D2F100E-CBEF-41C0-8263-7584A21495CB}" type="presParOf" srcId="{A9E38538-8192-4A0F-8FB4-E2B4E8E86C47}" destId="{32CEB158-08D4-4FAA-8F29-977D39AD4DEF}" srcOrd="10" destOrd="0" presId="urn:microsoft.com/office/officeart/2005/8/layout/vProcess5"/>
    <dgm:cxn modelId="{7F347437-E948-4A8F-95F8-21815CBEF592}" type="presParOf" srcId="{A9E38538-8192-4A0F-8FB4-E2B4E8E86C47}" destId="{A6AE7626-0B3F-42C0-9BB3-9B3D5AECADA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CC12DD-3B81-4781-84DF-1737986A13C0}" type="doc">
      <dgm:prSet loTypeId="urn:microsoft.com/office/officeart/2016/7/layout/ChevronBlockProcess" loCatId="process" qsTypeId="urn:microsoft.com/office/officeart/2005/8/quickstyle/simple4" qsCatId="simple" csTypeId="urn:microsoft.com/office/officeart/2005/8/colors/accent3_2" csCatId="accent3"/>
      <dgm:spPr/>
      <dgm:t>
        <a:bodyPr/>
        <a:lstStyle/>
        <a:p>
          <a:endParaRPr lang="en-US"/>
        </a:p>
      </dgm:t>
    </dgm:pt>
    <dgm:pt modelId="{4FF1D3AB-6FC8-4677-9E31-5B0E0226D8FD}">
      <dgm:prSet/>
      <dgm:spPr/>
      <dgm:t>
        <a:bodyPr/>
        <a:lstStyle/>
        <a:p>
          <a:r>
            <a:rPr lang="en-US" dirty="0"/>
            <a:t>Achieve</a:t>
          </a:r>
        </a:p>
      </dgm:t>
    </dgm:pt>
    <dgm:pt modelId="{9FFE8007-77BA-4A35-B612-BE5D0D999E7C}" type="parTrans" cxnId="{885BAD13-0261-4533-8A59-9D3DB34EBE0B}">
      <dgm:prSet/>
      <dgm:spPr/>
      <dgm:t>
        <a:bodyPr/>
        <a:lstStyle/>
        <a:p>
          <a:endParaRPr lang="en-US"/>
        </a:p>
      </dgm:t>
    </dgm:pt>
    <dgm:pt modelId="{54249A63-49D6-46E5-AF8A-602BB643FE5C}" type="sibTrans" cxnId="{885BAD13-0261-4533-8A59-9D3DB34EBE0B}">
      <dgm:prSet/>
      <dgm:spPr/>
      <dgm:t>
        <a:bodyPr/>
        <a:lstStyle/>
        <a:p>
          <a:endParaRPr lang="en-US"/>
        </a:p>
      </dgm:t>
    </dgm:pt>
    <dgm:pt modelId="{27395095-44AF-42A4-9A7C-46468611B7AA}">
      <dgm:prSet/>
      <dgm:spPr/>
      <dgm:t>
        <a:bodyPr/>
        <a:lstStyle/>
        <a:p>
          <a:r>
            <a:rPr lang="en-US"/>
            <a:t>Achieve speech privacy &amp; comfort</a:t>
          </a:r>
        </a:p>
      </dgm:t>
    </dgm:pt>
    <dgm:pt modelId="{0A614BCA-5AFE-495C-98DB-6C7BB6579FB5}" type="parTrans" cxnId="{96910EA6-426A-47D5-9C0D-2DC258B89488}">
      <dgm:prSet/>
      <dgm:spPr/>
      <dgm:t>
        <a:bodyPr/>
        <a:lstStyle/>
        <a:p>
          <a:endParaRPr lang="en-US"/>
        </a:p>
      </dgm:t>
    </dgm:pt>
    <dgm:pt modelId="{4CC7ACEC-79B7-43F0-AF5D-1C933276F186}" type="sibTrans" cxnId="{96910EA6-426A-47D5-9C0D-2DC258B89488}">
      <dgm:prSet/>
      <dgm:spPr/>
      <dgm:t>
        <a:bodyPr/>
        <a:lstStyle/>
        <a:p>
          <a:endParaRPr lang="en-US"/>
        </a:p>
      </dgm:t>
    </dgm:pt>
    <dgm:pt modelId="{CA860D1B-A6EF-46A8-8E0F-1F1A9A7DA97C}">
      <dgm:prSet/>
      <dgm:spPr/>
      <dgm:t>
        <a:bodyPr/>
        <a:lstStyle/>
        <a:p>
          <a:r>
            <a:rPr lang="en-US"/>
            <a:t>Reduce</a:t>
          </a:r>
        </a:p>
      </dgm:t>
    </dgm:pt>
    <dgm:pt modelId="{9C0E4A07-B43E-436A-8CB8-C63D1601F0DB}" type="parTrans" cxnId="{D23426E5-221C-4332-8E9A-1CB8A1ACC8C1}">
      <dgm:prSet/>
      <dgm:spPr/>
      <dgm:t>
        <a:bodyPr/>
        <a:lstStyle/>
        <a:p>
          <a:endParaRPr lang="en-US"/>
        </a:p>
      </dgm:t>
    </dgm:pt>
    <dgm:pt modelId="{B1089481-97A6-4F34-A2DB-2EB67CA336A2}" type="sibTrans" cxnId="{D23426E5-221C-4332-8E9A-1CB8A1ACC8C1}">
      <dgm:prSet/>
      <dgm:spPr/>
      <dgm:t>
        <a:bodyPr/>
        <a:lstStyle/>
        <a:p>
          <a:endParaRPr lang="en-US"/>
        </a:p>
      </dgm:t>
    </dgm:pt>
    <dgm:pt modelId="{611EF543-1FAB-4007-BB6C-734F39D54927}">
      <dgm:prSet/>
      <dgm:spPr/>
      <dgm:t>
        <a:bodyPr/>
        <a:lstStyle/>
        <a:p>
          <a:r>
            <a:rPr lang="en-US" dirty="0"/>
            <a:t>Reduce the perception of “noise”</a:t>
          </a:r>
        </a:p>
      </dgm:t>
    </dgm:pt>
    <dgm:pt modelId="{970B8281-D862-4F09-8530-0DCFAF4CE790}" type="parTrans" cxnId="{1C104EE6-7848-40BA-9FA3-7CF27B50C3D9}">
      <dgm:prSet/>
      <dgm:spPr/>
      <dgm:t>
        <a:bodyPr/>
        <a:lstStyle/>
        <a:p>
          <a:endParaRPr lang="en-US"/>
        </a:p>
      </dgm:t>
    </dgm:pt>
    <dgm:pt modelId="{FF58F4AE-876C-4933-8730-E2136F5E9BBF}" type="sibTrans" cxnId="{1C104EE6-7848-40BA-9FA3-7CF27B50C3D9}">
      <dgm:prSet/>
      <dgm:spPr/>
      <dgm:t>
        <a:bodyPr/>
        <a:lstStyle/>
        <a:p>
          <a:endParaRPr lang="en-US"/>
        </a:p>
      </dgm:t>
    </dgm:pt>
    <dgm:pt modelId="{46916EE8-283D-4218-ABA9-A94CDD224469}">
      <dgm:prSet/>
      <dgm:spPr/>
      <dgm:t>
        <a:bodyPr/>
        <a:lstStyle/>
        <a:p>
          <a:r>
            <a:rPr lang="en-US"/>
            <a:t>Improve</a:t>
          </a:r>
        </a:p>
      </dgm:t>
    </dgm:pt>
    <dgm:pt modelId="{FCFF42FD-7526-4FDC-979F-258B3229C2A2}" type="parTrans" cxnId="{CC6ECCEA-D623-49E4-BB25-53DA488949DE}">
      <dgm:prSet/>
      <dgm:spPr/>
      <dgm:t>
        <a:bodyPr/>
        <a:lstStyle/>
        <a:p>
          <a:endParaRPr lang="en-US"/>
        </a:p>
      </dgm:t>
    </dgm:pt>
    <dgm:pt modelId="{40D980E7-A732-40B3-A50C-EDCDFAF0DBA3}" type="sibTrans" cxnId="{CC6ECCEA-D623-49E4-BB25-53DA488949DE}">
      <dgm:prSet/>
      <dgm:spPr/>
      <dgm:t>
        <a:bodyPr/>
        <a:lstStyle/>
        <a:p>
          <a:endParaRPr lang="en-US"/>
        </a:p>
      </dgm:t>
    </dgm:pt>
    <dgm:pt modelId="{DE670312-1B90-491B-9913-5EFE4DE40C27}">
      <dgm:prSet/>
      <dgm:spPr/>
      <dgm:t>
        <a:bodyPr/>
        <a:lstStyle/>
        <a:p>
          <a:r>
            <a:rPr lang="en-US"/>
            <a:t>Improve occupant satisfaction</a:t>
          </a:r>
        </a:p>
      </dgm:t>
    </dgm:pt>
    <dgm:pt modelId="{58DC8027-7905-4359-ACE9-B6A4F4F5A375}" type="parTrans" cxnId="{FA3814D8-9A25-401B-8AE8-9087034CE11D}">
      <dgm:prSet/>
      <dgm:spPr/>
      <dgm:t>
        <a:bodyPr/>
        <a:lstStyle/>
        <a:p>
          <a:endParaRPr lang="en-US"/>
        </a:p>
      </dgm:t>
    </dgm:pt>
    <dgm:pt modelId="{962F7002-1E1F-4ADB-97C6-FCA706FFFF95}" type="sibTrans" cxnId="{FA3814D8-9A25-401B-8AE8-9087034CE11D}">
      <dgm:prSet/>
      <dgm:spPr/>
      <dgm:t>
        <a:bodyPr/>
        <a:lstStyle/>
        <a:p>
          <a:endParaRPr lang="en-US"/>
        </a:p>
      </dgm:t>
    </dgm:pt>
    <dgm:pt modelId="{C2D58269-88D0-4117-B574-65C40613889F}">
      <dgm:prSet/>
      <dgm:spPr/>
      <dgm:t>
        <a:bodyPr/>
        <a:lstStyle/>
        <a:p>
          <a:r>
            <a:rPr lang="en-US"/>
            <a:t>Create</a:t>
          </a:r>
        </a:p>
      </dgm:t>
    </dgm:pt>
    <dgm:pt modelId="{1EE9E494-0F10-4B26-8752-B00FF2C87495}" type="parTrans" cxnId="{4AF9114F-476E-4B77-A5E2-A5AC6E186C51}">
      <dgm:prSet/>
      <dgm:spPr/>
      <dgm:t>
        <a:bodyPr/>
        <a:lstStyle/>
        <a:p>
          <a:endParaRPr lang="en-US"/>
        </a:p>
      </dgm:t>
    </dgm:pt>
    <dgm:pt modelId="{B044384A-3D9E-4D9B-9846-26DC9B4120F4}" type="sibTrans" cxnId="{4AF9114F-476E-4B77-A5E2-A5AC6E186C51}">
      <dgm:prSet/>
      <dgm:spPr/>
      <dgm:t>
        <a:bodyPr/>
        <a:lstStyle/>
        <a:p>
          <a:endParaRPr lang="en-US"/>
        </a:p>
      </dgm:t>
    </dgm:pt>
    <dgm:pt modelId="{34AFA63F-748A-4023-B757-8E1393C8CB75}">
      <dgm:prSet/>
      <dgm:spPr/>
      <dgm:t>
        <a:bodyPr/>
        <a:lstStyle/>
        <a:p>
          <a:r>
            <a:rPr lang="en-US" dirty="0"/>
            <a:t>Create better environments</a:t>
          </a:r>
        </a:p>
      </dgm:t>
    </dgm:pt>
    <dgm:pt modelId="{F9AD87D0-6D80-4567-BC79-36A2347D7138}" type="parTrans" cxnId="{C00AB89D-246A-4EC2-A48C-8A840FE8C1DB}">
      <dgm:prSet/>
      <dgm:spPr/>
      <dgm:t>
        <a:bodyPr/>
        <a:lstStyle/>
        <a:p>
          <a:endParaRPr lang="en-US"/>
        </a:p>
      </dgm:t>
    </dgm:pt>
    <dgm:pt modelId="{59C519F6-0475-4647-96F4-37E5633CB688}" type="sibTrans" cxnId="{C00AB89D-246A-4EC2-A48C-8A840FE8C1DB}">
      <dgm:prSet/>
      <dgm:spPr/>
      <dgm:t>
        <a:bodyPr/>
        <a:lstStyle/>
        <a:p>
          <a:endParaRPr lang="en-US"/>
        </a:p>
      </dgm:t>
    </dgm:pt>
    <dgm:pt modelId="{97CE31B9-9DCD-4707-AA66-DC8AFE4BE857}">
      <dgm:prSet/>
      <dgm:spPr/>
      <dgm:t>
        <a:bodyPr/>
        <a:lstStyle/>
        <a:p>
          <a:r>
            <a:rPr lang="en-US" dirty="0"/>
            <a:t>Provide greater productivity </a:t>
          </a:r>
        </a:p>
      </dgm:t>
    </dgm:pt>
    <dgm:pt modelId="{3EBDFF2E-D816-424C-B391-FE69C1AFD160}" type="parTrans" cxnId="{5AE0CB0C-A785-4C1B-A06C-DCD57C912801}">
      <dgm:prSet/>
      <dgm:spPr/>
      <dgm:t>
        <a:bodyPr/>
        <a:lstStyle/>
        <a:p>
          <a:endParaRPr lang="en-US"/>
        </a:p>
      </dgm:t>
    </dgm:pt>
    <dgm:pt modelId="{F1B08F44-FA9F-4554-B5EA-121318F49230}" type="sibTrans" cxnId="{5AE0CB0C-A785-4C1B-A06C-DCD57C912801}">
      <dgm:prSet/>
      <dgm:spPr/>
      <dgm:t>
        <a:bodyPr/>
        <a:lstStyle/>
        <a:p>
          <a:endParaRPr lang="en-US"/>
        </a:p>
      </dgm:t>
    </dgm:pt>
    <dgm:pt modelId="{E2A2E961-0375-427C-8BF3-7F2D2145A225}">
      <dgm:prSet/>
      <dgm:spPr/>
      <dgm:t>
        <a:bodyPr/>
        <a:lstStyle/>
        <a:p>
          <a:r>
            <a:rPr lang="en-US"/>
            <a:t>Lower stress/employee turnover</a:t>
          </a:r>
        </a:p>
      </dgm:t>
    </dgm:pt>
    <dgm:pt modelId="{B384D44A-7183-4EF5-814D-8D7AC44FA912}" type="parTrans" cxnId="{BC59757A-152B-4720-B7B8-52B3CBFD7EAB}">
      <dgm:prSet/>
      <dgm:spPr/>
      <dgm:t>
        <a:bodyPr/>
        <a:lstStyle/>
        <a:p>
          <a:endParaRPr lang="en-US"/>
        </a:p>
      </dgm:t>
    </dgm:pt>
    <dgm:pt modelId="{AB6F2E78-E124-425D-B248-9B4A287F3C48}" type="sibTrans" cxnId="{BC59757A-152B-4720-B7B8-52B3CBFD7EAB}">
      <dgm:prSet/>
      <dgm:spPr/>
      <dgm:t>
        <a:bodyPr/>
        <a:lstStyle/>
        <a:p>
          <a:endParaRPr lang="en-US"/>
        </a:p>
      </dgm:t>
    </dgm:pt>
    <dgm:pt modelId="{83718825-313D-44E5-AABC-F4C1ADEB2942}">
      <dgm:prSet/>
      <dgm:spPr/>
      <dgm:t>
        <a:bodyPr/>
        <a:lstStyle/>
        <a:p>
          <a:r>
            <a:rPr lang="en-US"/>
            <a:t>Obtain</a:t>
          </a:r>
        </a:p>
      </dgm:t>
    </dgm:pt>
    <dgm:pt modelId="{B226F977-6D07-4C36-A52B-0A51012160EC}" type="parTrans" cxnId="{7A35BC64-D477-43FD-A4AD-31CFCB96054C}">
      <dgm:prSet/>
      <dgm:spPr/>
      <dgm:t>
        <a:bodyPr/>
        <a:lstStyle/>
        <a:p>
          <a:endParaRPr lang="en-US"/>
        </a:p>
      </dgm:t>
    </dgm:pt>
    <dgm:pt modelId="{0B0EA7AD-4FA4-47F1-919D-C900277BC36C}" type="sibTrans" cxnId="{7A35BC64-D477-43FD-A4AD-31CFCB96054C}">
      <dgm:prSet/>
      <dgm:spPr/>
      <dgm:t>
        <a:bodyPr/>
        <a:lstStyle/>
        <a:p>
          <a:endParaRPr lang="en-US"/>
        </a:p>
      </dgm:t>
    </dgm:pt>
    <dgm:pt modelId="{979971FF-2752-4B0D-A40C-4F60D4B5C080}">
      <dgm:prSet/>
      <dgm:spPr/>
      <dgm:t>
        <a:bodyPr/>
        <a:lstStyle/>
        <a:p>
          <a:r>
            <a:rPr lang="en-US"/>
            <a:t>Obtain LEED credits</a:t>
          </a:r>
        </a:p>
      </dgm:t>
    </dgm:pt>
    <dgm:pt modelId="{F6FDB27C-BEFC-4C13-806A-ADF1EFCA560C}" type="parTrans" cxnId="{1308D58B-CD73-4FC8-963F-3E0CBE5DE8FA}">
      <dgm:prSet/>
      <dgm:spPr/>
      <dgm:t>
        <a:bodyPr/>
        <a:lstStyle/>
        <a:p>
          <a:endParaRPr lang="en-US"/>
        </a:p>
      </dgm:t>
    </dgm:pt>
    <dgm:pt modelId="{CAF9EDEE-AD58-4548-8608-3A8C14C0C01D}" type="sibTrans" cxnId="{1308D58B-CD73-4FC8-963F-3E0CBE5DE8FA}">
      <dgm:prSet/>
      <dgm:spPr/>
      <dgm:t>
        <a:bodyPr/>
        <a:lstStyle/>
        <a:p>
          <a:endParaRPr lang="en-US"/>
        </a:p>
      </dgm:t>
    </dgm:pt>
    <dgm:pt modelId="{10B90915-2075-4180-A133-584494460C1D}" type="pres">
      <dgm:prSet presAssocID="{77CC12DD-3B81-4781-84DF-1737986A13C0}" presName="Name0" presStyleCnt="0">
        <dgm:presLayoutVars>
          <dgm:dir/>
          <dgm:animLvl val="lvl"/>
          <dgm:resizeHandles val="exact"/>
        </dgm:presLayoutVars>
      </dgm:prSet>
      <dgm:spPr/>
    </dgm:pt>
    <dgm:pt modelId="{EA5C997B-904E-4A4C-91DE-29A39DA585E9}" type="pres">
      <dgm:prSet presAssocID="{4FF1D3AB-6FC8-4677-9E31-5B0E0226D8FD}" presName="composite" presStyleCnt="0"/>
      <dgm:spPr/>
    </dgm:pt>
    <dgm:pt modelId="{F2DED5DE-09CA-4D80-8607-1DE6A906F4F3}" type="pres">
      <dgm:prSet presAssocID="{4FF1D3AB-6FC8-4677-9E31-5B0E0226D8FD}" presName="parTx" presStyleLbl="alignNode1" presStyleIdx="0" presStyleCnt="5">
        <dgm:presLayoutVars>
          <dgm:chMax val="0"/>
          <dgm:chPref val="0"/>
        </dgm:presLayoutVars>
      </dgm:prSet>
      <dgm:spPr/>
    </dgm:pt>
    <dgm:pt modelId="{CE268B68-7972-4DA9-8517-EAD0569D4B65}" type="pres">
      <dgm:prSet presAssocID="{4FF1D3AB-6FC8-4677-9E31-5B0E0226D8FD}" presName="desTx" presStyleLbl="alignAccFollowNode1" presStyleIdx="0" presStyleCnt="5">
        <dgm:presLayoutVars/>
      </dgm:prSet>
      <dgm:spPr/>
    </dgm:pt>
    <dgm:pt modelId="{72338F09-8AFE-4790-9EEC-95DD1E218A6E}" type="pres">
      <dgm:prSet presAssocID="{54249A63-49D6-46E5-AF8A-602BB643FE5C}" presName="space" presStyleCnt="0"/>
      <dgm:spPr/>
    </dgm:pt>
    <dgm:pt modelId="{C31B715A-C552-47A6-B1F3-70D2EB71217A}" type="pres">
      <dgm:prSet presAssocID="{CA860D1B-A6EF-46A8-8E0F-1F1A9A7DA97C}" presName="composite" presStyleCnt="0"/>
      <dgm:spPr/>
    </dgm:pt>
    <dgm:pt modelId="{5B4D314A-B919-4F72-9EB6-CA9961C25050}" type="pres">
      <dgm:prSet presAssocID="{CA860D1B-A6EF-46A8-8E0F-1F1A9A7DA97C}" presName="parTx" presStyleLbl="alignNode1" presStyleIdx="1" presStyleCnt="5">
        <dgm:presLayoutVars>
          <dgm:chMax val="0"/>
          <dgm:chPref val="0"/>
        </dgm:presLayoutVars>
      </dgm:prSet>
      <dgm:spPr/>
    </dgm:pt>
    <dgm:pt modelId="{D1F8516F-C049-4433-9633-BCEBE0876800}" type="pres">
      <dgm:prSet presAssocID="{CA860D1B-A6EF-46A8-8E0F-1F1A9A7DA97C}" presName="desTx" presStyleLbl="alignAccFollowNode1" presStyleIdx="1" presStyleCnt="5">
        <dgm:presLayoutVars/>
      </dgm:prSet>
      <dgm:spPr/>
    </dgm:pt>
    <dgm:pt modelId="{12D4CB78-716D-4EAA-867E-863F2F255F09}" type="pres">
      <dgm:prSet presAssocID="{B1089481-97A6-4F34-A2DB-2EB67CA336A2}" presName="space" presStyleCnt="0"/>
      <dgm:spPr/>
    </dgm:pt>
    <dgm:pt modelId="{C00DE7E7-9F8F-4E66-BBC9-7D0E3DA056B3}" type="pres">
      <dgm:prSet presAssocID="{46916EE8-283D-4218-ABA9-A94CDD224469}" presName="composite" presStyleCnt="0"/>
      <dgm:spPr/>
    </dgm:pt>
    <dgm:pt modelId="{1B56D359-78D2-43D7-817E-B03E743A6B14}" type="pres">
      <dgm:prSet presAssocID="{46916EE8-283D-4218-ABA9-A94CDD224469}" presName="parTx" presStyleLbl="alignNode1" presStyleIdx="2" presStyleCnt="5">
        <dgm:presLayoutVars>
          <dgm:chMax val="0"/>
          <dgm:chPref val="0"/>
        </dgm:presLayoutVars>
      </dgm:prSet>
      <dgm:spPr/>
    </dgm:pt>
    <dgm:pt modelId="{0648EAA6-6280-4C2B-A139-D9980A92E846}" type="pres">
      <dgm:prSet presAssocID="{46916EE8-283D-4218-ABA9-A94CDD224469}" presName="desTx" presStyleLbl="alignAccFollowNode1" presStyleIdx="2" presStyleCnt="5" custLinFactNeighborY="489">
        <dgm:presLayoutVars/>
      </dgm:prSet>
      <dgm:spPr/>
    </dgm:pt>
    <dgm:pt modelId="{33AB8123-9593-4386-B4D3-1EF992C9D3CB}" type="pres">
      <dgm:prSet presAssocID="{40D980E7-A732-40B3-A50C-EDCDFAF0DBA3}" presName="space" presStyleCnt="0"/>
      <dgm:spPr/>
    </dgm:pt>
    <dgm:pt modelId="{52D03308-2E4B-4A28-BE21-6228DE90087D}" type="pres">
      <dgm:prSet presAssocID="{C2D58269-88D0-4117-B574-65C40613889F}" presName="composite" presStyleCnt="0"/>
      <dgm:spPr/>
    </dgm:pt>
    <dgm:pt modelId="{1CCB77E7-A4A7-4DEF-9458-2F8B259D75CF}" type="pres">
      <dgm:prSet presAssocID="{C2D58269-88D0-4117-B574-65C40613889F}" presName="parTx" presStyleLbl="alignNode1" presStyleIdx="3" presStyleCnt="5">
        <dgm:presLayoutVars>
          <dgm:chMax val="0"/>
          <dgm:chPref val="0"/>
        </dgm:presLayoutVars>
      </dgm:prSet>
      <dgm:spPr/>
    </dgm:pt>
    <dgm:pt modelId="{E2F23476-F967-4B6C-AB0A-0B7E23E2DB7E}" type="pres">
      <dgm:prSet presAssocID="{C2D58269-88D0-4117-B574-65C40613889F}" presName="desTx" presStyleLbl="alignAccFollowNode1" presStyleIdx="3" presStyleCnt="5">
        <dgm:presLayoutVars/>
      </dgm:prSet>
      <dgm:spPr/>
    </dgm:pt>
    <dgm:pt modelId="{11B3E861-9ABB-4951-8889-E81DE3497B3B}" type="pres">
      <dgm:prSet presAssocID="{B044384A-3D9E-4D9B-9846-26DC9B4120F4}" presName="space" presStyleCnt="0"/>
      <dgm:spPr/>
    </dgm:pt>
    <dgm:pt modelId="{E0BCA7E9-DC27-489F-8393-632C5492922B}" type="pres">
      <dgm:prSet presAssocID="{83718825-313D-44E5-AABC-F4C1ADEB2942}" presName="composite" presStyleCnt="0"/>
      <dgm:spPr/>
    </dgm:pt>
    <dgm:pt modelId="{7AD48A14-FE1A-4A73-86C4-A8EB033AAA27}" type="pres">
      <dgm:prSet presAssocID="{83718825-313D-44E5-AABC-F4C1ADEB2942}" presName="parTx" presStyleLbl="alignNode1" presStyleIdx="4" presStyleCnt="5">
        <dgm:presLayoutVars>
          <dgm:chMax val="0"/>
          <dgm:chPref val="0"/>
        </dgm:presLayoutVars>
      </dgm:prSet>
      <dgm:spPr/>
    </dgm:pt>
    <dgm:pt modelId="{352BFBDE-1239-48F1-B814-AE4EED747947}" type="pres">
      <dgm:prSet presAssocID="{83718825-313D-44E5-AABC-F4C1ADEB2942}" presName="desTx" presStyleLbl="alignAccFollowNode1" presStyleIdx="4" presStyleCnt="5">
        <dgm:presLayoutVars/>
      </dgm:prSet>
      <dgm:spPr/>
    </dgm:pt>
  </dgm:ptLst>
  <dgm:cxnLst>
    <dgm:cxn modelId="{2FA45D00-CF86-4B63-B8EC-C59739015B03}" type="presOf" srcId="{4FF1D3AB-6FC8-4677-9E31-5B0E0226D8FD}" destId="{F2DED5DE-09CA-4D80-8607-1DE6A906F4F3}" srcOrd="0" destOrd="0" presId="urn:microsoft.com/office/officeart/2016/7/layout/ChevronBlockProcess"/>
    <dgm:cxn modelId="{ABA85D06-9808-4744-BB45-FE4661345184}" type="presOf" srcId="{611EF543-1FAB-4007-BB6C-734F39D54927}" destId="{D1F8516F-C049-4433-9633-BCEBE0876800}" srcOrd="0" destOrd="0" presId="urn:microsoft.com/office/officeart/2016/7/layout/ChevronBlockProcess"/>
    <dgm:cxn modelId="{5AE0CB0C-A785-4C1B-A06C-DCD57C912801}" srcId="{34AFA63F-748A-4023-B757-8E1393C8CB75}" destId="{97CE31B9-9DCD-4707-AA66-DC8AFE4BE857}" srcOrd="0" destOrd="0" parTransId="{3EBDFF2E-D816-424C-B391-FE69C1AFD160}" sibTransId="{F1B08F44-FA9F-4554-B5EA-121318F49230}"/>
    <dgm:cxn modelId="{885BAD13-0261-4533-8A59-9D3DB34EBE0B}" srcId="{77CC12DD-3B81-4781-84DF-1737986A13C0}" destId="{4FF1D3AB-6FC8-4677-9E31-5B0E0226D8FD}" srcOrd="0" destOrd="0" parTransId="{9FFE8007-77BA-4A35-B612-BE5D0D999E7C}" sibTransId="{54249A63-49D6-46E5-AF8A-602BB643FE5C}"/>
    <dgm:cxn modelId="{84D96D34-4C18-4BCD-9A18-1BEBD6128B3F}" type="presOf" srcId="{DE670312-1B90-491B-9913-5EFE4DE40C27}" destId="{0648EAA6-6280-4C2B-A139-D9980A92E846}" srcOrd="0" destOrd="0" presId="urn:microsoft.com/office/officeart/2016/7/layout/ChevronBlockProcess"/>
    <dgm:cxn modelId="{7A35BC64-D477-43FD-A4AD-31CFCB96054C}" srcId="{77CC12DD-3B81-4781-84DF-1737986A13C0}" destId="{83718825-313D-44E5-AABC-F4C1ADEB2942}" srcOrd="4" destOrd="0" parTransId="{B226F977-6D07-4C36-A52B-0A51012160EC}" sibTransId="{0B0EA7AD-4FA4-47F1-919D-C900277BC36C}"/>
    <dgm:cxn modelId="{36BB3A4D-4D64-4567-BB43-A7EE1D4DC5BC}" type="presOf" srcId="{CA860D1B-A6EF-46A8-8E0F-1F1A9A7DA97C}" destId="{5B4D314A-B919-4F72-9EB6-CA9961C25050}" srcOrd="0" destOrd="0" presId="urn:microsoft.com/office/officeart/2016/7/layout/ChevronBlockProcess"/>
    <dgm:cxn modelId="{4AF9114F-476E-4B77-A5E2-A5AC6E186C51}" srcId="{77CC12DD-3B81-4781-84DF-1737986A13C0}" destId="{C2D58269-88D0-4117-B574-65C40613889F}" srcOrd="3" destOrd="0" parTransId="{1EE9E494-0F10-4B26-8752-B00FF2C87495}" sibTransId="{B044384A-3D9E-4D9B-9846-26DC9B4120F4}"/>
    <dgm:cxn modelId="{0DE00151-A54A-4A08-9A64-15B1C1E1DF9A}" type="presOf" srcId="{979971FF-2752-4B0D-A40C-4F60D4B5C080}" destId="{352BFBDE-1239-48F1-B814-AE4EED747947}" srcOrd="0" destOrd="0" presId="urn:microsoft.com/office/officeart/2016/7/layout/ChevronBlockProcess"/>
    <dgm:cxn modelId="{BFC10F74-069B-4119-AA97-04FCEAEBCC96}" type="presOf" srcId="{97CE31B9-9DCD-4707-AA66-DC8AFE4BE857}" destId="{E2F23476-F967-4B6C-AB0A-0B7E23E2DB7E}" srcOrd="0" destOrd="1" presId="urn:microsoft.com/office/officeart/2016/7/layout/ChevronBlockProcess"/>
    <dgm:cxn modelId="{88B0E076-8F66-44AB-8623-2D81C9E60D7F}" type="presOf" srcId="{E2A2E961-0375-427C-8BF3-7F2D2145A225}" destId="{E2F23476-F967-4B6C-AB0A-0B7E23E2DB7E}" srcOrd="0" destOrd="2" presId="urn:microsoft.com/office/officeart/2016/7/layout/ChevronBlockProcess"/>
    <dgm:cxn modelId="{BC59757A-152B-4720-B7B8-52B3CBFD7EAB}" srcId="{34AFA63F-748A-4023-B757-8E1393C8CB75}" destId="{E2A2E961-0375-427C-8BF3-7F2D2145A225}" srcOrd="1" destOrd="0" parTransId="{B384D44A-7183-4EF5-814D-8D7AC44FA912}" sibTransId="{AB6F2E78-E124-425D-B248-9B4A287F3C48}"/>
    <dgm:cxn modelId="{1308D58B-CD73-4FC8-963F-3E0CBE5DE8FA}" srcId="{83718825-313D-44E5-AABC-F4C1ADEB2942}" destId="{979971FF-2752-4B0D-A40C-4F60D4B5C080}" srcOrd="0" destOrd="0" parTransId="{F6FDB27C-BEFC-4C13-806A-ADF1EFCA560C}" sibTransId="{CAF9EDEE-AD58-4548-8608-3A8C14C0C01D}"/>
    <dgm:cxn modelId="{C00AB89D-246A-4EC2-A48C-8A840FE8C1DB}" srcId="{C2D58269-88D0-4117-B574-65C40613889F}" destId="{34AFA63F-748A-4023-B757-8E1393C8CB75}" srcOrd="0" destOrd="0" parTransId="{F9AD87D0-6D80-4567-BC79-36A2347D7138}" sibTransId="{59C519F6-0475-4647-96F4-37E5633CB688}"/>
    <dgm:cxn modelId="{BDB35FA4-3C21-4886-A776-06858AF1408A}" type="presOf" srcId="{27395095-44AF-42A4-9A7C-46468611B7AA}" destId="{CE268B68-7972-4DA9-8517-EAD0569D4B65}" srcOrd="0" destOrd="0" presId="urn:microsoft.com/office/officeart/2016/7/layout/ChevronBlockProcess"/>
    <dgm:cxn modelId="{96910EA6-426A-47D5-9C0D-2DC258B89488}" srcId="{4FF1D3AB-6FC8-4677-9E31-5B0E0226D8FD}" destId="{27395095-44AF-42A4-9A7C-46468611B7AA}" srcOrd="0" destOrd="0" parTransId="{0A614BCA-5AFE-495C-98DB-6C7BB6579FB5}" sibTransId="{4CC7ACEC-79B7-43F0-AF5D-1C933276F186}"/>
    <dgm:cxn modelId="{27B027B6-AA99-4182-8A2C-0D6D2422B925}" type="presOf" srcId="{C2D58269-88D0-4117-B574-65C40613889F}" destId="{1CCB77E7-A4A7-4DEF-9458-2F8B259D75CF}" srcOrd="0" destOrd="0" presId="urn:microsoft.com/office/officeart/2016/7/layout/ChevronBlockProcess"/>
    <dgm:cxn modelId="{1EF370C4-396D-4999-A4A7-7BFDF931A8B3}" type="presOf" srcId="{77CC12DD-3B81-4781-84DF-1737986A13C0}" destId="{10B90915-2075-4180-A133-584494460C1D}" srcOrd="0" destOrd="0" presId="urn:microsoft.com/office/officeart/2016/7/layout/ChevronBlockProcess"/>
    <dgm:cxn modelId="{FA3814D8-9A25-401B-8AE8-9087034CE11D}" srcId="{46916EE8-283D-4218-ABA9-A94CDD224469}" destId="{DE670312-1B90-491B-9913-5EFE4DE40C27}" srcOrd="0" destOrd="0" parTransId="{58DC8027-7905-4359-ACE9-B6A4F4F5A375}" sibTransId="{962F7002-1E1F-4ADB-97C6-FCA706FFFF95}"/>
    <dgm:cxn modelId="{44E615D8-55D7-421B-BE3E-81FB035D07C4}" type="presOf" srcId="{83718825-313D-44E5-AABC-F4C1ADEB2942}" destId="{7AD48A14-FE1A-4A73-86C4-A8EB033AAA27}" srcOrd="0" destOrd="0" presId="urn:microsoft.com/office/officeart/2016/7/layout/ChevronBlockProcess"/>
    <dgm:cxn modelId="{491872E1-832B-4FD9-A1E7-400F6250ED12}" type="presOf" srcId="{46916EE8-283D-4218-ABA9-A94CDD224469}" destId="{1B56D359-78D2-43D7-817E-B03E743A6B14}" srcOrd="0" destOrd="0" presId="urn:microsoft.com/office/officeart/2016/7/layout/ChevronBlockProcess"/>
    <dgm:cxn modelId="{D23426E5-221C-4332-8E9A-1CB8A1ACC8C1}" srcId="{77CC12DD-3B81-4781-84DF-1737986A13C0}" destId="{CA860D1B-A6EF-46A8-8E0F-1F1A9A7DA97C}" srcOrd="1" destOrd="0" parTransId="{9C0E4A07-B43E-436A-8CB8-C63D1601F0DB}" sibTransId="{B1089481-97A6-4F34-A2DB-2EB67CA336A2}"/>
    <dgm:cxn modelId="{1C104EE6-7848-40BA-9FA3-7CF27B50C3D9}" srcId="{CA860D1B-A6EF-46A8-8E0F-1F1A9A7DA97C}" destId="{611EF543-1FAB-4007-BB6C-734F39D54927}" srcOrd="0" destOrd="0" parTransId="{970B8281-D862-4F09-8530-0DCFAF4CE790}" sibTransId="{FF58F4AE-876C-4933-8730-E2136F5E9BBF}"/>
    <dgm:cxn modelId="{CC6ECCEA-D623-49E4-BB25-53DA488949DE}" srcId="{77CC12DD-3B81-4781-84DF-1737986A13C0}" destId="{46916EE8-283D-4218-ABA9-A94CDD224469}" srcOrd="2" destOrd="0" parTransId="{FCFF42FD-7526-4FDC-979F-258B3229C2A2}" sibTransId="{40D980E7-A732-40B3-A50C-EDCDFAF0DBA3}"/>
    <dgm:cxn modelId="{F621D9F4-B87B-4CEE-8273-45727116357F}" type="presOf" srcId="{34AFA63F-748A-4023-B757-8E1393C8CB75}" destId="{E2F23476-F967-4B6C-AB0A-0B7E23E2DB7E}" srcOrd="0" destOrd="0" presId="urn:microsoft.com/office/officeart/2016/7/layout/ChevronBlockProcess"/>
    <dgm:cxn modelId="{4A5E9C16-E4CD-41D2-989C-4549A1A791FA}" type="presParOf" srcId="{10B90915-2075-4180-A133-584494460C1D}" destId="{EA5C997B-904E-4A4C-91DE-29A39DA585E9}" srcOrd="0" destOrd="0" presId="urn:microsoft.com/office/officeart/2016/7/layout/ChevronBlockProcess"/>
    <dgm:cxn modelId="{2EAAD3C8-3C88-4673-A8C0-0579C6329386}" type="presParOf" srcId="{EA5C997B-904E-4A4C-91DE-29A39DA585E9}" destId="{F2DED5DE-09CA-4D80-8607-1DE6A906F4F3}" srcOrd="0" destOrd="0" presId="urn:microsoft.com/office/officeart/2016/7/layout/ChevronBlockProcess"/>
    <dgm:cxn modelId="{38459931-DD1C-43DD-861B-9B3B9776A89B}" type="presParOf" srcId="{EA5C997B-904E-4A4C-91DE-29A39DA585E9}" destId="{CE268B68-7972-4DA9-8517-EAD0569D4B65}" srcOrd="1" destOrd="0" presId="urn:microsoft.com/office/officeart/2016/7/layout/ChevronBlockProcess"/>
    <dgm:cxn modelId="{D4BFA284-43DF-4D65-A43D-85C3289AAFCD}" type="presParOf" srcId="{10B90915-2075-4180-A133-584494460C1D}" destId="{72338F09-8AFE-4790-9EEC-95DD1E218A6E}" srcOrd="1" destOrd="0" presId="urn:microsoft.com/office/officeart/2016/7/layout/ChevronBlockProcess"/>
    <dgm:cxn modelId="{BD1DC649-4719-4F12-AB83-8ECCFC8ED19F}" type="presParOf" srcId="{10B90915-2075-4180-A133-584494460C1D}" destId="{C31B715A-C552-47A6-B1F3-70D2EB71217A}" srcOrd="2" destOrd="0" presId="urn:microsoft.com/office/officeart/2016/7/layout/ChevronBlockProcess"/>
    <dgm:cxn modelId="{792DE9DF-FCD2-4789-8E73-9F1060C9E0A0}" type="presParOf" srcId="{C31B715A-C552-47A6-B1F3-70D2EB71217A}" destId="{5B4D314A-B919-4F72-9EB6-CA9961C25050}" srcOrd="0" destOrd="0" presId="urn:microsoft.com/office/officeart/2016/7/layout/ChevronBlockProcess"/>
    <dgm:cxn modelId="{DE27967D-3553-4EC6-ADDC-92125C003644}" type="presParOf" srcId="{C31B715A-C552-47A6-B1F3-70D2EB71217A}" destId="{D1F8516F-C049-4433-9633-BCEBE0876800}" srcOrd="1" destOrd="0" presId="urn:microsoft.com/office/officeart/2016/7/layout/ChevronBlockProcess"/>
    <dgm:cxn modelId="{A1ADC3CD-8D16-4AE7-BFBE-D778A9389B66}" type="presParOf" srcId="{10B90915-2075-4180-A133-584494460C1D}" destId="{12D4CB78-716D-4EAA-867E-863F2F255F09}" srcOrd="3" destOrd="0" presId="urn:microsoft.com/office/officeart/2016/7/layout/ChevronBlockProcess"/>
    <dgm:cxn modelId="{C2A27E3F-B119-44BE-B7F6-CD4958979934}" type="presParOf" srcId="{10B90915-2075-4180-A133-584494460C1D}" destId="{C00DE7E7-9F8F-4E66-BBC9-7D0E3DA056B3}" srcOrd="4" destOrd="0" presId="urn:microsoft.com/office/officeart/2016/7/layout/ChevronBlockProcess"/>
    <dgm:cxn modelId="{101E07E1-78D4-4F47-98BC-EC1D41E55B31}" type="presParOf" srcId="{C00DE7E7-9F8F-4E66-BBC9-7D0E3DA056B3}" destId="{1B56D359-78D2-43D7-817E-B03E743A6B14}" srcOrd="0" destOrd="0" presId="urn:microsoft.com/office/officeart/2016/7/layout/ChevronBlockProcess"/>
    <dgm:cxn modelId="{05AB75AC-D8D2-4518-99FD-B2F9906917A6}" type="presParOf" srcId="{C00DE7E7-9F8F-4E66-BBC9-7D0E3DA056B3}" destId="{0648EAA6-6280-4C2B-A139-D9980A92E846}" srcOrd="1" destOrd="0" presId="urn:microsoft.com/office/officeart/2016/7/layout/ChevronBlockProcess"/>
    <dgm:cxn modelId="{DCC1CF92-24D3-4254-9407-A182EBB9B815}" type="presParOf" srcId="{10B90915-2075-4180-A133-584494460C1D}" destId="{33AB8123-9593-4386-B4D3-1EF992C9D3CB}" srcOrd="5" destOrd="0" presId="urn:microsoft.com/office/officeart/2016/7/layout/ChevronBlockProcess"/>
    <dgm:cxn modelId="{6E7ED743-B5AA-4696-9D5B-A587B7CAA092}" type="presParOf" srcId="{10B90915-2075-4180-A133-584494460C1D}" destId="{52D03308-2E4B-4A28-BE21-6228DE90087D}" srcOrd="6" destOrd="0" presId="urn:microsoft.com/office/officeart/2016/7/layout/ChevronBlockProcess"/>
    <dgm:cxn modelId="{59929B11-2053-431B-A149-4B7C214A4584}" type="presParOf" srcId="{52D03308-2E4B-4A28-BE21-6228DE90087D}" destId="{1CCB77E7-A4A7-4DEF-9458-2F8B259D75CF}" srcOrd="0" destOrd="0" presId="urn:microsoft.com/office/officeart/2016/7/layout/ChevronBlockProcess"/>
    <dgm:cxn modelId="{B33967D3-D087-4963-82A5-17F88A3C751C}" type="presParOf" srcId="{52D03308-2E4B-4A28-BE21-6228DE90087D}" destId="{E2F23476-F967-4B6C-AB0A-0B7E23E2DB7E}" srcOrd="1" destOrd="0" presId="urn:microsoft.com/office/officeart/2016/7/layout/ChevronBlockProcess"/>
    <dgm:cxn modelId="{AAF5C336-E49B-4E65-99FE-ECC37F4B572B}" type="presParOf" srcId="{10B90915-2075-4180-A133-584494460C1D}" destId="{11B3E861-9ABB-4951-8889-E81DE3497B3B}" srcOrd="7" destOrd="0" presId="urn:microsoft.com/office/officeart/2016/7/layout/ChevronBlockProcess"/>
    <dgm:cxn modelId="{FDE879FD-443D-4839-9FE3-4B497E27A4AB}" type="presParOf" srcId="{10B90915-2075-4180-A133-584494460C1D}" destId="{E0BCA7E9-DC27-489F-8393-632C5492922B}" srcOrd="8" destOrd="0" presId="urn:microsoft.com/office/officeart/2016/7/layout/ChevronBlockProcess"/>
    <dgm:cxn modelId="{3DCFFAD3-EA49-40F2-A3E0-E838BF0AB212}" type="presParOf" srcId="{E0BCA7E9-DC27-489F-8393-632C5492922B}" destId="{7AD48A14-FE1A-4A73-86C4-A8EB033AAA27}" srcOrd="0" destOrd="0" presId="urn:microsoft.com/office/officeart/2016/7/layout/ChevronBlockProcess"/>
    <dgm:cxn modelId="{BCE35F0A-187A-4574-BF53-B31E270A9E6D}" type="presParOf" srcId="{E0BCA7E9-DC27-489F-8393-632C5492922B}" destId="{352BFBDE-1239-48F1-B814-AE4EED747947}"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74089-DFCF-4900-A5C3-97D376C91D4D}" type="doc">
      <dgm:prSet loTypeId="urn:microsoft.com/office/officeart/2005/8/layout/vProcess5" loCatId="process" qsTypeId="urn:microsoft.com/office/officeart/2005/8/quickstyle/simple2" qsCatId="simple" csTypeId="urn:microsoft.com/office/officeart/2005/8/colors/accent1_2" csCatId="accent1"/>
      <dgm:spPr/>
      <dgm:t>
        <a:bodyPr/>
        <a:lstStyle/>
        <a:p>
          <a:endParaRPr lang="en-US"/>
        </a:p>
      </dgm:t>
    </dgm:pt>
    <dgm:pt modelId="{E3F79B03-D1F0-413A-B220-AADC0113B86B}">
      <dgm:prSet/>
      <dgm:spPr/>
      <dgm:t>
        <a:bodyPr/>
        <a:lstStyle/>
        <a:p>
          <a:r>
            <a:rPr lang="en-US"/>
            <a:t>We’ve spoken about LEED and how it applies towards acoustics.</a:t>
          </a:r>
        </a:p>
      </dgm:t>
    </dgm:pt>
    <dgm:pt modelId="{3AEADC72-FDC2-4F72-899B-E9CF89A700D5}" type="parTrans" cxnId="{B2C73647-5606-40E3-88DB-50452504B779}">
      <dgm:prSet/>
      <dgm:spPr/>
      <dgm:t>
        <a:bodyPr/>
        <a:lstStyle/>
        <a:p>
          <a:endParaRPr lang="en-US"/>
        </a:p>
      </dgm:t>
    </dgm:pt>
    <dgm:pt modelId="{01C8F518-F18D-4915-A063-3D9CCE18906B}" type="sibTrans" cxnId="{B2C73647-5606-40E3-88DB-50452504B779}">
      <dgm:prSet/>
      <dgm:spPr/>
      <dgm:t>
        <a:bodyPr/>
        <a:lstStyle/>
        <a:p>
          <a:endParaRPr lang="en-US"/>
        </a:p>
      </dgm:t>
    </dgm:pt>
    <dgm:pt modelId="{1D110875-9307-43C9-8C32-F5A34A95D035}">
      <dgm:prSet/>
      <dgm:spPr/>
      <dgm:t>
        <a:bodyPr/>
        <a:lstStyle/>
        <a:p>
          <a:r>
            <a:rPr lang="en-US"/>
            <a:t>We’ve discussed the LEED credits available for acoustics.</a:t>
          </a:r>
        </a:p>
      </dgm:t>
    </dgm:pt>
    <dgm:pt modelId="{01FE0DB6-00FF-484D-A12E-82F7088DA347}" type="parTrans" cxnId="{E6EC4DD5-CB66-4E8E-9F0D-65788D209A20}">
      <dgm:prSet/>
      <dgm:spPr/>
      <dgm:t>
        <a:bodyPr/>
        <a:lstStyle/>
        <a:p>
          <a:endParaRPr lang="en-US"/>
        </a:p>
      </dgm:t>
    </dgm:pt>
    <dgm:pt modelId="{82D26D98-740D-48A0-81F4-388E0759E1E9}" type="sibTrans" cxnId="{E6EC4DD5-CB66-4E8E-9F0D-65788D209A20}">
      <dgm:prSet/>
      <dgm:spPr/>
      <dgm:t>
        <a:bodyPr/>
        <a:lstStyle/>
        <a:p>
          <a:endParaRPr lang="en-US"/>
        </a:p>
      </dgm:t>
    </dgm:pt>
    <dgm:pt modelId="{5711A495-4DC0-4755-808A-4CA21470E443}">
      <dgm:prSet/>
      <dgm:spPr/>
      <dgm:t>
        <a:bodyPr/>
        <a:lstStyle/>
        <a:p>
          <a:r>
            <a:rPr lang="en-US"/>
            <a:t>We’ve shown you why green buildings have more sound problems than traditional office designs and why it is even more important to plan for good acoustics.</a:t>
          </a:r>
        </a:p>
      </dgm:t>
    </dgm:pt>
    <dgm:pt modelId="{ECB8535A-5D21-4FA0-AE08-0EDBE730C961}" type="parTrans" cxnId="{3B40486A-25A3-499A-A5C8-17DC2490A629}">
      <dgm:prSet/>
      <dgm:spPr/>
      <dgm:t>
        <a:bodyPr/>
        <a:lstStyle/>
        <a:p>
          <a:endParaRPr lang="en-US"/>
        </a:p>
      </dgm:t>
    </dgm:pt>
    <dgm:pt modelId="{039EFC3C-FB73-4BDF-ACD5-FDAE807CEF93}" type="sibTrans" cxnId="{3B40486A-25A3-499A-A5C8-17DC2490A629}">
      <dgm:prSet/>
      <dgm:spPr/>
      <dgm:t>
        <a:bodyPr/>
        <a:lstStyle/>
        <a:p>
          <a:endParaRPr lang="en-US"/>
        </a:p>
      </dgm:t>
    </dgm:pt>
    <dgm:pt modelId="{FDCB8CF6-C541-408B-9DE5-A01C75517DD6}">
      <dgm:prSet/>
      <dgm:spPr/>
      <dgm:t>
        <a:bodyPr/>
        <a:lstStyle/>
        <a:p>
          <a:r>
            <a:rPr lang="en-US"/>
            <a:t>We’ve identified sound masking as an acoustical solution and showed you how it can improve speech privacy, comfort &amp; overall performance of your space.</a:t>
          </a:r>
        </a:p>
      </dgm:t>
    </dgm:pt>
    <dgm:pt modelId="{8DDDDD61-5E8B-474D-82F5-9D0070F3EA7F}" type="parTrans" cxnId="{2A118BC8-89F9-44F0-9E8B-09BDF71A3EBF}">
      <dgm:prSet/>
      <dgm:spPr/>
      <dgm:t>
        <a:bodyPr/>
        <a:lstStyle/>
        <a:p>
          <a:endParaRPr lang="en-US"/>
        </a:p>
      </dgm:t>
    </dgm:pt>
    <dgm:pt modelId="{A7C1FFC1-BBA7-4BB5-ACFE-7FA756FE2793}" type="sibTrans" cxnId="{2A118BC8-89F9-44F0-9E8B-09BDF71A3EBF}">
      <dgm:prSet/>
      <dgm:spPr/>
      <dgm:t>
        <a:bodyPr/>
        <a:lstStyle/>
        <a:p>
          <a:endParaRPr lang="en-US"/>
        </a:p>
      </dgm:t>
    </dgm:pt>
    <dgm:pt modelId="{9555E724-3B84-48B9-9859-14481804B48F}" type="pres">
      <dgm:prSet presAssocID="{4FA74089-DFCF-4900-A5C3-97D376C91D4D}" presName="outerComposite" presStyleCnt="0">
        <dgm:presLayoutVars>
          <dgm:chMax val="5"/>
          <dgm:dir/>
          <dgm:resizeHandles val="exact"/>
        </dgm:presLayoutVars>
      </dgm:prSet>
      <dgm:spPr/>
    </dgm:pt>
    <dgm:pt modelId="{EDF251DB-54E0-4C93-A33E-A1E57C53912C}" type="pres">
      <dgm:prSet presAssocID="{4FA74089-DFCF-4900-A5C3-97D376C91D4D}" presName="dummyMaxCanvas" presStyleCnt="0">
        <dgm:presLayoutVars/>
      </dgm:prSet>
      <dgm:spPr/>
    </dgm:pt>
    <dgm:pt modelId="{08271BCD-10EF-46CF-B15B-8418135E2938}" type="pres">
      <dgm:prSet presAssocID="{4FA74089-DFCF-4900-A5C3-97D376C91D4D}" presName="FourNodes_1" presStyleLbl="node1" presStyleIdx="0" presStyleCnt="4">
        <dgm:presLayoutVars>
          <dgm:bulletEnabled val="1"/>
        </dgm:presLayoutVars>
      </dgm:prSet>
      <dgm:spPr/>
    </dgm:pt>
    <dgm:pt modelId="{4D976BED-F552-4E67-B363-DF4D2F52278F}" type="pres">
      <dgm:prSet presAssocID="{4FA74089-DFCF-4900-A5C3-97D376C91D4D}" presName="FourNodes_2" presStyleLbl="node1" presStyleIdx="1" presStyleCnt="4">
        <dgm:presLayoutVars>
          <dgm:bulletEnabled val="1"/>
        </dgm:presLayoutVars>
      </dgm:prSet>
      <dgm:spPr/>
    </dgm:pt>
    <dgm:pt modelId="{030EE68F-EFEB-45BF-97E5-91D0097656FA}" type="pres">
      <dgm:prSet presAssocID="{4FA74089-DFCF-4900-A5C3-97D376C91D4D}" presName="FourNodes_3" presStyleLbl="node1" presStyleIdx="2" presStyleCnt="4">
        <dgm:presLayoutVars>
          <dgm:bulletEnabled val="1"/>
        </dgm:presLayoutVars>
      </dgm:prSet>
      <dgm:spPr/>
    </dgm:pt>
    <dgm:pt modelId="{107DA197-85EC-42C9-9F6B-F10050F0E977}" type="pres">
      <dgm:prSet presAssocID="{4FA74089-DFCF-4900-A5C3-97D376C91D4D}" presName="FourNodes_4" presStyleLbl="node1" presStyleIdx="3" presStyleCnt="4">
        <dgm:presLayoutVars>
          <dgm:bulletEnabled val="1"/>
        </dgm:presLayoutVars>
      </dgm:prSet>
      <dgm:spPr/>
    </dgm:pt>
    <dgm:pt modelId="{BF3D07F4-FDD3-4B06-AFE5-80CD70D2FAF6}" type="pres">
      <dgm:prSet presAssocID="{4FA74089-DFCF-4900-A5C3-97D376C91D4D}" presName="FourConn_1-2" presStyleLbl="fgAccFollowNode1" presStyleIdx="0" presStyleCnt="3">
        <dgm:presLayoutVars>
          <dgm:bulletEnabled val="1"/>
        </dgm:presLayoutVars>
      </dgm:prSet>
      <dgm:spPr/>
    </dgm:pt>
    <dgm:pt modelId="{8A85B62C-9A2A-4B11-B846-7229061A4EFD}" type="pres">
      <dgm:prSet presAssocID="{4FA74089-DFCF-4900-A5C3-97D376C91D4D}" presName="FourConn_2-3" presStyleLbl="fgAccFollowNode1" presStyleIdx="1" presStyleCnt="3">
        <dgm:presLayoutVars>
          <dgm:bulletEnabled val="1"/>
        </dgm:presLayoutVars>
      </dgm:prSet>
      <dgm:spPr/>
    </dgm:pt>
    <dgm:pt modelId="{C875B590-ACF8-4B57-931F-434D2248DFD1}" type="pres">
      <dgm:prSet presAssocID="{4FA74089-DFCF-4900-A5C3-97D376C91D4D}" presName="FourConn_3-4" presStyleLbl="fgAccFollowNode1" presStyleIdx="2" presStyleCnt="3">
        <dgm:presLayoutVars>
          <dgm:bulletEnabled val="1"/>
        </dgm:presLayoutVars>
      </dgm:prSet>
      <dgm:spPr/>
    </dgm:pt>
    <dgm:pt modelId="{16AF641F-FF3B-44E1-803D-531A0E4EEDA4}" type="pres">
      <dgm:prSet presAssocID="{4FA74089-DFCF-4900-A5C3-97D376C91D4D}" presName="FourNodes_1_text" presStyleLbl="node1" presStyleIdx="3" presStyleCnt="4">
        <dgm:presLayoutVars>
          <dgm:bulletEnabled val="1"/>
        </dgm:presLayoutVars>
      </dgm:prSet>
      <dgm:spPr/>
    </dgm:pt>
    <dgm:pt modelId="{3958A251-F5DC-4AD8-AC63-F029FF87DEC1}" type="pres">
      <dgm:prSet presAssocID="{4FA74089-DFCF-4900-A5C3-97D376C91D4D}" presName="FourNodes_2_text" presStyleLbl="node1" presStyleIdx="3" presStyleCnt="4">
        <dgm:presLayoutVars>
          <dgm:bulletEnabled val="1"/>
        </dgm:presLayoutVars>
      </dgm:prSet>
      <dgm:spPr/>
    </dgm:pt>
    <dgm:pt modelId="{DB93DAB1-61E6-42CC-B430-F77CAC83397F}" type="pres">
      <dgm:prSet presAssocID="{4FA74089-DFCF-4900-A5C3-97D376C91D4D}" presName="FourNodes_3_text" presStyleLbl="node1" presStyleIdx="3" presStyleCnt="4">
        <dgm:presLayoutVars>
          <dgm:bulletEnabled val="1"/>
        </dgm:presLayoutVars>
      </dgm:prSet>
      <dgm:spPr/>
    </dgm:pt>
    <dgm:pt modelId="{28449848-4EE6-4B5C-A56E-2923A94AC716}" type="pres">
      <dgm:prSet presAssocID="{4FA74089-DFCF-4900-A5C3-97D376C91D4D}" presName="FourNodes_4_text" presStyleLbl="node1" presStyleIdx="3" presStyleCnt="4">
        <dgm:presLayoutVars>
          <dgm:bulletEnabled val="1"/>
        </dgm:presLayoutVars>
      </dgm:prSet>
      <dgm:spPr/>
    </dgm:pt>
  </dgm:ptLst>
  <dgm:cxnLst>
    <dgm:cxn modelId="{43584E17-163A-478B-9E3A-242ABDB1FA49}" type="presOf" srcId="{FDCB8CF6-C541-408B-9DE5-A01C75517DD6}" destId="{28449848-4EE6-4B5C-A56E-2923A94AC716}" srcOrd="1" destOrd="0" presId="urn:microsoft.com/office/officeart/2005/8/layout/vProcess5"/>
    <dgm:cxn modelId="{E064C319-FFD6-4056-9F5F-4AA85CBB4196}" type="presOf" srcId="{5711A495-4DC0-4755-808A-4CA21470E443}" destId="{030EE68F-EFEB-45BF-97E5-91D0097656FA}" srcOrd="0" destOrd="0" presId="urn:microsoft.com/office/officeart/2005/8/layout/vProcess5"/>
    <dgm:cxn modelId="{1619B423-EB20-429C-9E86-037B7738EDC7}" type="presOf" srcId="{039EFC3C-FB73-4BDF-ACD5-FDAE807CEF93}" destId="{C875B590-ACF8-4B57-931F-434D2248DFD1}" srcOrd="0" destOrd="0" presId="urn:microsoft.com/office/officeart/2005/8/layout/vProcess5"/>
    <dgm:cxn modelId="{082E5F26-424F-457B-B59B-5C1E2698247D}" type="presOf" srcId="{4FA74089-DFCF-4900-A5C3-97D376C91D4D}" destId="{9555E724-3B84-48B9-9859-14481804B48F}" srcOrd="0" destOrd="0" presId="urn:microsoft.com/office/officeart/2005/8/layout/vProcess5"/>
    <dgm:cxn modelId="{B2C73647-5606-40E3-88DB-50452504B779}" srcId="{4FA74089-DFCF-4900-A5C3-97D376C91D4D}" destId="{E3F79B03-D1F0-413A-B220-AADC0113B86B}" srcOrd="0" destOrd="0" parTransId="{3AEADC72-FDC2-4F72-899B-E9CF89A700D5}" sibTransId="{01C8F518-F18D-4915-A063-3D9CCE18906B}"/>
    <dgm:cxn modelId="{3B40486A-25A3-499A-A5C8-17DC2490A629}" srcId="{4FA74089-DFCF-4900-A5C3-97D376C91D4D}" destId="{5711A495-4DC0-4755-808A-4CA21470E443}" srcOrd="2" destOrd="0" parTransId="{ECB8535A-5D21-4FA0-AE08-0EDBE730C961}" sibTransId="{039EFC3C-FB73-4BDF-ACD5-FDAE807CEF93}"/>
    <dgm:cxn modelId="{F8356B89-D243-41D9-9A6C-E1D33FC1C5DB}" type="presOf" srcId="{5711A495-4DC0-4755-808A-4CA21470E443}" destId="{DB93DAB1-61E6-42CC-B430-F77CAC83397F}" srcOrd="1" destOrd="0" presId="urn:microsoft.com/office/officeart/2005/8/layout/vProcess5"/>
    <dgm:cxn modelId="{43480499-62CD-4DD9-8033-382F7730430C}" type="presOf" srcId="{E3F79B03-D1F0-413A-B220-AADC0113B86B}" destId="{16AF641F-FF3B-44E1-803D-531A0E4EEDA4}" srcOrd="1" destOrd="0" presId="urn:microsoft.com/office/officeart/2005/8/layout/vProcess5"/>
    <dgm:cxn modelId="{2899BEA1-5374-4ACC-A817-229A4AA7D82F}" type="presOf" srcId="{1D110875-9307-43C9-8C32-F5A34A95D035}" destId="{3958A251-F5DC-4AD8-AC63-F029FF87DEC1}" srcOrd="1" destOrd="0" presId="urn:microsoft.com/office/officeart/2005/8/layout/vProcess5"/>
    <dgm:cxn modelId="{7A2FA3A2-CC53-49E3-ACA3-D2D547CAA17C}" type="presOf" srcId="{82D26D98-740D-48A0-81F4-388E0759E1E9}" destId="{8A85B62C-9A2A-4B11-B846-7229061A4EFD}" srcOrd="0" destOrd="0" presId="urn:microsoft.com/office/officeart/2005/8/layout/vProcess5"/>
    <dgm:cxn modelId="{937B5CA4-D691-45AF-8B1B-185691DCC55C}" type="presOf" srcId="{FDCB8CF6-C541-408B-9DE5-A01C75517DD6}" destId="{107DA197-85EC-42C9-9F6B-F10050F0E977}" srcOrd="0" destOrd="0" presId="urn:microsoft.com/office/officeart/2005/8/layout/vProcess5"/>
    <dgm:cxn modelId="{F828DBB6-3999-4272-8952-2A184D63846D}" type="presOf" srcId="{1D110875-9307-43C9-8C32-F5A34A95D035}" destId="{4D976BED-F552-4E67-B363-DF4D2F52278F}" srcOrd="0" destOrd="0" presId="urn:microsoft.com/office/officeart/2005/8/layout/vProcess5"/>
    <dgm:cxn modelId="{2A118BC8-89F9-44F0-9E8B-09BDF71A3EBF}" srcId="{4FA74089-DFCF-4900-A5C3-97D376C91D4D}" destId="{FDCB8CF6-C541-408B-9DE5-A01C75517DD6}" srcOrd="3" destOrd="0" parTransId="{8DDDDD61-5E8B-474D-82F5-9D0070F3EA7F}" sibTransId="{A7C1FFC1-BBA7-4BB5-ACFE-7FA756FE2793}"/>
    <dgm:cxn modelId="{653076CA-6E1F-45FC-87DB-08D5B5D5A550}" type="presOf" srcId="{E3F79B03-D1F0-413A-B220-AADC0113B86B}" destId="{08271BCD-10EF-46CF-B15B-8418135E2938}" srcOrd="0" destOrd="0" presId="urn:microsoft.com/office/officeart/2005/8/layout/vProcess5"/>
    <dgm:cxn modelId="{E6EC4DD5-CB66-4E8E-9F0D-65788D209A20}" srcId="{4FA74089-DFCF-4900-A5C3-97D376C91D4D}" destId="{1D110875-9307-43C9-8C32-F5A34A95D035}" srcOrd="1" destOrd="0" parTransId="{01FE0DB6-00FF-484D-A12E-82F7088DA347}" sibTransId="{82D26D98-740D-48A0-81F4-388E0759E1E9}"/>
    <dgm:cxn modelId="{C2C47EED-6947-4BAE-B4B4-70E334CB1FD2}" type="presOf" srcId="{01C8F518-F18D-4915-A063-3D9CCE18906B}" destId="{BF3D07F4-FDD3-4B06-AFE5-80CD70D2FAF6}" srcOrd="0" destOrd="0" presId="urn:microsoft.com/office/officeart/2005/8/layout/vProcess5"/>
    <dgm:cxn modelId="{9E32E434-05C4-4C67-B6B9-0E65FC1C3E26}" type="presParOf" srcId="{9555E724-3B84-48B9-9859-14481804B48F}" destId="{EDF251DB-54E0-4C93-A33E-A1E57C53912C}" srcOrd="0" destOrd="0" presId="urn:microsoft.com/office/officeart/2005/8/layout/vProcess5"/>
    <dgm:cxn modelId="{FF6AB690-EF9E-4DCD-8B6F-D6285F120FFB}" type="presParOf" srcId="{9555E724-3B84-48B9-9859-14481804B48F}" destId="{08271BCD-10EF-46CF-B15B-8418135E2938}" srcOrd="1" destOrd="0" presId="urn:microsoft.com/office/officeart/2005/8/layout/vProcess5"/>
    <dgm:cxn modelId="{ED05B666-D49E-4C1B-AA4D-E4A4E9846B29}" type="presParOf" srcId="{9555E724-3B84-48B9-9859-14481804B48F}" destId="{4D976BED-F552-4E67-B363-DF4D2F52278F}" srcOrd="2" destOrd="0" presId="urn:microsoft.com/office/officeart/2005/8/layout/vProcess5"/>
    <dgm:cxn modelId="{1656C098-8B95-4C43-83F1-BF7062D2CA88}" type="presParOf" srcId="{9555E724-3B84-48B9-9859-14481804B48F}" destId="{030EE68F-EFEB-45BF-97E5-91D0097656FA}" srcOrd="3" destOrd="0" presId="urn:microsoft.com/office/officeart/2005/8/layout/vProcess5"/>
    <dgm:cxn modelId="{65314186-1B47-4CFB-98F6-8526A83A80BA}" type="presParOf" srcId="{9555E724-3B84-48B9-9859-14481804B48F}" destId="{107DA197-85EC-42C9-9F6B-F10050F0E977}" srcOrd="4" destOrd="0" presId="urn:microsoft.com/office/officeart/2005/8/layout/vProcess5"/>
    <dgm:cxn modelId="{39B48047-F51B-47A4-B557-58A0F25D184A}" type="presParOf" srcId="{9555E724-3B84-48B9-9859-14481804B48F}" destId="{BF3D07F4-FDD3-4B06-AFE5-80CD70D2FAF6}" srcOrd="5" destOrd="0" presId="urn:microsoft.com/office/officeart/2005/8/layout/vProcess5"/>
    <dgm:cxn modelId="{C3A91B97-066C-4F86-A462-21D532531D4C}" type="presParOf" srcId="{9555E724-3B84-48B9-9859-14481804B48F}" destId="{8A85B62C-9A2A-4B11-B846-7229061A4EFD}" srcOrd="6" destOrd="0" presId="urn:microsoft.com/office/officeart/2005/8/layout/vProcess5"/>
    <dgm:cxn modelId="{7F78BD52-2E0A-44EB-B138-AB0B07B440D8}" type="presParOf" srcId="{9555E724-3B84-48B9-9859-14481804B48F}" destId="{C875B590-ACF8-4B57-931F-434D2248DFD1}" srcOrd="7" destOrd="0" presId="urn:microsoft.com/office/officeart/2005/8/layout/vProcess5"/>
    <dgm:cxn modelId="{354C3076-6080-4EF0-8A40-F76714B6AADB}" type="presParOf" srcId="{9555E724-3B84-48B9-9859-14481804B48F}" destId="{16AF641F-FF3B-44E1-803D-531A0E4EEDA4}" srcOrd="8" destOrd="0" presId="urn:microsoft.com/office/officeart/2005/8/layout/vProcess5"/>
    <dgm:cxn modelId="{29FA1BDC-5637-4659-B3C5-0997FB73B3BE}" type="presParOf" srcId="{9555E724-3B84-48B9-9859-14481804B48F}" destId="{3958A251-F5DC-4AD8-AC63-F029FF87DEC1}" srcOrd="9" destOrd="0" presId="urn:microsoft.com/office/officeart/2005/8/layout/vProcess5"/>
    <dgm:cxn modelId="{1CB18D22-E6AD-45DB-99F0-D9A875C40832}" type="presParOf" srcId="{9555E724-3B84-48B9-9859-14481804B48F}" destId="{DB93DAB1-61E6-42CC-B430-F77CAC83397F}" srcOrd="10" destOrd="0" presId="urn:microsoft.com/office/officeart/2005/8/layout/vProcess5"/>
    <dgm:cxn modelId="{36A9263E-8D23-49EF-92C9-9C4E0E9535E9}" type="presParOf" srcId="{9555E724-3B84-48B9-9859-14481804B48F}" destId="{28449848-4EE6-4B5C-A56E-2923A94AC71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5DEF3A-8FA6-42DA-8A51-F0EB2F32370B}"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36D6A748-4741-48E0-9D06-420A316666B4}">
      <dgm:prSet/>
      <dgm:spPr/>
      <dgm:t>
        <a:bodyPr/>
        <a:lstStyle/>
        <a:p>
          <a:r>
            <a:rPr lang="en-US"/>
            <a:t>What does it stand for?</a:t>
          </a:r>
        </a:p>
      </dgm:t>
    </dgm:pt>
    <dgm:pt modelId="{FEB9CBBA-C6EE-4D39-8656-85340929D12A}" type="parTrans" cxnId="{C869008C-43BD-41CD-81EE-53769D1D5B35}">
      <dgm:prSet/>
      <dgm:spPr/>
      <dgm:t>
        <a:bodyPr/>
        <a:lstStyle/>
        <a:p>
          <a:endParaRPr lang="en-US"/>
        </a:p>
      </dgm:t>
    </dgm:pt>
    <dgm:pt modelId="{34C8E899-7A10-4428-8F1C-78A8C7223CA0}" type="sibTrans" cxnId="{C869008C-43BD-41CD-81EE-53769D1D5B35}">
      <dgm:prSet/>
      <dgm:spPr/>
      <dgm:t>
        <a:bodyPr/>
        <a:lstStyle/>
        <a:p>
          <a:endParaRPr lang="en-US"/>
        </a:p>
      </dgm:t>
    </dgm:pt>
    <dgm:pt modelId="{3B7E6579-3042-4FE4-9857-743759C0F26E}">
      <dgm:prSet/>
      <dgm:spPr/>
      <dgm:t>
        <a:bodyPr/>
        <a:lstStyle/>
        <a:p>
          <a:r>
            <a:rPr lang="en-US"/>
            <a:t>How is acoustics incorporated into the LEED program?</a:t>
          </a:r>
        </a:p>
      </dgm:t>
    </dgm:pt>
    <dgm:pt modelId="{9CF1F6A4-0419-4D61-9D68-D86F12F8D91E}" type="parTrans" cxnId="{C08C2BB8-2956-47BB-9919-8ABEBBD6D413}">
      <dgm:prSet/>
      <dgm:spPr/>
      <dgm:t>
        <a:bodyPr/>
        <a:lstStyle/>
        <a:p>
          <a:endParaRPr lang="en-US"/>
        </a:p>
      </dgm:t>
    </dgm:pt>
    <dgm:pt modelId="{C2197E8A-2EFC-4135-BF20-E45DB17EF364}" type="sibTrans" cxnId="{C08C2BB8-2956-47BB-9919-8ABEBBD6D413}">
      <dgm:prSet/>
      <dgm:spPr/>
      <dgm:t>
        <a:bodyPr/>
        <a:lstStyle/>
        <a:p>
          <a:endParaRPr lang="en-US"/>
        </a:p>
      </dgm:t>
    </dgm:pt>
    <dgm:pt modelId="{9139AF3C-F807-40C2-B507-2B611DBF671E}" type="pres">
      <dgm:prSet presAssocID="{5F5DEF3A-8FA6-42DA-8A51-F0EB2F32370B}" presName="hierChild1" presStyleCnt="0">
        <dgm:presLayoutVars>
          <dgm:chPref val="1"/>
          <dgm:dir/>
          <dgm:animOne val="branch"/>
          <dgm:animLvl val="lvl"/>
          <dgm:resizeHandles/>
        </dgm:presLayoutVars>
      </dgm:prSet>
      <dgm:spPr/>
    </dgm:pt>
    <dgm:pt modelId="{938FFEEC-2504-4210-949B-903BFD905021}" type="pres">
      <dgm:prSet presAssocID="{36D6A748-4741-48E0-9D06-420A316666B4}" presName="hierRoot1" presStyleCnt="0"/>
      <dgm:spPr/>
    </dgm:pt>
    <dgm:pt modelId="{028C2787-4B49-43FE-B411-71CF6CA6AC71}" type="pres">
      <dgm:prSet presAssocID="{36D6A748-4741-48E0-9D06-420A316666B4}" presName="composite" presStyleCnt="0"/>
      <dgm:spPr/>
    </dgm:pt>
    <dgm:pt modelId="{54F18712-573B-4D87-A0FB-8C28DED46342}" type="pres">
      <dgm:prSet presAssocID="{36D6A748-4741-48E0-9D06-420A316666B4}" presName="background" presStyleLbl="node0" presStyleIdx="0" presStyleCnt="2"/>
      <dgm:spPr/>
    </dgm:pt>
    <dgm:pt modelId="{C5F4A65A-525E-4587-BF84-36A800DDF38E}" type="pres">
      <dgm:prSet presAssocID="{36D6A748-4741-48E0-9D06-420A316666B4}" presName="text" presStyleLbl="fgAcc0" presStyleIdx="0" presStyleCnt="2">
        <dgm:presLayoutVars>
          <dgm:chPref val="3"/>
        </dgm:presLayoutVars>
      </dgm:prSet>
      <dgm:spPr/>
    </dgm:pt>
    <dgm:pt modelId="{2026E964-3846-4D6C-AFBF-983B1774EDAD}" type="pres">
      <dgm:prSet presAssocID="{36D6A748-4741-48E0-9D06-420A316666B4}" presName="hierChild2" presStyleCnt="0"/>
      <dgm:spPr/>
    </dgm:pt>
    <dgm:pt modelId="{A8034AA7-40EE-47AB-951F-D2EF752FB24B}" type="pres">
      <dgm:prSet presAssocID="{3B7E6579-3042-4FE4-9857-743759C0F26E}" presName="hierRoot1" presStyleCnt="0"/>
      <dgm:spPr/>
    </dgm:pt>
    <dgm:pt modelId="{BC34800B-91AE-446A-B118-B6FB4FEED29F}" type="pres">
      <dgm:prSet presAssocID="{3B7E6579-3042-4FE4-9857-743759C0F26E}" presName="composite" presStyleCnt="0"/>
      <dgm:spPr/>
    </dgm:pt>
    <dgm:pt modelId="{686CACF5-3929-4734-B176-AB8DDC19E3DB}" type="pres">
      <dgm:prSet presAssocID="{3B7E6579-3042-4FE4-9857-743759C0F26E}" presName="background" presStyleLbl="node0" presStyleIdx="1" presStyleCnt="2"/>
      <dgm:spPr/>
    </dgm:pt>
    <dgm:pt modelId="{AA575EFA-2F62-4EED-A0EA-BC3BD0337FD4}" type="pres">
      <dgm:prSet presAssocID="{3B7E6579-3042-4FE4-9857-743759C0F26E}" presName="text" presStyleLbl="fgAcc0" presStyleIdx="1" presStyleCnt="2">
        <dgm:presLayoutVars>
          <dgm:chPref val="3"/>
        </dgm:presLayoutVars>
      </dgm:prSet>
      <dgm:spPr/>
    </dgm:pt>
    <dgm:pt modelId="{D19472B8-1ACE-49E5-B998-E26C7BDF533B}" type="pres">
      <dgm:prSet presAssocID="{3B7E6579-3042-4FE4-9857-743759C0F26E}" presName="hierChild2" presStyleCnt="0"/>
      <dgm:spPr/>
    </dgm:pt>
  </dgm:ptLst>
  <dgm:cxnLst>
    <dgm:cxn modelId="{3167BA09-B0A5-463B-9D57-BC8BD36C0053}" type="presOf" srcId="{36D6A748-4741-48E0-9D06-420A316666B4}" destId="{C5F4A65A-525E-4587-BF84-36A800DDF38E}" srcOrd="0" destOrd="0" presId="urn:microsoft.com/office/officeart/2005/8/layout/hierarchy1"/>
    <dgm:cxn modelId="{16F1091D-840A-4779-99CF-4985A6EFFECF}" type="presOf" srcId="{5F5DEF3A-8FA6-42DA-8A51-F0EB2F32370B}" destId="{9139AF3C-F807-40C2-B507-2B611DBF671E}" srcOrd="0" destOrd="0" presId="urn:microsoft.com/office/officeart/2005/8/layout/hierarchy1"/>
    <dgm:cxn modelId="{C869008C-43BD-41CD-81EE-53769D1D5B35}" srcId="{5F5DEF3A-8FA6-42DA-8A51-F0EB2F32370B}" destId="{36D6A748-4741-48E0-9D06-420A316666B4}" srcOrd="0" destOrd="0" parTransId="{FEB9CBBA-C6EE-4D39-8656-85340929D12A}" sibTransId="{34C8E899-7A10-4428-8F1C-78A8C7223CA0}"/>
    <dgm:cxn modelId="{C08C2BB8-2956-47BB-9919-8ABEBBD6D413}" srcId="{5F5DEF3A-8FA6-42DA-8A51-F0EB2F32370B}" destId="{3B7E6579-3042-4FE4-9857-743759C0F26E}" srcOrd="1" destOrd="0" parTransId="{9CF1F6A4-0419-4D61-9D68-D86F12F8D91E}" sibTransId="{C2197E8A-2EFC-4135-BF20-E45DB17EF364}"/>
    <dgm:cxn modelId="{5D197ABB-14BE-4423-8CDE-771394BDEE6E}" type="presOf" srcId="{3B7E6579-3042-4FE4-9857-743759C0F26E}" destId="{AA575EFA-2F62-4EED-A0EA-BC3BD0337FD4}" srcOrd="0" destOrd="0" presId="urn:microsoft.com/office/officeart/2005/8/layout/hierarchy1"/>
    <dgm:cxn modelId="{608166ED-AC57-4ACC-8121-CC1D06F25C02}" type="presParOf" srcId="{9139AF3C-F807-40C2-B507-2B611DBF671E}" destId="{938FFEEC-2504-4210-949B-903BFD905021}" srcOrd="0" destOrd="0" presId="urn:microsoft.com/office/officeart/2005/8/layout/hierarchy1"/>
    <dgm:cxn modelId="{6271F33E-94CC-4AF3-88FF-5E2FAD90387E}" type="presParOf" srcId="{938FFEEC-2504-4210-949B-903BFD905021}" destId="{028C2787-4B49-43FE-B411-71CF6CA6AC71}" srcOrd="0" destOrd="0" presId="urn:microsoft.com/office/officeart/2005/8/layout/hierarchy1"/>
    <dgm:cxn modelId="{FFFE13E8-177B-4D89-AE45-894924F15BB0}" type="presParOf" srcId="{028C2787-4B49-43FE-B411-71CF6CA6AC71}" destId="{54F18712-573B-4D87-A0FB-8C28DED46342}" srcOrd="0" destOrd="0" presId="urn:microsoft.com/office/officeart/2005/8/layout/hierarchy1"/>
    <dgm:cxn modelId="{C5ED390F-5B1F-4D90-AA1B-0C1AE92D5A98}" type="presParOf" srcId="{028C2787-4B49-43FE-B411-71CF6CA6AC71}" destId="{C5F4A65A-525E-4587-BF84-36A800DDF38E}" srcOrd="1" destOrd="0" presId="urn:microsoft.com/office/officeart/2005/8/layout/hierarchy1"/>
    <dgm:cxn modelId="{B845DF7D-38DF-492A-8FE3-524456D0F1B2}" type="presParOf" srcId="{938FFEEC-2504-4210-949B-903BFD905021}" destId="{2026E964-3846-4D6C-AFBF-983B1774EDAD}" srcOrd="1" destOrd="0" presId="urn:microsoft.com/office/officeart/2005/8/layout/hierarchy1"/>
    <dgm:cxn modelId="{8895C515-E6BF-4549-841D-50776099ABE2}" type="presParOf" srcId="{9139AF3C-F807-40C2-B507-2B611DBF671E}" destId="{A8034AA7-40EE-47AB-951F-D2EF752FB24B}" srcOrd="1" destOrd="0" presId="urn:microsoft.com/office/officeart/2005/8/layout/hierarchy1"/>
    <dgm:cxn modelId="{02E8C4F6-DCA6-4F93-B96D-9606CF8B6BF3}" type="presParOf" srcId="{A8034AA7-40EE-47AB-951F-D2EF752FB24B}" destId="{BC34800B-91AE-446A-B118-B6FB4FEED29F}" srcOrd="0" destOrd="0" presId="urn:microsoft.com/office/officeart/2005/8/layout/hierarchy1"/>
    <dgm:cxn modelId="{A512AF6B-E21C-48FA-AFB8-61533357DC02}" type="presParOf" srcId="{BC34800B-91AE-446A-B118-B6FB4FEED29F}" destId="{686CACF5-3929-4734-B176-AB8DDC19E3DB}" srcOrd="0" destOrd="0" presId="urn:microsoft.com/office/officeart/2005/8/layout/hierarchy1"/>
    <dgm:cxn modelId="{9EDC0466-F058-4331-B6CA-26D323032B98}" type="presParOf" srcId="{BC34800B-91AE-446A-B118-B6FB4FEED29F}" destId="{AA575EFA-2F62-4EED-A0EA-BC3BD0337FD4}" srcOrd="1" destOrd="0" presId="urn:microsoft.com/office/officeart/2005/8/layout/hierarchy1"/>
    <dgm:cxn modelId="{ABB300A7-95AA-4270-AD55-FA261B9870F8}" type="presParOf" srcId="{A8034AA7-40EE-47AB-951F-D2EF752FB24B}" destId="{D19472B8-1ACE-49E5-B998-E26C7BDF533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079E93-A182-40D3-9189-E23654118D8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0C662B6-87D0-4048-88EB-90070D81DE73}">
      <dgm:prSet/>
      <dgm:spPr/>
      <dgm:t>
        <a:bodyPr/>
        <a:lstStyle/>
        <a:p>
          <a:r>
            <a:rPr lang="en-US"/>
            <a:t>No one product is LEED approved or certified.  Overall solutions, practices and use of products can contribute to LEED.</a:t>
          </a:r>
        </a:p>
      </dgm:t>
    </dgm:pt>
    <dgm:pt modelId="{F0289CF7-BF1A-4400-B4CC-C6B17AF13E25}" type="parTrans" cxnId="{EFF453D9-AB8B-42C4-BE79-765808A3C98B}">
      <dgm:prSet/>
      <dgm:spPr/>
      <dgm:t>
        <a:bodyPr/>
        <a:lstStyle/>
        <a:p>
          <a:endParaRPr lang="en-US"/>
        </a:p>
      </dgm:t>
    </dgm:pt>
    <dgm:pt modelId="{190F61A9-E72D-4DA6-A7FD-1AE6E73CFC6E}" type="sibTrans" cxnId="{EFF453D9-AB8B-42C4-BE79-765808A3C98B}">
      <dgm:prSet/>
      <dgm:spPr/>
      <dgm:t>
        <a:bodyPr/>
        <a:lstStyle/>
        <a:p>
          <a:endParaRPr lang="en-US"/>
        </a:p>
      </dgm:t>
    </dgm:pt>
    <dgm:pt modelId="{02262EBD-C761-402C-A5AC-A85167947C76}">
      <dgm:prSet/>
      <dgm:spPr/>
      <dgm:t>
        <a:bodyPr/>
        <a:lstStyle/>
        <a:p>
          <a:r>
            <a:rPr lang="en-US"/>
            <a:t>Be wary of any manufacturer or company that  claims they can “guarantee” LEED credits or points.  </a:t>
          </a:r>
        </a:p>
      </dgm:t>
    </dgm:pt>
    <dgm:pt modelId="{4864D664-8A1C-4D9E-B602-762556598DC3}" type="parTrans" cxnId="{F177BC07-8E90-4A92-AAE5-13B431239B8D}">
      <dgm:prSet/>
      <dgm:spPr/>
      <dgm:t>
        <a:bodyPr/>
        <a:lstStyle/>
        <a:p>
          <a:endParaRPr lang="en-US"/>
        </a:p>
      </dgm:t>
    </dgm:pt>
    <dgm:pt modelId="{4F214E9D-B3AD-4FB1-9D17-F134592ACA7E}" type="sibTrans" cxnId="{F177BC07-8E90-4A92-AAE5-13B431239B8D}">
      <dgm:prSet/>
      <dgm:spPr/>
      <dgm:t>
        <a:bodyPr/>
        <a:lstStyle/>
        <a:p>
          <a:endParaRPr lang="en-US"/>
        </a:p>
      </dgm:t>
    </dgm:pt>
    <dgm:pt modelId="{286D2BF3-CB82-4C92-B446-49AF22FB1BAC}">
      <dgm:prSet/>
      <dgm:spPr/>
      <dgm:t>
        <a:bodyPr/>
        <a:lstStyle/>
        <a:p>
          <a:r>
            <a:rPr lang="en-US"/>
            <a:t>When in doubt, consult a local LEED professional or contact the USGBC.</a:t>
          </a:r>
        </a:p>
      </dgm:t>
    </dgm:pt>
    <dgm:pt modelId="{CE381F72-C1AC-403E-A0F4-3E8F87246E7C}" type="parTrans" cxnId="{5C8D69D1-EE71-4430-95B6-918089FA0F4C}">
      <dgm:prSet/>
      <dgm:spPr/>
      <dgm:t>
        <a:bodyPr/>
        <a:lstStyle/>
        <a:p>
          <a:endParaRPr lang="en-US"/>
        </a:p>
      </dgm:t>
    </dgm:pt>
    <dgm:pt modelId="{F666CE7E-4A21-4F6C-9809-168B3DB42E5F}" type="sibTrans" cxnId="{5C8D69D1-EE71-4430-95B6-918089FA0F4C}">
      <dgm:prSet/>
      <dgm:spPr/>
      <dgm:t>
        <a:bodyPr/>
        <a:lstStyle/>
        <a:p>
          <a:endParaRPr lang="en-US"/>
        </a:p>
      </dgm:t>
    </dgm:pt>
    <dgm:pt modelId="{7A7CF1B0-96CA-4232-9A73-9AE61155F4A0}">
      <dgm:prSet/>
      <dgm:spPr/>
      <dgm:t>
        <a:bodyPr/>
        <a:lstStyle/>
        <a:p>
          <a:r>
            <a:rPr lang="en-US"/>
            <a:t>People are accredited. Buildings are certified.</a:t>
          </a:r>
        </a:p>
      </dgm:t>
    </dgm:pt>
    <dgm:pt modelId="{787E2458-37FD-4D16-AA07-B18557A7858A}" type="parTrans" cxnId="{9943C66E-B696-49AA-AB9C-C32FF8A11AAA}">
      <dgm:prSet/>
      <dgm:spPr/>
      <dgm:t>
        <a:bodyPr/>
        <a:lstStyle/>
        <a:p>
          <a:endParaRPr lang="en-US"/>
        </a:p>
      </dgm:t>
    </dgm:pt>
    <dgm:pt modelId="{06CBCD88-7F36-4454-8E28-E236C3ADDEA6}" type="sibTrans" cxnId="{9943C66E-B696-49AA-AB9C-C32FF8A11AAA}">
      <dgm:prSet/>
      <dgm:spPr/>
      <dgm:t>
        <a:bodyPr/>
        <a:lstStyle/>
        <a:p>
          <a:endParaRPr lang="en-US"/>
        </a:p>
      </dgm:t>
    </dgm:pt>
    <dgm:pt modelId="{1F9A4306-B018-4967-BF88-B1AB44E14EE3}">
      <dgm:prSet/>
      <dgm:spPr/>
      <dgm:t>
        <a:bodyPr/>
        <a:lstStyle/>
        <a:p>
          <a:r>
            <a:rPr lang="en-US"/>
            <a:t>LEED Credits are applied to achieve LEED points for   Certification – Max 110 points</a:t>
          </a:r>
        </a:p>
      </dgm:t>
    </dgm:pt>
    <dgm:pt modelId="{66FC50B4-D979-4A14-91E3-B465C459509F}" type="parTrans" cxnId="{1E2BECD6-3AC3-4326-AB08-4FA121058A95}">
      <dgm:prSet/>
      <dgm:spPr/>
      <dgm:t>
        <a:bodyPr/>
        <a:lstStyle/>
        <a:p>
          <a:endParaRPr lang="en-US"/>
        </a:p>
      </dgm:t>
    </dgm:pt>
    <dgm:pt modelId="{D97749C5-B737-4DE7-896D-6F09E46A7E22}" type="sibTrans" cxnId="{1E2BECD6-3AC3-4326-AB08-4FA121058A95}">
      <dgm:prSet/>
      <dgm:spPr/>
      <dgm:t>
        <a:bodyPr/>
        <a:lstStyle/>
        <a:p>
          <a:endParaRPr lang="en-US"/>
        </a:p>
      </dgm:t>
    </dgm:pt>
    <dgm:pt modelId="{26851C2A-6E66-41BE-B3DF-A145CD59146E}" type="pres">
      <dgm:prSet presAssocID="{54079E93-A182-40D3-9189-E23654118D88}" presName="root" presStyleCnt="0">
        <dgm:presLayoutVars>
          <dgm:dir/>
          <dgm:resizeHandles val="exact"/>
        </dgm:presLayoutVars>
      </dgm:prSet>
      <dgm:spPr/>
    </dgm:pt>
    <dgm:pt modelId="{F3B6762D-A1AD-4AAA-BFE7-6E0A76F859D3}" type="pres">
      <dgm:prSet presAssocID="{D0C662B6-87D0-4048-88EB-90070D81DE73}" presName="compNode" presStyleCnt="0"/>
      <dgm:spPr/>
    </dgm:pt>
    <dgm:pt modelId="{89CDDF3A-4366-49B7-BA6A-BA919DD2E878}" type="pres">
      <dgm:prSet presAssocID="{D0C662B6-87D0-4048-88EB-90070D81DE73}" presName="bgRect" presStyleLbl="bgShp" presStyleIdx="0" presStyleCnt="5"/>
      <dgm:spPr/>
    </dgm:pt>
    <dgm:pt modelId="{61A1594D-B79B-4902-9435-6F4D7D2093E0}" type="pres">
      <dgm:prSet presAssocID="{D0C662B6-87D0-4048-88EB-90070D81DE7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stainability"/>
        </a:ext>
      </dgm:extLst>
    </dgm:pt>
    <dgm:pt modelId="{A3557D95-54A5-467C-802A-A859DF22E34B}" type="pres">
      <dgm:prSet presAssocID="{D0C662B6-87D0-4048-88EB-90070D81DE73}" presName="spaceRect" presStyleCnt="0"/>
      <dgm:spPr/>
    </dgm:pt>
    <dgm:pt modelId="{BC814EAF-1808-4B76-B651-5F24FD03D08C}" type="pres">
      <dgm:prSet presAssocID="{D0C662B6-87D0-4048-88EB-90070D81DE73}" presName="parTx" presStyleLbl="revTx" presStyleIdx="0" presStyleCnt="5">
        <dgm:presLayoutVars>
          <dgm:chMax val="0"/>
          <dgm:chPref val="0"/>
        </dgm:presLayoutVars>
      </dgm:prSet>
      <dgm:spPr/>
    </dgm:pt>
    <dgm:pt modelId="{AB064AF6-7D88-4669-82EB-89B1D7A30401}" type="pres">
      <dgm:prSet presAssocID="{190F61A9-E72D-4DA6-A7FD-1AE6E73CFC6E}" presName="sibTrans" presStyleCnt="0"/>
      <dgm:spPr/>
    </dgm:pt>
    <dgm:pt modelId="{0B463EA7-9FD8-44B1-B0D8-89ED0EECAF9E}" type="pres">
      <dgm:prSet presAssocID="{02262EBD-C761-402C-A5AC-A85167947C76}" presName="compNode" presStyleCnt="0"/>
      <dgm:spPr/>
    </dgm:pt>
    <dgm:pt modelId="{1D157215-56B4-41BA-A7F0-7DCE7DFAF7CC}" type="pres">
      <dgm:prSet presAssocID="{02262EBD-C761-402C-A5AC-A85167947C76}" presName="bgRect" presStyleLbl="bgShp" presStyleIdx="1" presStyleCnt="5"/>
      <dgm:spPr/>
    </dgm:pt>
    <dgm:pt modelId="{248EF876-AA27-4683-8180-8536D4D6160B}" type="pres">
      <dgm:prSet presAssocID="{02262EBD-C761-402C-A5AC-A85167947C7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ger"/>
        </a:ext>
      </dgm:extLst>
    </dgm:pt>
    <dgm:pt modelId="{7052C6AA-9B0E-4734-ACA7-E7D979F7EE8D}" type="pres">
      <dgm:prSet presAssocID="{02262EBD-C761-402C-A5AC-A85167947C76}" presName="spaceRect" presStyleCnt="0"/>
      <dgm:spPr/>
    </dgm:pt>
    <dgm:pt modelId="{3B56A42F-D88B-4A17-A4E1-4D3101FB7727}" type="pres">
      <dgm:prSet presAssocID="{02262EBD-C761-402C-A5AC-A85167947C76}" presName="parTx" presStyleLbl="revTx" presStyleIdx="1" presStyleCnt="5">
        <dgm:presLayoutVars>
          <dgm:chMax val="0"/>
          <dgm:chPref val="0"/>
        </dgm:presLayoutVars>
      </dgm:prSet>
      <dgm:spPr/>
    </dgm:pt>
    <dgm:pt modelId="{EDADD453-AD69-4312-9B1F-0C84FB134AC5}" type="pres">
      <dgm:prSet presAssocID="{4F214E9D-B3AD-4FB1-9D17-F134592ACA7E}" presName="sibTrans" presStyleCnt="0"/>
      <dgm:spPr/>
    </dgm:pt>
    <dgm:pt modelId="{AC4A2E9A-4B0E-4D6B-9955-1963481989FD}" type="pres">
      <dgm:prSet presAssocID="{286D2BF3-CB82-4C92-B446-49AF22FB1BAC}" presName="compNode" presStyleCnt="0"/>
      <dgm:spPr/>
    </dgm:pt>
    <dgm:pt modelId="{DA8375A0-290B-4CBF-97C7-32E500148846}" type="pres">
      <dgm:prSet presAssocID="{286D2BF3-CB82-4C92-B446-49AF22FB1BAC}" presName="bgRect" presStyleLbl="bgShp" presStyleIdx="2" presStyleCnt="5"/>
      <dgm:spPr/>
    </dgm:pt>
    <dgm:pt modelId="{5BCEFCA4-7926-42A7-B341-2D8FF9D3F59B}" type="pres">
      <dgm:prSet presAssocID="{286D2BF3-CB82-4C92-B446-49AF22FB1BA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5BFA5C5B-95F0-4D28-BD03-D684791AB838}" type="pres">
      <dgm:prSet presAssocID="{286D2BF3-CB82-4C92-B446-49AF22FB1BAC}" presName="spaceRect" presStyleCnt="0"/>
      <dgm:spPr/>
    </dgm:pt>
    <dgm:pt modelId="{7A4C5B01-4C60-49EE-BA6F-B46BC3948426}" type="pres">
      <dgm:prSet presAssocID="{286D2BF3-CB82-4C92-B446-49AF22FB1BAC}" presName="parTx" presStyleLbl="revTx" presStyleIdx="2" presStyleCnt="5">
        <dgm:presLayoutVars>
          <dgm:chMax val="0"/>
          <dgm:chPref val="0"/>
        </dgm:presLayoutVars>
      </dgm:prSet>
      <dgm:spPr/>
    </dgm:pt>
    <dgm:pt modelId="{43725133-CDD3-4F5A-B1F7-99E19B88E8B5}" type="pres">
      <dgm:prSet presAssocID="{F666CE7E-4A21-4F6C-9809-168B3DB42E5F}" presName="sibTrans" presStyleCnt="0"/>
      <dgm:spPr/>
    </dgm:pt>
    <dgm:pt modelId="{17FE005D-2224-4742-A3E6-8AE3A98B6376}" type="pres">
      <dgm:prSet presAssocID="{7A7CF1B0-96CA-4232-9A73-9AE61155F4A0}" presName="compNode" presStyleCnt="0"/>
      <dgm:spPr/>
    </dgm:pt>
    <dgm:pt modelId="{E0953AF5-29F9-4EFF-9E4F-197C5BAB4270}" type="pres">
      <dgm:prSet presAssocID="{7A7CF1B0-96CA-4232-9A73-9AE61155F4A0}" presName="bgRect" presStyleLbl="bgShp" presStyleIdx="3" presStyleCnt="5"/>
      <dgm:spPr/>
    </dgm:pt>
    <dgm:pt modelId="{84451E18-1BE9-4349-8AE1-7D847EA4BE7C}" type="pres">
      <dgm:prSet presAssocID="{7A7CF1B0-96CA-4232-9A73-9AE61155F4A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56CE366A-D7D9-4ACF-90E7-5530AF74C03A}" type="pres">
      <dgm:prSet presAssocID="{7A7CF1B0-96CA-4232-9A73-9AE61155F4A0}" presName="spaceRect" presStyleCnt="0"/>
      <dgm:spPr/>
    </dgm:pt>
    <dgm:pt modelId="{1983B8C8-0344-4665-B7C5-03582C19B98F}" type="pres">
      <dgm:prSet presAssocID="{7A7CF1B0-96CA-4232-9A73-9AE61155F4A0}" presName="parTx" presStyleLbl="revTx" presStyleIdx="3" presStyleCnt="5">
        <dgm:presLayoutVars>
          <dgm:chMax val="0"/>
          <dgm:chPref val="0"/>
        </dgm:presLayoutVars>
      </dgm:prSet>
      <dgm:spPr/>
    </dgm:pt>
    <dgm:pt modelId="{C473EAC1-BC79-4D49-909E-6A3DF4845AF1}" type="pres">
      <dgm:prSet presAssocID="{06CBCD88-7F36-4454-8E28-E236C3ADDEA6}" presName="sibTrans" presStyleCnt="0"/>
      <dgm:spPr/>
    </dgm:pt>
    <dgm:pt modelId="{874BFC18-E0FC-4D04-AA96-6AC4728B7EFE}" type="pres">
      <dgm:prSet presAssocID="{1F9A4306-B018-4967-BF88-B1AB44E14EE3}" presName="compNode" presStyleCnt="0"/>
      <dgm:spPr/>
    </dgm:pt>
    <dgm:pt modelId="{F4CA53C6-E6DF-406A-B3C3-E0954D93E53D}" type="pres">
      <dgm:prSet presAssocID="{1F9A4306-B018-4967-BF88-B1AB44E14EE3}" presName="bgRect" presStyleLbl="bgShp" presStyleIdx="4" presStyleCnt="5"/>
      <dgm:spPr/>
    </dgm:pt>
    <dgm:pt modelId="{90CE6B2B-D8E3-4DC0-B712-47AF06ACC44D}" type="pres">
      <dgm:prSet presAssocID="{1F9A4306-B018-4967-BF88-B1AB44E14EE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iploma Roll"/>
        </a:ext>
      </dgm:extLst>
    </dgm:pt>
    <dgm:pt modelId="{63E62797-C086-463A-9BE2-DA67766CF6D9}" type="pres">
      <dgm:prSet presAssocID="{1F9A4306-B018-4967-BF88-B1AB44E14EE3}" presName="spaceRect" presStyleCnt="0"/>
      <dgm:spPr/>
    </dgm:pt>
    <dgm:pt modelId="{7D3EAFF2-06BA-4BB4-8FB5-54D8708D16B1}" type="pres">
      <dgm:prSet presAssocID="{1F9A4306-B018-4967-BF88-B1AB44E14EE3}" presName="parTx" presStyleLbl="revTx" presStyleIdx="4" presStyleCnt="5">
        <dgm:presLayoutVars>
          <dgm:chMax val="0"/>
          <dgm:chPref val="0"/>
        </dgm:presLayoutVars>
      </dgm:prSet>
      <dgm:spPr/>
    </dgm:pt>
  </dgm:ptLst>
  <dgm:cxnLst>
    <dgm:cxn modelId="{EE9A9107-05CC-461D-A4F2-2938A53748A6}" type="presOf" srcId="{7A7CF1B0-96CA-4232-9A73-9AE61155F4A0}" destId="{1983B8C8-0344-4665-B7C5-03582C19B98F}" srcOrd="0" destOrd="0" presId="urn:microsoft.com/office/officeart/2018/2/layout/IconVerticalSolidList"/>
    <dgm:cxn modelId="{F177BC07-8E90-4A92-AAE5-13B431239B8D}" srcId="{54079E93-A182-40D3-9189-E23654118D88}" destId="{02262EBD-C761-402C-A5AC-A85167947C76}" srcOrd="1" destOrd="0" parTransId="{4864D664-8A1C-4D9E-B602-762556598DC3}" sibTransId="{4F214E9D-B3AD-4FB1-9D17-F134592ACA7E}"/>
    <dgm:cxn modelId="{3894AC28-960A-4026-933D-F0D8C47767BE}" type="presOf" srcId="{D0C662B6-87D0-4048-88EB-90070D81DE73}" destId="{BC814EAF-1808-4B76-B651-5F24FD03D08C}" srcOrd="0" destOrd="0" presId="urn:microsoft.com/office/officeart/2018/2/layout/IconVerticalSolidList"/>
    <dgm:cxn modelId="{0B3A2344-BCE3-463E-9059-499F22F3162F}" type="presOf" srcId="{1F9A4306-B018-4967-BF88-B1AB44E14EE3}" destId="{7D3EAFF2-06BA-4BB4-8FB5-54D8708D16B1}" srcOrd="0" destOrd="0" presId="urn:microsoft.com/office/officeart/2018/2/layout/IconVerticalSolidList"/>
    <dgm:cxn modelId="{F5E9346D-43D3-4429-A8B5-D8867A2D7611}" type="presOf" srcId="{286D2BF3-CB82-4C92-B446-49AF22FB1BAC}" destId="{7A4C5B01-4C60-49EE-BA6F-B46BC3948426}" srcOrd="0" destOrd="0" presId="urn:microsoft.com/office/officeart/2018/2/layout/IconVerticalSolidList"/>
    <dgm:cxn modelId="{9943C66E-B696-49AA-AB9C-C32FF8A11AAA}" srcId="{54079E93-A182-40D3-9189-E23654118D88}" destId="{7A7CF1B0-96CA-4232-9A73-9AE61155F4A0}" srcOrd="3" destOrd="0" parTransId="{787E2458-37FD-4D16-AA07-B18557A7858A}" sibTransId="{06CBCD88-7F36-4454-8E28-E236C3ADDEA6}"/>
    <dgm:cxn modelId="{A7A8FD9C-635E-4569-8FDC-0287B38CE46A}" type="presOf" srcId="{54079E93-A182-40D3-9189-E23654118D88}" destId="{26851C2A-6E66-41BE-B3DF-A145CD59146E}" srcOrd="0" destOrd="0" presId="urn:microsoft.com/office/officeart/2018/2/layout/IconVerticalSolidList"/>
    <dgm:cxn modelId="{EBE948D0-E6F3-471A-9751-B9D45BE5AB15}" type="presOf" srcId="{02262EBD-C761-402C-A5AC-A85167947C76}" destId="{3B56A42F-D88B-4A17-A4E1-4D3101FB7727}" srcOrd="0" destOrd="0" presId="urn:microsoft.com/office/officeart/2018/2/layout/IconVerticalSolidList"/>
    <dgm:cxn modelId="{5C8D69D1-EE71-4430-95B6-918089FA0F4C}" srcId="{54079E93-A182-40D3-9189-E23654118D88}" destId="{286D2BF3-CB82-4C92-B446-49AF22FB1BAC}" srcOrd="2" destOrd="0" parTransId="{CE381F72-C1AC-403E-A0F4-3E8F87246E7C}" sibTransId="{F666CE7E-4A21-4F6C-9809-168B3DB42E5F}"/>
    <dgm:cxn modelId="{1E2BECD6-3AC3-4326-AB08-4FA121058A95}" srcId="{54079E93-A182-40D3-9189-E23654118D88}" destId="{1F9A4306-B018-4967-BF88-B1AB44E14EE3}" srcOrd="4" destOrd="0" parTransId="{66FC50B4-D979-4A14-91E3-B465C459509F}" sibTransId="{D97749C5-B737-4DE7-896D-6F09E46A7E22}"/>
    <dgm:cxn modelId="{EFF453D9-AB8B-42C4-BE79-765808A3C98B}" srcId="{54079E93-A182-40D3-9189-E23654118D88}" destId="{D0C662B6-87D0-4048-88EB-90070D81DE73}" srcOrd="0" destOrd="0" parTransId="{F0289CF7-BF1A-4400-B4CC-C6B17AF13E25}" sibTransId="{190F61A9-E72D-4DA6-A7FD-1AE6E73CFC6E}"/>
    <dgm:cxn modelId="{98E387CE-278B-4EF7-B906-A70FF5939DD9}" type="presParOf" srcId="{26851C2A-6E66-41BE-B3DF-A145CD59146E}" destId="{F3B6762D-A1AD-4AAA-BFE7-6E0A76F859D3}" srcOrd="0" destOrd="0" presId="urn:microsoft.com/office/officeart/2018/2/layout/IconVerticalSolidList"/>
    <dgm:cxn modelId="{44C70F0D-FF30-455C-9C87-67B0D4E116E7}" type="presParOf" srcId="{F3B6762D-A1AD-4AAA-BFE7-6E0A76F859D3}" destId="{89CDDF3A-4366-49B7-BA6A-BA919DD2E878}" srcOrd="0" destOrd="0" presId="urn:microsoft.com/office/officeart/2018/2/layout/IconVerticalSolidList"/>
    <dgm:cxn modelId="{CB472727-7EC7-4367-9AE9-95521BF01330}" type="presParOf" srcId="{F3B6762D-A1AD-4AAA-BFE7-6E0A76F859D3}" destId="{61A1594D-B79B-4902-9435-6F4D7D2093E0}" srcOrd="1" destOrd="0" presId="urn:microsoft.com/office/officeart/2018/2/layout/IconVerticalSolidList"/>
    <dgm:cxn modelId="{F5BA3C01-DE02-4204-B5C2-B23CD8AEB2E1}" type="presParOf" srcId="{F3B6762D-A1AD-4AAA-BFE7-6E0A76F859D3}" destId="{A3557D95-54A5-467C-802A-A859DF22E34B}" srcOrd="2" destOrd="0" presId="urn:microsoft.com/office/officeart/2018/2/layout/IconVerticalSolidList"/>
    <dgm:cxn modelId="{BC04443D-2E1E-47A8-8D52-16C12DD902CE}" type="presParOf" srcId="{F3B6762D-A1AD-4AAA-BFE7-6E0A76F859D3}" destId="{BC814EAF-1808-4B76-B651-5F24FD03D08C}" srcOrd="3" destOrd="0" presId="urn:microsoft.com/office/officeart/2018/2/layout/IconVerticalSolidList"/>
    <dgm:cxn modelId="{7F540B7E-DCEB-4216-BA86-FE9A412FE544}" type="presParOf" srcId="{26851C2A-6E66-41BE-B3DF-A145CD59146E}" destId="{AB064AF6-7D88-4669-82EB-89B1D7A30401}" srcOrd="1" destOrd="0" presId="urn:microsoft.com/office/officeart/2018/2/layout/IconVerticalSolidList"/>
    <dgm:cxn modelId="{AECF7AF0-FA92-4CB9-B76C-2CCE8855F25E}" type="presParOf" srcId="{26851C2A-6E66-41BE-B3DF-A145CD59146E}" destId="{0B463EA7-9FD8-44B1-B0D8-89ED0EECAF9E}" srcOrd="2" destOrd="0" presId="urn:microsoft.com/office/officeart/2018/2/layout/IconVerticalSolidList"/>
    <dgm:cxn modelId="{8A1E3865-2CB7-4183-9291-06E9A80902CF}" type="presParOf" srcId="{0B463EA7-9FD8-44B1-B0D8-89ED0EECAF9E}" destId="{1D157215-56B4-41BA-A7F0-7DCE7DFAF7CC}" srcOrd="0" destOrd="0" presId="urn:microsoft.com/office/officeart/2018/2/layout/IconVerticalSolidList"/>
    <dgm:cxn modelId="{2F685E84-32E1-4E97-9FD1-FF8720F5AE30}" type="presParOf" srcId="{0B463EA7-9FD8-44B1-B0D8-89ED0EECAF9E}" destId="{248EF876-AA27-4683-8180-8536D4D6160B}" srcOrd="1" destOrd="0" presId="urn:microsoft.com/office/officeart/2018/2/layout/IconVerticalSolidList"/>
    <dgm:cxn modelId="{B7DD366D-3E6A-4335-B702-3BF784595ADD}" type="presParOf" srcId="{0B463EA7-9FD8-44B1-B0D8-89ED0EECAF9E}" destId="{7052C6AA-9B0E-4734-ACA7-E7D979F7EE8D}" srcOrd="2" destOrd="0" presId="urn:microsoft.com/office/officeart/2018/2/layout/IconVerticalSolidList"/>
    <dgm:cxn modelId="{91A393AD-4C90-4B43-A81B-457C74DD2D33}" type="presParOf" srcId="{0B463EA7-9FD8-44B1-B0D8-89ED0EECAF9E}" destId="{3B56A42F-D88B-4A17-A4E1-4D3101FB7727}" srcOrd="3" destOrd="0" presId="urn:microsoft.com/office/officeart/2018/2/layout/IconVerticalSolidList"/>
    <dgm:cxn modelId="{32AA249A-63A4-4269-936E-8BD7297906E0}" type="presParOf" srcId="{26851C2A-6E66-41BE-B3DF-A145CD59146E}" destId="{EDADD453-AD69-4312-9B1F-0C84FB134AC5}" srcOrd="3" destOrd="0" presId="urn:microsoft.com/office/officeart/2018/2/layout/IconVerticalSolidList"/>
    <dgm:cxn modelId="{F8EC3E1D-ABA8-4D25-AA86-F0B8894C0288}" type="presParOf" srcId="{26851C2A-6E66-41BE-B3DF-A145CD59146E}" destId="{AC4A2E9A-4B0E-4D6B-9955-1963481989FD}" srcOrd="4" destOrd="0" presId="urn:microsoft.com/office/officeart/2018/2/layout/IconVerticalSolidList"/>
    <dgm:cxn modelId="{8F926ED1-2447-41F0-ABEC-77733E5BAD2B}" type="presParOf" srcId="{AC4A2E9A-4B0E-4D6B-9955-1963481989FD}" destId="{DA8375A0-290B-4CBF-97C7-32E500148846}" srcOrd="0" destOrd="0" presId="urn:microsoft.com/office/officeart/2018/2/layout/IconVerticalSolidList"/>
    <dgm:cxn modelId="{C2607494-63B4-4706-865A-8A4C421228BC}" type="presParOf" srcId="{AC4A2E9A-4B0E-4D6B-9955-1963481989FD}" destId="{5BCEFCA4-7926-42A7-B341-2D8FF9D3F59B}" srcOrd="1" destOrd="0" presId="urn:microsoft.com/office/officeart/2018/2/layout/IconVerticalSolidList"/>
    <dgm:cxn modelId="{3CEAF2DD-A48B-4BF0-8D53-9920293E1DA4}" type="presParOf" srcId="{AC4A2E9A-4B0E-4D6B-9955-1963481989FD}" destId="{5BFA5C5B-95F0-4D28-BD03-D684791AB838}" srcOrd="2" destOrd="0" presId="urn:microsoft.com/office/officeart/2018/2/layout/IconVerticalSolidList"/>
    <dgm:cxn modelId="{6DF54E18-612C-462C-8741-0CB8999E1090}" type="presParOf" srcId="{AC4A2E9A-4B0E-4D6B-9955-1963481989FD}" destId="{7A4C5B01-4C60-49EE-BA6F-B46BC3948426}" srcOrd="3" destOrd="0" presId="urn:microsoft.com/office/officeart/2018/2/layout/IconVerticalSolidList"/>
    <dgm:cxn modelId="{BBEC5E4C-8EBF-4B6E-9990-BDD5F8E65653}" type="presParOf" srcId="{26851C2A-6E66-41BE-B3DF-A145CD59146E}" destId="{43725133-CDD3-4F5A-B1F7-99E19B88E8B5}" srcOrd="5" destOrd="0" presId="urn:microsoft.com/office/officeart/2018/2/layout/IconVerticalSolidList"/>
    <dgm:cxn modelId="{F1F4BA57-2FEB-4E94-A39C-6C9A6BA10483}" type="presParOf" srcId="{26851C2A-6E66-41BE-B3DF-A145CD59146E}" destId="{17FE005D-2224-4742-A3E6-8AE3A98B6376}" srcOrd="6" destOrd="0" presId="urn:microsoft.com/office/officeart/2018/2/layout/IconVerticalSolidList"/>
    <dgm:cxn modelId="{1E87874D-6F4B-4C7A-ACAD-F2413FCD2339}" type="presParOf" srcId="{17FE005D-2224-4742-A3E6-8AE3A98B6376}" destId="{E0953AF5-29F9-4EFF-9E4F-197C5BAB4270}" srcOrd="0" destOrd="0" presId="urn:microsoft.com/office/officeart/2018/2/layout/IconVerticalSolidList"/>
    <dgm:cxn modelId="{46052579-5687-42B6-B1EE-9E5DC272785F}" type="presParOf" srcId="{17FE005D-2224-4742-A3E6-8AE3A98B6376}" destId="{84451E18-1BE9-4349-8AE1-7D847EA4BE7C}" srcOrd="1" destOrd="0" presId="urn:microsoft.com/office/officeart/2018/2/layout/IconVerticalSolidList"/>
    <dgm:cxn modelId="{4514F729-D6CB-442F-B5A1-BD8E2DEA9E0B}" type="presParOf" srcId="{17FE005D-2224-4742-A3E6-8AE3A98B6376}" destId="{56CE366A-D7D9-4ACF-90E7-5530AF74C03A}" srcOrd="2" destOrd="0" presId="urn:microsoft.com/office/officeart/2018/2/layout/IconVerticalSolidList"/>
    <dgm:cxn modelId="{6294F552-6079-4B33-A022-65D97B80A1FB}" type="presParOf" srcId="{17FE005D-2224-4742-A3E6-8AE3A98B6376}" destId="{1983B8C8-0344-4665-B7C5-03582C19B98F}" srcOrd="3" destOrd="0" presId="urn:microsoft.com/office/officeart/2018/2/layout/IconVerticalSolidList"/>
    <dgm:cxn modelId="{621AC9A0-F405-4DEF-9FB8-17520C852910}" type="presParOf" srcId="{26851C2A-6E66-41BE-B3DF-A145CD59146E}" destId="{C473EAC1-BC79-4D49-909E-6A3DF4845AF1}" srcOrd="7" destOrd="0" presId="urn:microsoft.com/office/officeart/2018/2/layout/IconVerticalSolidList"/>
    <dgm:cxn modelId="{06847B92-639A-4F26-BB0C-3B164494855D}" type="presParOf" srcId="{26851C2A-6E66-41BE-B3DF-A145CD59146E}" destId="{874BFC18-E0FC-4D04-AA96-6AC4728B7EFE}" srcOrd="8" destOrd="0" presId="urn:microsoft.com/office/officeart/2018/2/layout/IconVerticalSolidList"/>
    <dgm:cxn modelId="{5AD18CC6-EE81-41FE-BCDB-08144EA408C4}" type="presParOf" srcId="{874BFC18-E0FC-4D04-AA96-6AC4728B7EFE}" destId="{F4CA53C6-E6DF-406A-B3C3-E0954D93E53D}" srcOrd="0" destOrd="0" presId="urn:microsoft.com/office/officeart/2018/2/layout/IconVerticalSolidList"/>
    <dgm:cxn modelId="{7BEEAE7D-35DC-4E8F-86A0-A3E58C7EF879}" type="presParOf" srcId="{874BFC18-E0FC-4D04-AA96-6AC4728B7EFE}" destId="{90CE6B2B-D8E3-4DC0-B712-47AF06ACC44D}" srcOrd="1" destOrd="0" presId="urn:microsoft.com/office/officeart/2018/2/layout/IconVerticalSolidList"/>
    <dgm:cxn modelId="{4E95FA10-C9E5-46B9-887E-D25283788F12}" type="presParOf" srcId="{874BFC18-E0FC-4D04-AA96-6AC4728B7EFE}" destId="{63E62797-C086-463A-9BE2-DA67766CF6D9}" srcOrd="2" destOrd="0" presId="urn:microsoft.com/office/officeart/2018/2/layout/IconVerticalSolidList"/>
    <dgm:cxn modelId="{90F7783F-77D2-4261-ABB3-7985578DAEA9}" type="presParOf" srcId="{874BFC18-E0FC-4D04-AA96-6AC4728B7EFE}" destId="{7D3EAFF2-06BA-4BB4-8FB5-54D8708D16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26B2CD-D526-405F-81EF-B5C96660DE8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7E49EFE-C511-4E35-B778-49CA7C75671E}">
      <dgm:prSet/>
      <dgm:spPr/>
      <dgm:t>
        <a:bodyPr/>
        <a:lstStyle/>
        <a:p>
          <a:pPr>
            <a:lnSpc>
              <a:spcPct val="100000"/>
            </a:lnSpc>
          </a:pPr>
          <a:r>
            <a:rPr lang="en-US"/>
            <a:t>Communication</a:t>
          </a:r>
        </a:p>
      </dgm:t>
    </dgm:pt>
    <dgm:pt modelId="{7DA1AF30-07B0-4AE2-A058-509454F04726}" type="parTrans" cxnId="{60D30083-C27A-47D2-9278-2417B0C4C783}">
      <dgm:prSet/>
      <dgm:spPr/>
      <dgm:t>
        <a:bodyPr/>
        <a:lstStyle/>
        <a:p>
          <a:endParaRPr lang="en-US"/>
        </a:p>
      </dgm:t>
    </dgm:pt>
    <dgm:pt modelId="{D5BBBB9A-634B-4EB0-84F5-584851E59FDC}" type="sibTrans" cxnId="{60D30083-C27A-47D2-9278-2417B0C4C783}">
      <dgm:prSet/>
      <dgm:spPr/>
      <dgm:t>
        <a:bodyPr/>
        <a:lstStyle/>
        <a:p>
          <a:endParaRPr lang="en-US"/>
        </a:p>
      </dgm:t>
    </dgm:pt>
    <dgm:pt modelId="{8C18D61C-076B-4815-AB2C-236B68578821}">
      <dgm:prSet/>
      <dgm:spPr/>
      <dgm:t>
        <a:bodyPr/>
        <a:lstStyle/>
        <a:p>
          <a:pPr>
            <a:lnSpc>
              <a:spcPct val="100000"/>
            </a:lnSpc>
          </a:pPr>
          <a:r>
            <a:rPr lang="en-US"/>
            <a:t>Collaboration</a:t>
          </a:r>
        </a:p>
      </dgm:t>
    </dgm:pt>
    <dgm:pt modelId="{02FF7F56-4A27-40E0-AFBE-6E89FD9A516C}" type="parTrans" cxnId="{28773418-7AB3-446D-BBE9-9826B831162E}">
      <dgm:prSet/>
      <dgm:spPr/>
      <dgm:t>
        <a:bodyPr/>
        <a:lstStyle/>
        <a:p>
          <a:endParaRPr lang="en-US"/>
        </a:p>
      </dgm:t>
    </dgm:pt>
    <dgm:pt modelId="{DCF1B52E-28E1-49AF-9DF9-4FD2EB72E562}" type="sibTrans" cxnId="{28773418-7AB3-446D-BBE9-9826B831162E}">
      <dgm:prSet/>
      <dgm:spPr/>
      <dgm:t>
        <a:bodyPr/>
        <a:lstStyle/>
        <a:p>
          <a:endParaRPr lang="en-US"/>
        </a:p>
      </dgm:t>
    </dgm:pt>
    <dgm:pt modelId="{03A777B6-6E67-44A1-BAC3-AD369675E98D}">
      <dgm:prSet/>
      <dgm:spPr/>
      <dgm:t>
        <a:bodyPr/>
        <a:lstStyle/>
        <a:p>
          <a:pPr>
            <a:lnSpc>
              <a:spcPct val="100000"/>
            </a:lnSpc>
          </a:pPr>
          <a:r>
            <a:rPr lang="en-US"/>
            <a:t>Concentration</a:t>
          </a:r>
        </a:p>
      </dgm:t>
    </dgm:pt>
    <dgm:pt modelId="{9399C373-0AEE-4D24-BE63-1D7504BBD08B}" type="parTrans" cxnId="{7745F2F0-8E83-472E-AC50-38F1610B80C3}">
      <dgm:prSet/>
      <dgm:spPr/>
      <dgm:t>
        <a:bodyPr/>
        <a:lstStyle/>
        <a:p>
          <a:endParaRPr lang="en-US"/>
        </a:p>
      </dgm:t>
    </dgm:pt>
    <dgm:pt modelId="{CB342F7E-6CEB-4AAF-BEF5-FC4C7C67B4BA}" type="sibTrans" cxnId="{7745F2F0-8E83-472E-AC50-38F1610B80C3}">
      <dgm:prSet/>
      <dgm:spPr/>
      <dgm:t>
        <a:bodyPr/>
        <a:lstStyle/>
        <a:p>
          <a:endParaRPr lang="en-US"/>
        </a:p>
      </dgm:t>
    </dgm:pt>
    <dgm:pt modelId="{207AD82F-7E0C-4DC0-9D8C-348267F004F7}" type="pres">
      <dgm:prSet presAssocID="{4326B2CD-D526-405F-81EF-B5C96660DE87}" presName="root" presStyleCnt="0">
        <dgm:presLayoutVars>
          <dgm:dir/>
          <dgm:resizeHandles val="exact"/>
        </dgm:presLayoutVars>
      </dgm:prSet>
      <dgm:spPr/>
    </dgm:pt>
    <dgm:pt modelId="{E59CDFDC-30AF-43E7-8A2C-52320E3EDA56}" type="pres">
      <dgm:prSet presAssocID="{E7E49EFE-C511-4E35-B778-49CA7C75671E}" presName="compNode" presStyleCnt="0"/>
      <dgm:spPr/>
    </dgm:pt>
    <dgm:pt modelId="{26C2723C-41D8-4FD6-8FE8-5CEDC5D0C88A}" type="pres">
      <dgm:prSet presAssocID="{E7E49EFE-C511-4E35-B778-49CA7C75671E}" presName="bgRect" presStyleLbl="bgShp" presStyleIdx="0" presStyleCnt="3"/>
      <dgm:spPr/>
    </dgm:pt>
    <dgm:pt modelId="{D0ACBAD0-AC4F-4CAC-B857-2F74E70EDBF4}" type="pres">
      <dgm:prSet presAssocID="{E7E49EFE-C511-4E35-B778-49CA7C75671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lephone"/>
        </a:ext>
      </dgm:extLst>
    </dgm:pt>
    <dgm:pt modelId="{6598B7C0-CAD5-4F56-B409-4554FFE4A05A}" type="pres">
      <dgm:prSet presAssocID="{E7E49EFE-C511-4E35-B778-49CA7C75671E}" presName="spaceRect" presStyleCnt="0"/>
      <dgm:spPr/>
    </dgm:pt>
    <dgm:pt modelId="{5F9994E1-7ADD-43C0-BF8B-09663FF78A87}" type="pres">
      <dgm:prSet presAssocID="{E7E49EFE-C511-4E35-B778-49CA7C75671E}" presName="parTx" presStyleLbl="revTx" presStyleIdx="0" presStyleCnt="3">
        <dgm:presLayoutVars>
          <dgm:chMax val="0"/>
          <dgm:chPref val="0"/>
        </dgm:presLayoutVars>
      </dgm:prSet>
      <dgm:spPr/>
    </dgm:pt>
    <dgm:pt modelId="{86B32AE7-6E69-4241-B29A-AC4E0B010723}" type="pres">
      <dgm:prSet presAssocID="{D5BBBB9A-634B-4EB0-84F5-584851E59FDC}" presName="sibTrans" presStyleCnt="0"/>
      <dgm:spPr/>
    </dgm:pt>
    <dgm:pt modelId="{E69D40D9-DD16-4BC3-BA74-EF14BC41B3A8}" type="pres">
      <dgm:prSet presAssocID="{8C18D61C-076B-4815-AB2C-236B68578821}" presName="compNode" presStyleCnt="0"/>
      <dgm:spPr/>
    </dgm:pt>
    <dgm:pt modelId="{58A53A35-E880-49F1-8F75-65FCD176B871}" type="pres">
      <dgm:prSet presAssocID="{8C18D61C-076B-4815-AB2C-236B68578821}" presName="bgRect" presStyleLbl="bgShp" presStyleIdx="1" presStyleCnt="3"/>
      <dgm:spPr/>
    </dgm:pt>
    <dgm:pt modelId="{003EE042-1F28-44A2-86AC-A5DFE468F6F0}" type="pres">
      <dgm:prSet presAssocID="{8C18D61C-076B-4815-AB2C-236B6857882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3C77A68A-3426-4DC8-A0AF-0B34F263DF7E}" type="pres">
      <dgm:prSet presAssocID="{8C18D61C-076B-4815-AB2C-236B68578821}" presName="spaceRect" presStyleCnt="0"/>
      <dgm:spPr/>
    </dgm:pt>
    <dgm:pt modelId="{90F31363-7B61-4E99-896C-2DF01A88724F}" type="pres">
      <dgm:prSet presAssocID="{8C18D61C-076B-4815-AB2C-236B68578821}" presName="parTx" presStyleLbl="revTx" presStyleIdx="1" presStyleCnt="3">
        <dgm:presLayoutVars>
          <dgm:chMax val="0"/>
          <dgm:chPref val="0"/>
        </dgm:presLayoutVars>
      </dgm:prSet>
      <dgm:spPr/>
    </dgm:pt>
    <dgm:pt modelId="{AB56236D-92E1-44C2-91BB-CC3CBC819F4E}" type="pres">
      <dgm:prSet presAssocID="{DCF1B52E-28E1-49AF-9DF9-4FD2EB72E562}" presName="sibTrans" presStyleCnt="0"/>
      <dgm:spPr/>
    </dgm:pt>
    <dgm:pt modelId="{8F6979B4-71ED-44C0-80CD-7AB09AB38B9B}" type="pres">
      <dgm:prSet presAssocID="{03A777B6-6E67-44A1-BAC3-AD369675E98D}" presName="compNode" presStyleCnt="0"/>
      <dgm:spPr/>
    </dgm:pt>
    <dgm:pt modelId="{04682569-F1F2-4062-99C7-674692FC6BD9}" type="pres">
      <dgm:prSet presAssocID="{03A777B6-6E67-44A1-BAC3-AD369675E98D}" presName="bgRect" presStyleLbl="bgShp" presStyleIdx="2" presStyleCnt="3"/>
      <dgm:spPr/>
    </dgm:pt>
    <dgm:pt modelId="{AC57FA3F-543E-4DC2-92A2-2F10FDB76712}" type="pres">
      <dgm:prSet presAssocID="{03A777B6-6E67-44A1-BAC3-AD369675E98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65D90DF6-FBC7-4E45-816F-5C19F61866A2}" type="pres">
      <dgm:prSet presAssocID="{03A777B6-6E67-44A1-BAC3-AD369675E98D}" presName="spaceRect" presStyleCnt="0"/>
      <dgm:spPr/>
    </dgm:pt>
    <dgm:pt modelId="{06C0C91E-4CEB-4E3F-AC2B-397317A08172}" type="pres">
      <dgm:prSet presAssocID="{03A777B6-6E67-44A1-BAC3-AD369675E98D}" presName="parTx" presStyleLbl="revTx" presStyleIdx="2" presStyleCnt="3">
        <dgm:presLayoutVars>
          <dgm:chMax val="0"/>
          <dgm:chPref val="0"/>
        </dgm:presLayoutVars>
      </dgm:prSet>
      <dgm:spPr/>
    </dgm:pt>
  </dgm:ptLst>
  <dgm:cxnLst>
    <dgm:cxn modelId="{28773418-7AB3-446D-BBE9-9826B831162E}" srcId="{4326B2CD-D526-405F-81EF-B5C96660DE87}" destId="{8C18D61C-076B-4815-AB2C-236B68578821}" srcOrd="1" destOrd="0" parTransId="{02FF7F56-4A27-40E0-AFBE-6E89FD9A516C}" sibTransId="{DCF1B52E-28E1-49AF-9DF9-4FD2EB72E562}"/>
    <dgm:cxn modelId="{97197431-71BE-4B55-B62C-66A17405CD81}" type="presOf" srcId="{E7E49EFE-C511-4E35-B778-49CA7C75671E}" destId="{5F9994E1-7ADD-43C0-BF8B-09663FF78A87}" srcOrd="0" destOrd="0" presId="urn:microsoft.com/office/officeart/2018/2/layout/IconVerticalSolidList"/>
    <dgm:cxn modelId="{60D30083-C27A-47D2-9278-2417B0C4C783}" srcId="{4326B2CD-D526-405F-81EF-B5C96660DE87}" destId="{E7E49EFE-C511-4E35-B778-49CA7C75671E}" srcOrd="0" destOrd="0" parTransId="{7DA1AF30-07B0-4AE2-A058-509454F04726}" sibTransId="{D5BBBB9A-634B-4EB0-84F5-584851E59FDC}"/>
    <dgm:cxn modelId="{360B53BB-C7B5-4395-B351-FB62C21ABFD7}" type="presOf" srcId="{4326B2CD-D526-405F-81EF-B5C96660DE87}" destId="{207AD82F-7E0C-4DC0-9D8C-348267F004F7}" srcOrd="0" destOrd="0" presId="urn:microsoft.com/office/officeart/2018/2/layout/IconVerticalSolidList"/>
    <dgm:cxn modelId="{9766F1C4-7AB1-4ED2-92E0-1C3005EA8D99}" type="presOf" srcId="{8C18D61C-076B-4815-AB2C-236B68578821}" destId="{90F31363-7B61-4E99-896C-2DF01A88724F}" srcOrd="0" destOrd="0" presId="urn:microsoft.com/office/officeart/2018/2/layout/IconVerticalSolidList"/>
    <dgm:cxn modelId="{4347BED4-0614-4FBC-9819-74C86DD2D21A}" type="presOf" srcId="{03A777B6-6E67-44A1-BAC3-AD369675E98D}" destId="{06C0C91E-4CEB-4E3F-AC2B-397317A08172}" srcOrd="0" destOrd="0" presId="urn:microsoft.com/office/officeart/2018/2/layout/IconVerticalSolidList"/>
    <dgm:cxn modelId="{7745F2F0-8E83-472E-AC50-38F1610B80C3}" srcId="{4326B2CD-D526-405F-81EF-B5C96660DE87}" destId="{03A777B6-6E67-44A1-BAC3-AD369675E98D}" srcOrd="2" destOrd="0" parTransId="{9399C373-0AEE-4D24-BE63-1D7504BBD08B}" sibTransId="{CB342F7E-6CEB-4AAF-BEF5-FC4C7C67B4BA}"/>
    <dgm:cxn modelId="{4639F380-44B8-4AF3-88B7-E0F5F9D60F1F}" type="presParOf" srcId="{207AD82F-7E0C-4DC0-9D8C-348267F004F7}" destId="{E59CDFDC-30AF-43E7-8A2C-52320E3EDA56}" srcOrd="0" destOrd="0" presId="urn:microsoft.com/office/officeart/2018/2/layout/IconVerticalSolidList"/>
    <dgm:cxn modelId="{3F2D92B0-3FC4-449B-8518-C8F7E62232FF}" type="presParOf" srcId="{E59CDFDC-30AF-43E7-8A2C-52320E3EDA56}" destId="{26C2723C-41D8-4FD6-8FE8-5CEDC5D0C88A}" srcOrd="0" destOrd="0" presId="urn:microsoft.com/office/officeart/2018/2/layout/IconVerticalSolidList"/>
    <dgm:cxn modelId="{8DA1A8EC-723C-4B53-B0C1-D65A1BA4397B}" type="presParOf" srcId="{E59CDFDC-30AF-43E7-8A2C-52320E3EDA56}" destId="{D0ACBAD0-AC4F-4CAC-B857-2F74E70EDBF4}" srcOrd="1" destOrd="0" presId="urn:microsoft.com/office/officeart/2018/2/layout/IconVerticalSolidList"/>
    <dgm:cxn modelId="{B65CD94D-6697-46F4-801A-2EBC87CA16DB}" type="presParOf" srcId="{E59CDFDC-30AF-43E7-8A2C-52320E3EDA56}" destId="{6598B7C0-CAD5-4F56-B409-4554FFE4A05A}" srcOrd="2" destOrd="0" presId="urn:microsoft.com/office/officeart/2018/2/layout/IconVerticalSolidList"/>
    <dgm:cxn modelId="{A537D2FB-DFE4-4A5F-A0B3-82A3E2A4B041}" type="presParOf" srcId="{E59CDFDC-30AF-43E7-8A2C-52320E3EDA56}" destId="{5F9994E1-7ADD-43C0-BF8B-09663FF78A87}" srcOrd="3" destOrd="0" presId="urn:microsoft.com/office/officeart/2018/2/layout/IconVerticalSolidList"/>
    <dgm:cxn modelId="{9B5EA100-545C-4CFD-AEF9-A6A7B6B80258}" type="presParOf" srcId="{207AD82F-7E0C-4DC0-9D8C-348267F004F7}" destId="{86B32AE7-6E69-4241-B29A-AC4E0B010723}" srcOrd="1" destOrd="0" presId="urn:microsoft.com/office/officeart/2018/2/layout/IconVerticalSolidList"/>
    <dgm:cxn modelId="{B519FFBE-5830-4DCE-839D-65837827A76D}" type="presParOf" srcId="{207AD82F-7E0C-4DC0-9D8C-348267F004F7}" destId="{E69D40D9-DD16-4BC3-BA74-EF14BC41B3A8}" srcOrd="2" destOrd="0" presId="urn:microsoft.com/office/officeart/2018/2/layout/IconVerticalSolidList"/>
    <dgm:cxn modelId="{6EE72E0A-385F-4A0C-B849-846A5AAC816A}" type="presParOf" srcId="{E69D40D9-DD16-4BC3-BA74-EF14BC41B3A8}" destId="{58A53A35-E880-49F1-8F75-65FCD176B871}" srcOrd="0" destOrd="0" presId="urn:microsoft.com/office/officeart/2018/2/layout/IconVerticalSolidList"/>
    <dgm:cxn modelId="{30EAD6E3-6B99-4F62-9672-6560D8E0FD9F}" type="presParOf" srcId="{E69D40D9-DD16-4BC3-BA74-EF14BC41B3A8}" destId="{003EE042-1F28-44A2-86AC-A5DFE468F6F0}" srcOrd="1" destOrd="0" presId="urn:microsoft.com/office/officeart/2018/2/layout/IconVerticalSolidList"/>
    <dgm:cxn modelId="{7BF68034-052E-4116-A24C-4E45CD8EEAB2}" type="presParOf" srcId="{E69D40D9-DD16-4BC3-BA74-EF14BC41B3A8}" destId="{3C77A68A-3426-4DC8-A0AF-0B34F263DF7E}" srcOrd="2" destOrd="0" presId="urn:microsoft.com/office/officeart/2018/2/layout/IconVerticalSolidList"/>
    <dgm:cxn modelId="{93155FE0-6D48-4C1D-9D15-7FE3E99DC082}" type="presParOf" srcId="{E69D40D9-DD16-4BC3-BA74-EF14BC41B3A8}" destId="{90F31363-7B61-4E99-896C-2DF01A88724F}" srcOrd="3" destOrd="0" presId="urn:microsoft.com/office/officeart/2018/2/layout/IconVerticalSolidList"/>
    <dgm:cxn modelId="{28981498-C456-4F9A-A2B5-4C5AC7E61150}" type="presParOf" srcId="{207AD82F-7E0C-4DC0-9D8C-348267F004F7}" destId="{AB56236D-92E1-44C2-91BB-CC3CBC819F4E}" srcOrd="3" destOrd="0" presId="urn:microsoft.com/office/officeart/2018/2/layout/IconVerticalSolidList"/>
    <dgm:cxn modelId="{F3AEE8BA-E87D-4C21-826B-E1D6648F96D3}" type="presParOf" srcId="{207AD82F-7E0C-4DC0-9D8C-348267F004F7}" destId="{8F6979B4-71ED-44C0-80CD-7AB09AB38B9B}" srcOrd="4" destOrd="0" presId="urn:microsoft.com/office/officeart/2018/2/layout/IconVerticalSolidList"/>
    <dgm:cxn modelId="{74CE732E-256F-43F7-9180-BAC12C45F69F}" type="presParOf" srcId="{8F6979B4-71ED-44C0-80CD-7AB09AB38B9B}" destId="{04682569-F1F2-4062-99C7-674692FC6BD9}" srcOrd="0" destOrd="0" presId="urn:microsoft.com/office/officeart/2018/2/layout/IconVerticalSolidList"/>
    <dgm:cxn modelId="{694FFF2E-F79D-472B-BF4E-CD67FD98046F}" type="presParOf" srcId="{8F6979B4-71ED-44C0-80CD-7AB09AB38B9B}" destId="{AC57FA3F-543E-4DC2-92A2-2F10FDB76712}" srcOrd="1" destOrd="0" presId="urn:microsoft.com/office/officeart/2018/2/layout/IconVerticalSolidList"/>
    <dgm:cxn modelId="{EB877572-A730-4C6B-9584-D12179C68E7E}" type="presParOf" srcId="{8F6979B4-71ED-44C0-80CD-7AB09AB38B9B}" destId="{65D90DF6-FBC7-4E45-816F-5C19F61866A2}" srcOrd="2" destOrd="0" presId="urn:microsoft.com/office/officeart/2018/2/layout/IconVerticalSolidList"/>
    <dgm:cxn modelId="{58C45636-8707-44DE-93FA-DC47BD72AD71}" type="presParOf" srcId="{8F6979B4-71ED-44C0-80CD-7AB09AB38B9B}" destId="{06C0C91E-4CEB-4E3F-AC2B-397317A0817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AC23B4-2B44-457D-9ECE-99455FAE744F}"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05D208A5-917D-4BBF-A04F-BAD7F3ED3C90}">
      <dgm:prSet/>
      <dgm:spPr/>
      <dgm:t>
        <a:bodyPr/>
        <a:lstStyle/>
        <a:p>
          <a:r>
            <a:rPr lang="en-US"/>
            <a:t>Floor population densities rising</a:t>
          </a:r>
          <a:br>
            <a:rPr lang="en-US"/>
          </a:br>
          <a:endParaRPr lang="en-US"/>
        </a:p>
      </dgm:t>
    </dgm:pt>
    <dgm:pt modelId="{5D699E2A-4658-4F4E-AC47-5D7B0894B911}" type="parTrans" cxnId="{46C5E886-1D72-4793-85C5-5B787AFAF7F0}">
      <dgm:prSet/>
      <dgm:spPr/>
      <dgm:t>
        <a:bodyPr/>
        <a:lstStyle/>
        <a:p>
          <a:endParaRPr lang="en-US"/>
        </a:p>
      </dgm:t>
    </dgm:pt>
    <dgm:pt modelId="{ED2D1493-B4E7-4C1A-AC57-64EF28B02421}" type="sibTrans" cxnId="{46C5E886-1D72-4793-85C5-5B787AFAF7F0}">
      <dgm:prSet/>
      <dgm:spPr/>
      <dgm:t>
        <a:bodyPr/>
        <a:lstStyle/>
        <a:p>
          <a:endParaRPr lang="en-US"/>
        </a:p>
      </dgm:t>
    </dgm:pt>
    <dgm:pt modelId="{3E3199F2-3DAC-48BC-BAC5-4C8DBA95479A}">
      <dgm:prSet/>
      <dgm:spPr/>
      <dgm:t>
        <a:bodyPr/>
        <a:lstStyle/>
        <a:p>
          <a:r>
            <a:rPr lang="en-US"/>
            <a:t>More cell and speaker phone use</a:t>
          </a:r>
        </a:p>
      </dgm:t>
    </dgm:pt>
    <dgm:pt modelId="{95A19FD9-9216-4D3E-A1A3-1D7147F96BE9}" type="parTrans" cxnId="{A591E9B8-A815-4289-8F16-4C3EA54C4A09}">
      <dgm:prSet/>
      <dgm:spPr/>
      <dgm:t>
        <a:bodyPr/>
        <a:lstStyle/>
        <a:p>
          <a:endParaRPr lang="en-US"/>
        </a:p>
      </dgm:t>
    </dgm:pt>
    <dgm:pt modelId="{B20D08C6-240A-4669-A99C-9A2E4DDE2138}" type="sibTrans" cxnId="{A591E9B8-A815-4289-8F16-4C3EA54C4A09}">
      <dgm:prSet/>
      <dgm:spPr/>
      <dgm:t>
        <a:bodyPr/>
        <a:lstStyle/>
        <a:p>
          <a:endParaRPr lang="en-US"/>
        </a:p>
      </dgm:t>
    </dgm:pt>
    <dgm:pt modelId="{A9202714-4542-497B-83F4-C9D7E9E2EAAD}">
      <dgm:prSet/>
      <dgm:spPr/>
      <dgm:t>
        <a:bodyPr/>
        <a:lstStyle/>
        <a:p>
          <a:r>
            <a:rPr lang="en-US" dirty="0"/>
            <a:t>Voice activated systems and multimedia</a:t>
          </a:r>
        </a:p>
      </dgm:t>
    </dgm:pt>
    <dgm:pt modelId="{BE24A17A-7B4F-4612-A53A-B140114A7509}" type="parTrans" cxnId="{172A6685-3832-4DD8-A6BA-B8E66095E738}">
      <dgm:prSet/>
      <dgm:spPr/>
      <dgm:t>
        <a:bodyPr/>
        <a:lstStyle/>
        <a:p>
          <a:endParaRPr lang="en-US"/>
        </a:p>
      </dgm:t>
    </dgm:pt>
    <dgm:pt modelId="{58DDD0C4-B4AE-4652-9575-7624888A3002}" type="sibTrans" cxnId="{172A6685-3832-4DD8-A6BA-B8E66095E738}">
      <dgm:prSet/>
      <dgm:spPr/>
      <dgm:t>
        <a:bodyPr/>
        <a:lstStyle/>
        <a:p>
          <a:endParaRPr lang="en-US"/>
        </a:p>
      </dgm:t>
    </dgm:pt>
    <dgm:pt modelId="{44F3ABF4-F71D-4B3A-AD9A-1F3C843AEEDD}">
      <dgm:prSet/>
      <dgm:spPr/>
      <dgm:t>
        <a:bodyPr/>
        <a:lstStyle/>
        <a:p>
          <a:r>
            <a:rPr lang="en-US"/>
            <a:t>Shared and teaming environments</a:t>
          </a:r>
        </a:p>
      </dgm:t>
    </dgm:pt>
    <dgm:pt modelId="{1934858A-25ED-427D-A89E-309BD6EC43E2}" type="parTrans" cxnId="{B909A71E-5E62-4F29-8729-058E221177EF}">
      <dgm:prSet/>
      <dgm:spPr/>
      <dgm:t>
        <a:bodyPr/>
        <a:lstStyle/>
        <a:p>
          <a:endParaRPr lang="en-US"/>
        </a:p>
      </dgm:t>
    </dgm:pt>
    <dgm:pt modelId="{FD05729F-45B7-4043-97A9-08E61AF8BBFF}" type="sibTrans" cxnId="{B909A71E-5E62-4F29-8729-058E221177EF}">
      <dgm:prSet/>
      <dgm:spPr/>
      <dgm:t>
        <a:bodyPr/>
        <a:lstStyle/>
        <a:p>
          <a:endParaRPr lang="en-US"/>
        </a:p>
      </dgm:t>
    </dgm:pt>
    <dgm:pt modelId="{D067DCDC-BE06-4A00-86FE-49E35D7DBFFD}">
      <dgm:prSet/>
      <dgm:spPr/>
      <dgm:t>
        <a:bodyPr/>
        <a:lstStyle/>
        <a:p>
          <a:r>
            <a:rPr lang="en-US" dirty="0"/>
            <a:t>Open plan design, lower panel heights</a:t>
          </a:r>
        </a:p>
      </dgm:t>
    </dgm:pt>
    <dgm:pt modelId="{96581DD8-6FBD-488E-9610-FF82A68739F0}" type="parTrans" cxnId="{BC7F1EFE-596F-4AC2-A07E-9CB33C3D3E85}">
      <dgm:prSet/>
      <dgm:spPr/>
      <dgm:t>
        <a:bodyPr/>
        <a:lstStyle/>
        <a:p>
          <a:endParaRPr lang="en-US"/>
        </a:p>
      </dgm:t>
    </dgm:pt>
    <dgm:pt modelId="{8DB46C19-AED9-4E98-8709-1D71975B43C8}" type="sibTrans" cxnId="{BC7F1EFE-596F-4AC2-A07E-9CB33C3D3E85}">
      <dgm:prSet/>
      <dgm:spPr/>
      <dgm:t>
        <a:bodyPr/>
        <a:lstStyle/>
        <a:p>
          <a:endParaRPr lang="en-US"/>
        </a:p>
      </dgm:t>
    </dgm:pt>
    <dgm:pt modelId="{0D5350AB-7589-4D0C-B878-25DA8DEDCD5A}" type="pres">
      <dgm:prSet presAssocID="{42AC23B4-2B44-457D-9ECE-99455FAE744F}" presName="Name0" presStyleCnt="0">
        <dgm:presLayoutVars>
          <dgm:dir/>
          <dgm:resizeHandles val="exact"/>
        </dgm:presLayoutVars>
      </dgm:prSet>
      <dgm:spPr/>
    </dgm:pt>
    <dgm:pt modelId="{4F6CBDD9-582D-4FD9-AE95-C9D07E07602A}" type="pres">
      <dgm:prSet presAssocID="{05D208A5-917D-4BBF-A04F-BAD7F3ED3C90}" presName="node" presStyleLbl="node1" presStyleIdx="0" presStyleCnt="5">
        <dgm:presLayoutVars>
          <dgm:bulletEnabled val="1"/>
        </dgm:presLayoutVars>
      </dgm:prSet>
      <dgm:spPr/>
    </dgm:pt>
    <dgm:pt modelId="{A80FF652-EA3E-4B11-AA02-E196D4460383}" type="pres">
      <dgm:prSet presAssocID="{ED2D1493-B4E7-4C1A-AC57-64EF28B02421}" presName="sibTrans" presStyleLbl="sibTrans1D1" presStyleIdx="0" presStyleCnt="4"/>
      <dgm:spPr/>
    </dgm:pt>
    <dgm:pt modelId="{DCAF8CB1-2CC4-4321-9909-7537A145937E}" type="pres">
      <dgm:prSet presAssocID="{ED2D1493-B4E7-4C1A-AC57-64EF28B02421}" presName="connectorText" presStyleLbl="sibTrans1D1" presStyleIdx="0" presStyleCnt="4"/>
      <dgm:spPr/>
    </dgm:pt>
    <dgm:pt modelId="{436CD632-2D3F-4CFF-B792-815252EC4E24}" type="pres">
      <dgm:prSet presAssocID="{3E3199F2-3DAC-48BC-BAC5-4C8DBA95479A}" presName="node" presStyleLbl="node1" presStyleIdx="1" presStyleCnt="5">
        <dgm:presLayoutVars>
          <dgm:bulletEnabled val="1"/>
        </dgm:presLayoutVars>
      </dgm:prSet>
      <dgm:spPr/>
    </dgm:pt>
    <dgm:pt modelId="{A29612B6-B00C-4C38-97B5-7F0FB718784D}" type="pres">
      <dgm:prSet presAssocID="{B20D08C6-240A-4669-A99C-9A2E4DDE2138}" presName="sibTrans" presStyleLbl="sibTrans1D1" presStyleIdx="1" presStyleCnt="4"/>
      <dgm:spPr/>
    </dgm:pt>
    <dgm:pt modelId="{A7BB0F84-6259-478D-BFAA-EDC1DE567B61}" type="pres">
      <dgm:prSet presAssocID="{B20D08C6-240A-4669-A99C-9A2E4DDE2138}" presName="connectorText" presStyleLbl="sibTrans1D1" presStyleIdx="1" presStyleCnt="4"/>
      <dgm:spPr/>
    </dgm:pt>
    <dgm:pt modelId="{823DFE87-530B-43C9-9170-CD3C68AF52F8}" type="pres">
      <dgm:prSet presAssocID="{A9202714-4542-497B-83F4-C9D7E9E2EAAD}" presName="node" presStyleLbl="node1" presStyleIdx="2" presStyleCnt="5">
        <dgm:presLayoutVars>
          <dgm:bulletEnabled val="1"/>
        </dgm:presLayoutVars>
      </dgm:prSet>
      <dgm:spPr/>
    </dgm:pt>
    <dgm:pt modelId="{090DEDF3-27C1-46DA-8EC5-C3693B7B4900}" type="pres">
      <dgm:prSet presAssocID="{58DDD0C4-B4AE-4652-9575-7624888A3002}" presName="sibTrans" presStyleLbl="sibTrans1D1" presStyleIdx="2" presStyleCnt="4"/>
      <dgm:spPr/>
    </dgm:pt>
    <dgm:pt modelId="{260D6693-9932-4204-AA31-0D0B80B3388C}" type="pres">
      <dgm:prSet presAssocID="{58DDD0C4-B4AE-4652-9575-7624888A3002}" presName="connectorText" presStyleLbl="sibTrans1D1" presStyleIdx="2" presStyleCnt="4"/>
      <dgm:spPr/>
    </dgm:pt>
    <dgm:pt modelId="{024EB428-E889-4FE4-9518-E97F127F7EDF}" type="pres">
      <dgm:prSet presAssocID="{44F3ABF4-F71D-4B3A-AD9A-1F3C843AEEDD}" presName="node" presStyleLbl="node1" presStyleIdx="3" presStyleCnt="5">
        <dgm:presLayoutVars>
          <dgm:bulletEnabled val="1"/>
        </dgm:presLayoutVars>
      </dgm:prSet>
      <dgm:spPr/>
    </dgm:pt>
    <dgm:pt modelId="{283DFDA0-5FDD-43C7-BCFA-E41DC3E243E8}" type="pres">
      <dgm:prSet presAssocID="{FD05729F-45B7-4043-97A9-08E61AF8BBFF}" presName="sibTrans" presStyleLbl="sibTrans1D1" presStyleIdx="3" presStyleCnt="4"/>
      <dgm:spPr/>
    </dgm:pt>
    <dgm:pt modelId="{F7E71708-E7B4-43FD-9084-98E1E9197B8D}" type="pres">
      <dgm:prSet presAssocID="{FD05729F-45B7-4043-97A9-08E61AF8BBFF}" presName="connectorText" presStyleLbl="sibTrans1D1" presStyleIdx="3" presStyleCnt="4"/>
      <dgm:spPr/>
    </dgm:pt>
    <dgm:pt modelId="{7CAF2A8E-C06C-456D-8427-E6AAF8F3D37A}" type="pres">
      <dgm:prSet presAssocID="{D067DCDC-BE06-4A00-86FE-49E35D7DBFFD}" presName="node" presStyleLbl="node1" presStyleIdx="4" presStyleCnt="5">
        <dgm:presLayoutVars>
          <dgm:bulletEnabled val="1"/>
        </dgm:presLayoutVars>
      </dgm:prSet>
      <dgm:spPr/>
    </dgm:pt>
  </dgm:ptLst>
  <dgm:cxnLst>
    <dgm:cxn modelId="{62718E09-256D-4F2E-838D-FAC94A0FB44D}" type="presOf" srcId="{B20D08C6-240A-4669-A99C-9A2E4DDE2138}" destId="{A7BB0F84-6259-478D-BFAA-EDC1DE567B61}" srcOrd="1" destOrd="0" presId="urn:microsoft.com/office/officeart/2016/7/layout/RepeatingBendingProcessNew"/>
    <dgm:cxn modelId="{5633851B-DA9D-4203-A831-F142303F2137}" type="presOf" srcId="{FD05729F-45B7-4043-97A9-08E61AF8BBFF}" destId="{F7E71708-E7B4-43FD-9084-98E1E9197B8D}" srcOrd="1" destOrd="0" presId="urn:microsoft.com/office/officeart/2016/7/layout/RepeatingBendingProcessNew"/>
    <dgm:cxn modelId="{B909A71E-5E62-4F29-8729-058E221177EF}" srcId="{42AC23B4-2B44-457D-9ECE-99455FAE744F}" destId="{44F3ABF4-F71D-4B3A-AD9A-1F3C843AEEDD}" srcOrd="3" destOrd="0" parTransId="{1934858A-25ED-427D-A89E-309BD6EC43E2}" sibTransId="{FD05729F-45B7-4043-97A9-08E61AF8BBFF}"/>
    <dgm:cxn modelId="{9BCDA821-CC11-4752-BB7E-5E333C78475C}" type="presOf" srcId="{D067DCDC-BE06-4A00-86FE-49E35D7DBFFD}" destId="{7CAF2A8E-C06C-456D-8427-E6AAF8F3D37A}" srcOrd="0" destOrd="0" presId="urn:microsoft.com/office/officeart/2016/7/layout/RepeatingBendingProcessNew"/>
    <dgm:cxn modelId="{A0203662-BA0F-4625-BAD0-6D9C5184B7CB}" type="presOf" srcId="{58DDD0C4-B4AE-4652-9575-7624888A3002}" destId="{090DEDF3-27C1-46DA-8EC5-C3693B7B4900}" srcOrd="0" destOrd="0" presId="urn:microsoft.com/office/officeart/2016/7/layout/RepeatingBendingProcessNew"/>
    <dgm:cxn modelId="{E5058366-9D4F-4BA3-9C72-2DF3342BA86B}" type="presOf" srcId="{B20D08C6-240A-4669-A99C-9A2E4DDE2138}" destId="{A29612B6-B00C-4C38-97B5-7F0FB718784D}" srcOrd="0" destOrd="0" presId="urn:microsoft.com/office/officeart/2016/7/layout/RepeatingBendingProcessNew"/>
    <dgm:cxn modelId="{B7212D6D-6619-4ED6-8360-86E86B28C629}" type="presOf" srcId="{05D208A5-917D-4BBF-A04F-BAD7F3ED3C90}" destId="{4F6CBDD9-582D-4FD9-AE95-C9D07E07602A}" srcOrd="0" destOrd="0" presId="urn:microsoft.com/office/officeart/2016/7/layout/RepeatingBendingProcessNew"/>
    <dgm:cxn modelId="{172A6685-3832-4DD8-A6BA-B8E66095E738}" srcId="{42AC23B4-2B44-457D-9ECE-99455FAE744F}" destId="{A9202714-4542-497B-83F4-C9D7E9E2EAAD}" srcOrd="2" destOrd="0" parTransId="{BE24A17A-7B4F-4612-A53A-B140114A7509}" sibTransId="{58DDD0C4-B4AE-4652-9575-7624888A3002}"/>
    <dgm:cxn modelId="{46C5E886-1D72-4793-85C5-5B787AFAF7F0}" srcId="{42AC23B4-2B44-457D-9ECE-99455FAE744F}" destId="{05D208A5-917D-4BBF-A04F-BAD7F3ED3C90}" srcOrd="0" destOrd="0" parTransId="{5D699E2A-4658-4F4E-AC47-5D7B0894B911}" sibTransId="{ED2D1493-B4E7-4C1A-AC57-64EF28B02421}"/>
    <dgm:cxn modelId="{27B88D87-63DF-4352-9F09-CB59264DDE45}" type="presOf" srcId="{58DDD0C4-B4AE-4652-9575-7624888A3002}" destId="{260D6693-9932-4204-AA31-0D0B80B3388C}" srcOrd="1" destOrd="0" presId="urn:microsoft.com/office/officeart/2016/7/layout/RepeatingBendingProcessNew"/>
    <dgm:cxn modelId="{A024498C-E83C-4C50-A3D3-2F12469C4C75}" type="presOf" srcId="{ED2D1493-B4E7-4C1A-AC57-64EF28B02421}" destId="{A80FF652-EA3E-4B11-AA02-E196D4460383}" srcOrd="0" destOrd="0" presId="urn:microsoft.com/office/officeart/2016/7/layout/RepeatingBendingProcessNew"/>
    <dgm:cxn modelId="{B4092890-00B4-4638-8326-72590512C2F8}" type="presOf" srcId="{42AC23B4-2B44-457D-9ECE-99455FAE744F}" destId="{0D5350AB-7589-4D0C-B878-25DA8DEDCD5A}" srcOrd="0" destOrd="0" presId="urn:microsoft.com/office/officeart/2016/7/layout/RepeatingBendingProcessNew"/>
    <dgm:cxn modelId="{8CE12595-E11F-4357-8DE7-8E8FE8F53F84}" type="presOf" srcId="{ED2D1493-B4E7-4C1A-AC57-64EF28B02421}" destId="{DCAF8CB1-2CC4-4321-9909-7537A145937E}" srcOrd="1" destOrd="0" presId="urn:microsoft.com/office/officeart/2016/7/layout/RepeatingBendingProcessNew"/>
    <dgm:cxn modelId="{4B841D99-998B-4E35-9212-200A68E707F7}" type="presOf" srcId="{44F3ABF4-F71D-4B3A-AD9A-1F3C843AEEDD}" destId="{024EB428-E889-4FE4-9518-E97F127F7EDF}" srcOrd="0" destOrd="0" presId="urn:microsoft.com/office/officeart/2016/7/layout/RepeatingBendingProcessNew"/>
    <dgm:cxn modelId="{A591E9B8-A815-4289-8F16-4C3EA54C4A09}" srcId="{42AC23B4-2B44-457D-9ECE-99455FAE744F}" destId="{3E3199F2-3DAC-48BC-BAC5-4C8DBA95479A}" srcOrd="1" destOrd="0" parTransId="{95A19FD9-9216-4D3E-A1A3-1D7147F96BE9}" sibTransId="{B20D08C6-240A-4669-A99C-9A2E4DDE2138}"/>
    <dgm:cxn modelId="{ECD9A9C0-2371-4CB2-964E-FD64508136A2}" type="presOf" srcId="{FD05729F-45B7-4043-97A9-08E61AF8BBFF}" destId="{283DFDA0-5FDD-43C7-BCFA-E41DC3E243E8}" srcOrd="0" destOrd="0" presId="urn:microsoft.com/office/officeart/2016/7/layout/RepeatingBendingProcessNew"/>
    <dgm:cxn modelId="{FFEAB5C9-E4D6-4E1D-9360-2E68EFFCBD49}" type="presOf" srcId="{3E3199F2-3DAC-48BC-BAC5-4C8DBA95479A}" destId="{436CD632-2D3F-4CFF-B792-815252EC4E24}" srcOrd="0" destOrd="0" presId="urn:microsoft.com/office/officeart/2016/7/layout/RepeatingBendingProcessNew"/>
    <dgm:cxn modelId="{008017F5-5C86-463F-9A42-AC33FA6A77AE}" type="presOf" srcId="{A9202714-4542-497B-83F4-C9D7E9E2EAAD}" destId="{823DFE87-530B-43C9-9170-CD3C68AF52F8}" srcOrd="0" destOrd="0" presId="urn:microsoft.com/office/officeart/2016/7/layout/RepeatingBendingProcessNew"/>
    <dgm:cxn modelId="{BC7F1EFE-596F-4AC2-A07E-9CB33C3D3E85}" srcId="{42AC23B4-2B44-457D-9ECE-99455FAE744F}" destId="{D067DCDC-BE06-4A00-86FE-49E35D7DBFFD}" srcOrd="4" destOrd="0" parTransId="{96581DD8-6FBD-488E-9610-FF82A68739F0}" sibTransId="{8DB46C19-AED9-4E98-8709-1D71975B43C8}"/>
    <dgm:cxn modelId="{DFC6A758-71B0-4E20-AFB1-D79067457EC4}" type="presParOf" srcId="{0D5350AB-7589-4D0C-B878-25DA8DEDCD5A}" destId="{4F6CBDD9-582D-4FD9-AE95-C9D07E07602A}" srcOrd="0" destOrd="0" presId="urn:microsoft.com/office/officeart/2016/7/layout/RepeatingBendingProcessNew"/>
    <dgm:cxn modelId="{3C21DE87-BBA6-4FD7-A1C6-2A5704BCDCC6}" type="presParOf" srcId="{0D5350AB-7589-4D0C-B878-25DA8DEDCD5A}" destId="{A80FF652-EA3E-4B11-AA02-E196D4460383}" srcOrd="1" destOrd="0" presId="urn:microsoft.com/office/officeart/2016/7/layout/RepeatingBendingProcessNew"/>
    <dgm:cxn modelId="{B753FD5A-918E-4819-96F1-27D87127C4D7}" type="presParOf" srcId="{A80FF652-EA3E-4B11-AA02-E196D4460383}" destId="{DCAF8CB1-2CC4-4321-9909-7537A145937E}" srcOrd="0" destOrd="0" presId="urn:microsoft.com/office/officeart/2016/7/layout/RepeatingBendingProcessNew"/>
    <dgm:cxn modelId="{7E417E84-79BE-4DDD-ACBC-84D1AECD23EF}" type="presParOf" srcId="{0D5350AB-7589-4D0C-B878-25DA8DEDCD5A}" destId="{436CD632-2D3F-4CFF-B792-815252EC4E24}" srcOrd="2" destOrd="0" presId="urn:microsoft.com/office/officeart/2016/7/layout/RepeatingBendingProcessNew"/>
    <dgm:cxn modelId="{B9F22181-EAEE-45A3-B7E9-DBB5064032C1}" type="presParOf" srcId="{0D5350AB-7589-4D0C-B878-25DA8DEDCD5A}" destId="{A29612B6-B00C-4C38-97B5-7F0FB718784D}" srcOrd="3" destOrd="0" presId="urn:microsoft.com/office/officeart/2016/7/layout/RepeatingBendingProcessNew"/>
    <dgm:cxn modelId="{F242C852-FE5F-4E97-B539-3709B1950858}" type="presParOf" srcId="{A29612B6-B00C-4C38-97B5-7F0FB718784D}" destId="{A7BB0F84-6259-478D-BFAA-EDC1DE567B61}" srcOrd="0" destOrd="0" presId="urn:microsoft.com/office/officeart/2016/7/layout/RepeatingBendingProcessNew"/>
    <dgm:cxn modelId="{120F3962-D569-4979-B445-97DFC6307493}" type="presParOf" srcId="{0D5350AB-7589-4D0C-B878-25DA8DEDCD5A}" destId="{823DFE87-530B-43C9-9170-CD3C68AF52F8}" srcOrd="4" destOrd="0" presId="urn:microsoft.com/office/officeart/2016/7/layout/RepeatingBendingProcessNew"/>
    <dgm:cxn modelId="{E7474D3B-E6CF-4261-9EB1-0EFD73B5699C}" type="presParOf" srcId="{0D5350AB-7589-4D0C-B878-25DA8DEDCD5A}" destId="{090DEDF3-27C1-46DA-8EC5-C3693B7B4900}" srcOrd="5" destOrd="0" presId="urn:microsoft.com/office/officeart/2016/7/layout/RepeatingBendingProcessNew"/>
    <dgm:cxn modelId="{DD28BC45-F5E5-469E-A699-02E06C1396CA}" type="presParOf" srcId="{090DEDF3-27C1-46DA-8EC5-C3693B7B4900}" destId="{260D6693-9932-4204-AA31-0D0B80B3388C}" srcOrd="0" destOrd="0" presId="urn:microsoft.com/office/officeart/2016/7/layout/RepeatingBendingProcessNew"/>
    <dgm:cxn modelId="{F0646217-DB57-4F0B-9DDB-9ADE280AA687}" type="presParOf" srcId="{0D5350AB-7589-4D0C-B878-25DA8DEDCD5A}" destId="{024EB428-E889-4FE4-9518-E97F127F7EDF}" srcOrd="6" destOrd="0" presId="urn:microsoft.com/office/officeart/2016/7/layout/RepeatingBendingProcessNew"/>
    <dgm:cxn modelId="{11FA8234-5FB5-4F3D-8E93-53895AC708DD}" type="presParOf" srcId="{0D5350AB-7589-4D0C-B878-25DA8DEDCD5A}" destId="{283DFDA0-5FDD-43C7-BCFA-E41DC3E243E8}" srcOrd="7" destOrd="0" presId="urn:microsoft.com/office/officeart/2016/7/layout/RepeatingBendingProcessNew"/>
    <dgm:cxn modelId="{5877A3D0-A38D-41C2-A4AF-E07DB0FD725D}" type="presParOf" srcId="{283DFDA0-5FDD-43C7-BCFA-E41DC3E243E8}" destId="{F7E71708-E7B4-43FD-9084-98E1E9197B8D}" srcOrd="0" destOrd="0" presId="urn:microsoft.com/office/officeart/2016/7/layout/RepeatingBendingProcessNew"/>
    <dgm:cxn modelId="{B52FB242-EEE9-411C-9BAD-89FED774B47C}" type="presParOf" srcId="{0D5350AB-7589-4D0C-B878-25DA8DEDCD5A}" destId="{7CAF2A8E-C06C-456D-8427-E6AAF8F3D37A}"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882B57-EDDA-4476-8EBB-D048CBB05773}"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A44BE108-60CA-491E-A9D3-19398389E60E}">
      <dgm:prSet/>
      <dgm:spPr/>
      <dgm:t>
        <a:bodyPr/>
        <a:lstStyle/>
        <a:p>
          <a:r>
            <a:rPr lang="en-US"/>
            <a:t>Bare concrete ceilings</a:t>
          </a:r>
        </a:p>
      </dgm:t>
    </dgm:pt>
    <dgm:pt modelId="{E0D0143C-F071-4FC4-91CC-BAC77384FB2D}" type="parTrans" cxnId="{15858960-56CE-47F0-ADDE-3F10C7D707DA}">
      <dgm:prSet/>
      <dgm:spPr/>
      <dgm:t>
        <a:bodyPr/>
        <a:lstStyle/>
        <a:p>
          <a:endParaRPr lang="en-US"/>
        </a:p>
      </dgm:t>
    </dgm:pt>
    <dgm:pt modelId="{07D92745-DE79-49CC-8E09-AD43BF49C220}" type="sibTrans" cxnId="{15858960-56CE-47F0-ADDE-3F10C7D707DA}">
      <dgm:prSet/>
      <dgm:spPr/>
      <dgm:t>
        <a:bodyPr/>
        <a:lstStyle/>
        <a:p>
          <a:endParaRPr lang="en-US"/>
        </a:p>
      </dgm:t>
    </dgm:pt>
    <dgm:pt modelId="{9D0896CF-E008-4514-8000-D6503CC54F28}">
      <dgm:prSet/>
      <dgm:spPr/>
      <dgm:t>
        <a:bodyPr/>
        <a:lstStyle/>
        <a:p>
          <a:r>
            <a:rPr lang="en-US"/>
            <a:t>Improve heating and cooling efficiencies</a:t>
          </a:r>
        </a:p>
      </dgm:t>
    </dgm:pt>
    <dgm:pt modelId="{0207EEF0-DAA3-4CE6-A702-C1861905900C}" type="parTrans" cxnId="{4A46FC19-DF26-4E4E-AB6D-8B168EF075AE}">
      <dgm:prSet/>
      <dgm:spPr/>
      <dgm:t>
        <a:bodyPr/>
        <a:lstStyle/>
        <a:p>
          <a:endParaRPr lang="en-US"/>
        </a:p>
      </dgm:t>
    </dgm:pt>
    <dgm:pt modelId="{762A493A-CD2F-4446-AF6D-5C68453CAEAD}" type="sibTrans" cxnId="{4A46FC19-DF26-4E4E-AB6D-8B168EF075AE}">
      <dgm:prSet/>
      <dgm:spPr/>
      <dgm:t>
        <a:bodyPr/>
        <a:lstStyle/>
        <a:p>
          <a:endParaRPr lang="en-US"/>
        </a:p>
      </dgm:t>
    </dgm:pt>
    <dgm:pt modelId="{E3C9C26B-0935-491D-A49D-22EEC3A7A3A4}">
      <dgm:prSet/>
      <dgm:spPr/>
      <dgm:t>
        <a:bodyPr/>
        <a:lstStyle/>
        <a:p>
          <a:r>
            <a:rPr lang="en-US"/>
            <a:t>But causes sound reverberation</a:t>
          </a:r>
        </a:p>
      </dgm:t>
    </dgm:pt>
    <dgm:pt modelId="{58D00626-BFD9-4250-BDDC-1444C89CCB19}" type="parTrans" cxnId="{9A24202F-7560-493E-9893-152EC538EEC5}">
      <dgm:prSet/>
      <dgm:spPr/>
      <dgm:t>
        <a:bodyPr/>
        <a:lstStyle/>
        <a:p>
          <a:endParaRPr lang="en-US"/>
        </a:p>
      </dgm:t>
    </dgm:pt>
    <dgm:pt modelId="{6672B22E-DAA9-437C-ABDD-40281B6C58BF}" type="sibTrans" cxnId="{9A24202F-7560-493E-9893-152EC538EEC5}">
      <dgm:prSet/>
      <dgm:spPr/>
      <dgm:t>
        <a:bodyPr/>
        <a:lstStyle/>
        <a:p>
          <a:endParaRPr lang="en-US"/>
        </a:p>
      </dgm:t>
    </dgm:pt>
    <dgm:pt modelId="{40A64245-6300-4819-8676-9821E6460D66}">
      <dgm:prSet/>
      <dgm:spPr/>
      <dgm:t>
        <a:bodyPr/>
        <a:lstStyle/>
        <a:p>
          <a:r>
            <a:rPr lang="en-US"/>
            <a:t>Lower cubicle walls</a:t>
          </a:r>
        </a:p>
      </dgm:t>
    </dgm:pt>
    <dgm:pt modelId="{01EDA686-2B38-4441-8CAE-527C88229718}" type="parTrans" cxnId="{A77E101B-061A-480C-8EC8-C6194CC3578C}">
      <dgm:prSet/>
      <dgm:spPr/>
      <dgm:t>
        <a:bodyPr/>
        <a:lstStyle/>
        <a:p>
          <a:endParaRPr lang="en-US"/>
        </a:p>
      </dgm:t>
    </dgm:pt>
    <dgm:pt modelId="{5A47162B-B7CD-45FC-9F81-C75B91FD38DF}" type="sibTrans" cxnId="{A77E101B-061A-480C-8EC8-C6194CC3578C}">
      <dgm:prSet/>
      <dgm:spPr/>
      <dgm:t>
        <a:bodyPr/>
        <a:lstStyle/>
        <a:p>
          <a:endParaRPr lang="en-US"/>
        </a:p>
      </dgm:t>
    </dgm:pt>
    <dgm:pt modelId="{7756CB27-8FE2-4987-B4CB-90BA176844CC}">
      <dgm:prSet/>
      <dgm:spPr/>
      <dgm:t>
        <a:bodyPr/>
        <a:lstStyle/>
        <a:p>
          <a:r>
            <a:rPr lang="en-US"/>
            <a:t>Reduce lighting needs and improve daylight</a:t>
          </a:r>
        </a:p>
      </dgm:t>
    </dgm:pt>
    <dgm:pt modelId="{E5E73F0F-AB08-4A27-9055-32788BFDD542}" type="parTrans" cxnId="{90C2D526-E147-4C16-8FA7-32B0D86E6E24}">
      <dgm:prSet/>
      <dgm:spPr/>
      <dgm:t>
        <a:bodyPr/>
        <a:lstStyle/>
        <a:p>
          <a:endParaRPr lang="en-US"/>
        </a:p>
      </dgm:t>
    </dgm:pt>
    <dgm:pt modelId="{2D4E6A10-B627-43AB-8392-6BDAE2D307F9}" type="sibTrans" cxnId="{90C2D526-E147-4C16-8FA7-32B0D86E6E24}">
      <dgm:prSet/>
      <dgm:spPr/>
      <dgm:t>
        <a:bodyPr/>
        <a:lstStyle/>
        <a:p>
          <a:endParaRPr lang="en-US"/>
        </a:p>
      </dgm:t>
    </dgm:pt>
    <dgm:pt modelId="{DB947FD9-F296-4219-8FD2-32077EE0F6C3}">
      <dgm:prSet/>
      <dgm:spPr/>
      <dgm:t>
        <a:bodyPr/>
        <a:lstStyle/>
        <a:p>
          <a:r>
            <a:rPr lang="en-US"/>
            <a:t>But causes sound to travel greater distances</a:t>
          </a:r>
        </a:p>
      </dgm:t>
    </dgm:pt>
    <dgm:pt modelId="{3F119EDF-F64C-40F1-9FB8-6A2991A3F84E}" type="parTrans" cxnId="{1B98E144-C4AF-4E8D-9514-C2399949DDFC}">
      <dgm:prSet/>
      <dgm:spPr/>
      <dgm:t>
        <a:bodyPr/>
        <a:lstStyle/>
        <a:p>
          <a:endParaRPr lang="en-US"/>
        </a:p>
      </dgm:t>
    </dgm:pt>
    <dgm:pt modelId="{8617AAB8-4005-4AD9-843F-2B02E279BAE4}" type="sibTrans" cxnId="{1B98E144-C4AF-4E8D-9514-C2399949DDFC}">
      <dgm:prSet/>
      <dgm:spPr/>
      <dgm:t>
        <a:bodyPr/>
        <a:lstStyle/>
        <a:p>
          <a:endParaRPr lang="en-US"/>
        </a:p>
      </dgm:t>
    </dgm:pt>
    <dgm:pt modelId="{9D8AA2CE-AA29-4BCB-8C7C-EE3DA02B2F79}">
      <dgm:prSet/>
      <dgm:spPr/>
      <dgm:t>
        <a:bodyPr/>
        <a:lstStyle/>
        <a:p>
          <a:r>
            <a:rPr lang="en-US"/>
            <a:t>Fewer private offices</a:t>
          </a:r>
        </a:p>
      </dgm:t>
    </dgm:pt>
    <dgm:pt modelId="{49220E2C-1DB8-40C1-A573-C87C1865A54F}" type="parTrans" cxnId="{B26E1FF1-C679-4AF2-B43B-96E19B21FAAA}">
      <dgm:prSet/>
      <dgm:spPr/>
      <dgm:t>
        <a:bodyPr/>
        <a:lstStyle/>
        <a:p>
          <a:endParaRPr lang="en-US"/>
        </a:p>
      </dgm:t>
    </dgm:pt>
    <dgm:pt modelId="{B3881AF7-AE30-416D-B54B-6AEA17E48549}" type="sibTrans" cxnId="{B26E1FF1-C679-4AF2-B43B-96E19B21FAAA}">
      <dgm:prSet/>
      <dgm:spPr/>
      <dgm:t>
        <a:bodyPr/>
        <a:lstStyle/>
        <a:p>
          <a:endParaRPr lang="en-US"/>
        </a:p>
      </dgm:t>
    </dgm:pt>
    <dgm:pt modelId="{4D2C697E-F8C4-439B-BA65-41371941CDE8}">
      <dgm:prSet/>
      <dgm:spPr/>
      <dgm:t>
        <a:bodyPr/>
        <a:lstStyle/>
        <a:p>
          <a:r>
            <a:rPr lang="en-US"/>
            <a:t>Improves access to natural daylight</a:t>
          </a:r>
        </a:p>
      </dgm:t>
    </dgm:pt>
    <dgm:pt modelId="{91E58457-6F85-433A-930B-4ACFA875BC29}" type="parTrans" cxnId="{74C55056-9920-4B67-A860-7D3ADF90B548}">
      <dgm:prSet/>
      <dgm:spPr/>
      <dgm:t>
        <a:bodyPr/>
        <a:lstStyle/>
        <a:p>
          <a:endParaRPr lang="en-US"/>
        </a:p>
      </dgm:t>
    </dgm:pt>
    <dgm:pt modelId="{88C82DF7-5FF1-408E-8E81-4230EA76CA06}" type="sibTrans" cxnId="{74C55056-9920-4B67-A860-7D3ADF90B548}">
      <dgm:prSet/>
      <dgm:spPr/>
      <dgm:t>
        <a:bodyPr/>
        <a:lstStyle/>
        <a:p>
          <a:endParaRPr lang="en-US"/>
        </a:p>
      </dgm:t>
    </dgm:pt>
    <dgm:pt modelId="{290392D5-EE63-40D8-B767-CD044A8DDC38}">
      <dgm:prSet/>
      <dgm:spPr/>
      <dgm:t>
        <a:bodyPr/>
        <a:lstStyle/>
        <a:p>
          <a:r>
            <a:rPr lang="en-US"/>
            <a:t>But may mean less speech privacy</a:t>
          </a:r>
        </a:p>
      </dgm:t>
    </dgm:pt>
    <dgm:pt modelId="{24C33A7A-C637-4C46-ADF5-EB26EA969FD0}" type="parTrans" cxnId="{B087D891-7778-4DF2-9436-C38FC9C96991}">
      <dgm:prSet/>
      <dgm:spPr/>
      <dgm:t>
        <a:bodyPr/>
        <a:lstStyle/>
        <a:p>
          <a:endParaRPr lang="en-US"/>
        </a:p>
      </dgm:t>
    </dgm:pt>
    <dgm:pt modelId="{C80E9C3D-123A-4E91-BB1F-E7C4DD64669C}" type="sibTrans" cxnId="{B087D891-7778-4DF2-9436-C38FC9C96991}">
      <dgm:prSet/>
      <dgm:spPr/>
      <dgm:t>
        <a:bodyPr/>
        <a:lstStyle/>
        <a:p>
          <a:endParaRPr lang="en-US"/>
        </a:p>
      </dgm:t>
    </dgm:pt>
    <dgm:pt modelId="{94B9CF2B-5FCC-4FE8-B7B1-2BDAFA66EA83}" type="pres">
      <dgm:prSet presAssocID="{FE882B57-EDDA-4476-8EBB-D048CBB05773}" presName="linear" presStyleCnt="0">
        <dgm:presLayoutVars>
          <dgm:dir/>
          <dgm:animLvl val="lvl"/>
          <dgm:resizeHandles val="exact"/>
        </dgm:presLayoutVars>
      </dgm:prSet>
      <dgm:spPr/>
    </dgm:pt>
    <dgm:pt modelId="{6E5FCF8E-005A-4FEA-B2DE-87188B8A42BC}" type="pres">
      <dgm:prSet presAssocID="{A44BE108-60CA-491E-A9D3-19398389E60E}" presName="parentLin" presStyleCnt="0"/>
      <dgm:spPr/>
    </dgm:pt>
    <dgm:pt modelId="{1CA700C2-2B6C-42EB-9EEC-40415157C308}" type="pres">
      <dgm:prSet presAssocID="{A44BE108-60CA-491E-A9D3-19398389E60E}" presName="parentLeftMargin" presStyleLbl="node1" presStyleIdx="0" presStyleCnt="3"/>
      <dgm:spPr/>
    </dgm:pt>
    <dgm:pt modelId="{CDEC7E78-99FF-4EF3-BBE0-CC7D998E3E5E}" type="pres">
      <dgm:prSet presAssocID="{A44BE108-60CA-491E-A9D3-19398389E60E}" presName="parentText" presStyleLbl="node1" presStyleIdx="0" presStyleCnt="3">
        <dgm:presLayoutVars>
          <dgm:chMax val="0"/>
          <dgm:bulletEnabled val="1"/>
        </dgm:presLayoutVars>
      </dgm:prSet>
      <dgm:spPr/>
    </dgm:pt>
    <dgm:pt modelId="{3733326F-04B2-4D1F-A01E-FDEFE4110DE3}" type="pres">
      <dgm:prSet presAssocID="{A44BE108-60CA-491E-A9D3-19398389E60E}" presName="negativeSpace" presStyleCnt="0"/>
      <dgm:spPr/>
    </dgm:pt>
    <dgm:pt modelId="{13D8FED9-37E4-4536-A0C5-621379940BC8}" type="pres">
      <dgm:prSet presAssocID="{A44BE108-60CA-491E-A9D3-19398389E60E}" presName="childText" presStyleLbl="conFgAcc1" presStyleIdx="0" presStyleCnt="3">
        <dgm:presLayoutVars>
          <dgm:bulletEnabled val="1"/>
        </dgm:presLayoutVars>
      </dgm:prSet>
      <dgm:spPr/>
    </dgm:pt>
    <dgm:pt modelId="{D4DEFB54-55F7-45DD-8959-E2C605E391BF}" type="pres">
      <dgm:prSet presAssocID="{07D92745-DE79-49CC-8E09-AD43BF49C220}" presName="spaceBetweenRectangles" presStyleCnt="0"/>
      <dgm:spPr/>
    </dgm:pt>
    <dgm:pt modelId="{4336B45B-379D-401C-9523-3F67E40833F2}" type="pres">
      <dgm:prSet presAssocID="{40A64245-6300-4819-8676-9821E6460D66}" presName="parentLin" presStyleCnt="0"/>
      <dgm:spPr/>
    </dgm:pt>
    <dgm:pt modelId="{B8A1F200-5286-42ED-ADBA-121C4CCE3151}" type="pres">
      <dgm:prSet presAssocID="{40A64245-6300-4819-8676-9821E6460D66}" presName="parentLeftMargin" presStyleLbl="node1" presStyleIdx="0" presStyleCnt="3"/>
      <dgm:spPr/>
    </dgm:pt>
    <dgm:pt modelId="{CE8CA6AF-F501-4620-AE11-88D8DCA8EE6B}" type="pres">
      <dgm:prSet presAssocID="{40A64245-6300-4819-8676-9821E6460D66}" presName="parentText" presStyleLbl="node1" presStyleIdx="1" presStyleCnt="3">
        <dgm:presLayoutVars>
          <dgm:chMax val="0"/>
          <dgm:bulletEnabled val="1"/>
        </dgm:presLayoutVars>
      </dgm:prSet>
      <dgm:spPr/>
    </dgm:pt>
    <dgm:pt modelId="{8E4AC537-BED3-4E44-80C8-9A33855E81F3}" type="pres">
      <dgm:prSet presAssocID="{40A64245-6300-4819-8676-9821E6460D66}" presName="negativeSpace" presStyleCnt="0"/>
      <dgm:spPr/>
    </dgm:pt>
    <dgm:pt modelId="{D05D3F2F-8E8F-460A-9F7B-F9518FBE11A9}" type="pres">
      <dgm:prSet presAssocID="{40A64245-6300-4819-8676-9821E6460D66}" presName="childText" presStyleLbl="conFgAcc1" presStyleIdx="1" presStyleCnt="3">
        <dgm:presLayoutVars>
          <dgm:bulletEnabled val="1"/>
        </dgm:presLayoutVars>
      </dgm:prSet>
      <dgm:spPr/>
    </dgm:pt>
    <dgm:pt modelId="{41C8E165-53EF-4456-8E8F-9946B05F2BAD}" type="pres">
      <dgm:prSet presAssocID="{5A47162B-B7CD-45FC-9F81-C75B91FD38DF}" presName="spaceBetweenRectangles" presStyleCnt="0"/>
      <dgm:spPr/>
    </dgm:pt>
    <dgm:pt modelId="{1BD4A1E4-6DCF-4CB5-B704-146AB4C2BB57}" type="pres">
      <dgm:prSet presAssocID="{9D8AA2CE-AA29-4BCB-8C7C-EE3DA02B2F79}" presName="parentLin" presStyleCnt="0"/>
      <dgm:spPr/>
    </dgm:pt>
    <dgm:pt modelId="{99C6DD41-9615-44AB-9C28-5E28EDEEB116}" type="pres">
      <dgm:prSet presAssocID="{9D8AA2CE-AA29-4BCB-8C7C-EE3DA02B2F79}" presName="parentLeftMargin" presStyleLbl="node1" presStyleIdx="1" presStyleCnt="3"/>
      <dgm:spPr/>
    </dgm:pt>
    <dgm:pt modelId="{E797D66C-8A9C-42FC-88EA-DF1D1E895104}" type="pres">
      <dgm:prSet presAssocID="{9D8AA2CE-AA29-4BCB-8C7C-EE3DA02B2F79}" presName="parentText" presStyleLbl="node1" presStyleIdx="2" presStyleCnt="3">
        <dgm:presLayoutVars>
          <dgm:chMax val="0"/>
          <dgm:bulletEnabled val="1"/>
        </dgm:presLayoutVars>
      </dgm:prSet>
      <dgm:spPr/>
    </dgm:pt>
    <dgm:pt modelId="{A0DE708B-DF89-4468-8E16-D6C5091F91CB}" type="pres">
      <dgm:prSet presAssocID="{9D8AA2CE-AA29-4BCB-8C7C-EE3DA02B2F79}" presName="negativeSpace" presStyleCnt="0"/>
      <dgm:spPr/>
    </dgm:pt>
    <dgm:pt modelId="{7B8D5B06-A725-4588-A48F-30F42283C405}" type="pres">
      <dgm:prSet presAssocID="{9D8AA2CE-AA29-4BCB-8C7C-EE3DA02B2F79}" presName="childText" presStyleLbl="conFgAcc1" presStyleIdx="2" presStyleCnt="3">
        <dgm:presLayoutVars>
          <dgm:bulletEnabled val="1"/>
        </dgm:presLayoutVars>
      </dgm:prSet>
      <dgm:spPr/>
    </dgm:pt>
  </dgm:ptLst>
  <dgm:cxnLst>
    <dgm:cxn modelId="{30773A18-59B5-4002-ABFF-96770316C495}" type="presOf" srcId="{40A64245-6300-4819-8676-9821E6460D66}" destId="{CE8CA6AF-F501-4620-AE11-88D8DCA8EE6B}" srcOrd="1" destOrd="0" presId="urn:microsoft.com/office/officeart/2005/8/layout/list1"/>
    <dgm:cxn modelId="{4A46FC19-DF26-4E4E-AB6D-8B168EF075AE}" srcId="{A44BE108-60CA-491E-A9D3-19398389E60E}" destId="{9D0896CF-E008-4514-8000-D6503CC54F28}" srcOrd="0" destOrd="0" parTransId="{0207EEF0-DAA3-4CE6-A702-C1861905900C}" sibTransId="{762A493A-CD2F-4446-AF6D-5C68453CAEAD}"/>
    <dgm:cxn modelId="{A77E101B-061A-480C-8EC8-C6194CC3578C}" srcId="{FE882B57-EDDA-4476-8EBB-D048CBB05773}" destId="{40A64245-6300-4819-8676-9821E6460D66}" srcOrd="1" destOrd="0" parTransId="{01EDA686-2B38-4441-8CAE-527C88229718}" sibTransId="{5A47162B-B7CD-45FC-9F81-C75B91FD38DF}"/>
    <dgm:cxn modelId="{35E87A1F-4BD8-4E2E-8007-EBEBD3C614E4}" type="presOf" srcId="{A44BE108-60CA-491E-A9D3-19398389E60E}" destId="{1CA700C2-2B6C-42EB-9EEC-40415157C308}" srcOrd="0" destOrd="0" presId="urn:microsoft.com/office/officeart/2005/8/layout/list1"/>
    <dgm:cxn modelId="{90C2D526-E147-4C16-8FA7-32B0D86E6E24}" srcId="{40A64245-6300-4819-8676-9821E6460D66}" destId="{7756CB27-8FE2-4987-B4CB-90BA176844CC}" srcOrd="0" destOrd="0" parTransId="{E5E73F0F-AB08-4A27-9055-32788BFDD542}" sibTransId="{2D4E6A10-B627-43AB-8392-6BDAE2D307F9}"/>
    <dgm:cxn modelId="{9A24202F-7560-493E-9893-152EC538EEC5}" srcId="{A44BE108-60CA-491E-A9D3-19398389E60E}" destId="{E3C9C26B-0935-491D-A49D-22EEC3A7A3A4}" srcOrd="1" destOrd="0" parTransId="{58D00626-BFD9-4250-BDDC-1444C89CCB19}" sibTransId="{6672B22E-DAA9-437C-ABDD-40281B6C58BF}"/>
    <dgm:cxn modelId="{ACD4E62F-BB0D-4123-A426-4E8466FF284E}" type="presOf" srcId="{290392D5-EE63-40D8-B767-CD044A8DDC38}" destId="{7B8D5B06-A725-4588-A48F-30F42283C405}" srcOrd="0" destOrd="1" presId="urn:microsoft.com/office/officeart/2005/8/layout/list1"/>
    <dgm:cxn modelId="{A608703A-E9E1-4EC4-AA7F-6A04F3269091}" type="presOf" srcId="{4D2C697E-F8C4-439B-BA65-41371941CDE8}" destId="{7B8D5B06-A725-4588-A48F-30F42283C405}" srcOrd="0" destOrd="0" presId="urn:microsoft.com/office/officeart/2005/8/layout/list1"/>
    <dgm:cxn modelId="{15858960-56CE-47F0-ADDE-3F10C7D707DA}" srcId="{FE882B57-EDDA-4476-8EBB-D048CBB05773}" destId="{A44BE108-60CA-491E-A9D3-19398389E60E}" srcOrd="0" destOrd="0" parTransId="{E0D0143C-F071-4FC4-91CC-BAC77384FB2D}" sibTransId="{07D92745-DE79-49CC-8E09-AD43BF49C220}"/>
    <dgm:cxn modelId="{1B98E144-C4AF-4E8D-9514-C2399949DDFC}" srcId="{40A64245-6300-4819-8676-9821E6460D66}" destId="{DB947FD9-F296-4219-8FD2-32077EE0F6C3}" srcOrd="1" destOrd="0" parTransId="{3F119EDF-F64C-40F1-9FB8-6A2991A3F84E}" sibTransId="{8617AAB8-4005-4AD9-843F-2B02E279BAE4}"/>
    <dgm:cxn modelId="{764F084E-12D1-4DF1-8124-6304E5280215}" type="presOf" srcId="{9D8AA2CE-AA29-4BCB-8C7C-EE3DA02B2F79}" destId="{E797D66C-8A9C-42FC-88EA-DF1D1E895104}" srcOrd="1" destOrd="0" presId="urn:microsoft.com/office/officeart/2005/8/layout/list1"/>
    <dgm:cxn modelId="{74C55056-9920-4B67-A860-7D3ADF90B548}" srcId="{9D8AA2CE-AA29-4BCB-8C7C-EE3DA02B2F79}" destId="{4D2C697E-F8C4-439B-BA65-41371941CDE8}" srcOrd="0" destOrd="0" parTransId="{91E58457-6F85-433A-930B-4ACFA875BC29}" sibTransId="{88C82DF7-5FF1-408E-8E81-4230EA76CA06}"/>
    <dgm:cxn modelId="{D3D23285-5F16-4747-8387-8E37CA8339A9}" type="presOf" srcId="{DB947FD9-F296-4219-8FD2-32077EE0F6C3}" destId="{D05D3F2F-8E8F-460A-9F7B-F9518FBE11A9}" srcOrd="0" destOrd="1" presId="urn:microsoft.com/office/officeart/2005/8/layout/list1"/>
    <dgm:cxn modelId="{C7989B89-576D-43BE-9768-EF46537592B5}" type="presOf" srcId="{40A64245-6300-4819-8676-9821E6460D66}" destId="{B8A1F200-5286-42ED-ADBA-121C4CCE3151}" srcOrd="0" destOrd="0" presId="urn:microsoft.com/office/officeart/2005/8/layout/list1"/>
    <dgm:cxn modelId="{E1A1D18C-CA9C-470C-9437-72D6C9042138}" type="presOf" srcId="{7756CB27-8FE2-4987-B4CB-90BA176844CC}" destId="{D05D3F2F-8E8F-460A-9F7B-F9518FBE11A9}" srcOrd="0" destOrd="0" presId="urn:microsoft.com/office/officeart/2005/8/layout/list1"/>
    <dgm:cxn modelId="{B087D891-7778-4DF2-9436-C38FC9C96991}" srcId="{9D8AA2CE-AA29-4BCB-8C7C-EE3DA02B2F79}" destId="{290392D5-EE63-40D8-B767-CD044A8DDC38}" srcOrd="1" destOrd="0" parTransId="{24C33A7A-C637-4C46-ADF5-EB26EA969FD0}" sibTransId="{C80E9C3D-123A-4E91-BB1F-E7C4DD64669C}"/>
    <dgm:cxn modelId="{2DA8A8A2-8AA6-4E03-B087-239039FA1261}" type="presOf" srcId="{9D0896CF-E008-4514-8000-D6503CC54F28}" destId="{13D8FED9-37E4-4536-A0C5-621379940BC8}" srcOrd="0" destOrd="0" presId="urn:microsoft.com/office/officeart/2005/8/layout/list1"/>
    <dgm:cxn modelId="{86BDAECE-CF33-41F8-87B7-F9186EFF5EFF}" type="presOf" srcId="{FE882B57-EDDA-4476-8EBB-D048CBB05773}" destId="{94B9CF2B-5FCC-4FE8-B7B1-2BDAFA66EA83}" srcOrd="0" destOrd="0" presId="urn:microsoft.com/office/officeart/2005/8/layout/list1"/>
    <dgm:cxn modelId="{A74771DB-ABF8-4AFD-9762-49BD745BB53B}" type="presOf" srcId="{E3C9C26B-0935-491D-A49D-22EEC3A7A3A4}" destId="{13D8FED9-37E4-4536-A0C5-621379940BC8}" srcOrd="0" destOrd="1" presId="urn:microsoft.com/office/officeart/2005/8/layout/list1"/>
    <dgm:cxn modelId="{590FCEEE-1EF3-4241-B003-1C6DBD0DD407}" type="presOf" srcId="{9D8AA2CE-AA29-4BCB-8C7C-EE3DA02B2F79}" destId="{99C6DD41-9615-44AB-9C28-5E28EDEEB116}" srcOrd="0" destOrd="0" presId="urn:microsoft.com/office/officeart/2005/8/layout/list1"/>
    <dgm:cxn modelId="{AEF4D1EF-A82A-493D-8A2D-470760D1DB20}" type="presOf" srcId="{A44BE108-60CA-491E-A9D3-19398389E60E}" destId="{CDEC7E78-99FF-4EF3-BBE0-CC7D998E3E5E}" srcOrd="1" destOrd="0" presId="urn:microsoft.com/office/officeart/2005/8/layout/list1"/>
    <dgm:cxn modelId="{B26E1FF1-C679-4AF2-B43B-96E19B21FAAA}" srcId="{FE882B57-EDDA-4476-8EBB-D048CBB05773}" destId="{9D8AA2CE-AA29-4BCB-8C7C-EE3DA02B2F79}" srcOrd="2" destOrd="0" parTransId="{49220E2C-1DB8-40C1-A573-C87C1865A54F}" sibTransId="{B3881AF7-AE30-416D-B54B-6AEA17E48549}"/>
    <dgm:cxn modelId="{642FDB72-2133-46E9-9240-8897576DFDA7}" type="presParOf" srcId="{94B9CF2B-5FCC-4FE8-B7B1-2BDAFA66EA83}" destId="{6E5FCF8E-005A-4FEA-B2DE-87188B8A42BC}" srcOrd="0" destOrd="0" presId="urn:microsoft.com/office/officeart/2005/8/layout/list1"/>
    <dgm:cxn modelId="{B4F3004C-7F3A-4CFB-BE0B-E3F1DEDEEF3E}" type="presParOf" srcId="{6E5FCF8E-005A-4FEA-B2DE-87188B8A42BC}" destId="{1CA700C2-2B6C-42EB-9EEC-40415157C308}" srcOrd="0" destOrd="0" presId="urn:microsoft.com/office/officeart/2005/8/layout/list1"/>
    <dgm:cxn modelId="{01D3B1C4-097E-4359-88A4-CA659D8ADC81}" type="presParOf" srcId="{6E5FCF8E-005A-4FEA-B2DE-87188B8A42BC}" destId="{CDEC7E78-99FF-4EF3-BBE0-CC7D998E3E5E}" srcOrd="1" destOrd="0" presId="urn:microsoft.com/office/officeart/2005/8/layout/list1"/>
    <dgm:cxn modelId="{9306FB50-D2FD-4330-A801-7FC230D6F827}" type="presParOf" srcId="{94B9CF2B-5FCC-4FE8-B7B1-2BDAFA66EA83}" destId="{3733326F-04B2-4D1F-A01E-FDEFE4110DE3}" srcOrd="1" destOrd="0" presId="urn:microsoft.com/office/officeart/2005/8/layout/list1"/>
    <dgm:cxn modelId="{E8057233-036E-4A57-9E21-290210120211}" type="presParOf" srcId="{94B9CF2B-5FCC-4FE8-B7B1-2BDAFA66EA83}" destId="{13D8FED9-37E4-4536-A0C5-621379940BC8}" srcOrd="2" destOrd="0" presId="urn:microsoft.com/office/officeart/2005/8/layout/list1"/>
    <dgm:cxn modelId="{8D93039B-0D32-4FF1-8933-02BF5222C6E0}" type="presParOf" srcId="{94B9CF2B-5FCC-4FE8-B7B1-2BDAFA66EA83}" destId="{D4DEFB54-55F7-45DD-8959-E2C605E391BF}" srcOrd="3" destOrd="0" presId="urn:microsoft.com/office/officeart/2005/8/layout/list1"/>
    <dgm:cxn modelId="{CCEDD886-7B3E-4DB6-BB37-685E8D422EA8}" type="presParOf" srcId="{94B9CF2B-5FCC-4FE8-B7B1-2BDAFA66EA83}" destId="{4336B45B-379D-401C-9523-3F67E40833F2}" srcOrd="4" destOrd="0" presId="urn:microsoft.com/office/officeart/2005/8/layout/list1"/>
    <dgm:cxn modelId="{3BA0A916-5CC8-4D3E-9625-B7721F49FB60}" type="presParOf" srcId="{4336B45B-379D-401C-9523-3F67E40833F2}" destId="{B8A1F200-5286-42ED-ADBA-121C4CCE3151}" srcOrd="0" destOrd="0" presId="urn:microsoft.com/office/officeart/2005/8/layout/list1"/>
    <dgm:cxn modelId="{B9C2DE4B-E42C-49AD-918E-E2E0C73EED6E}" type="presParOf" srcId="{4336B45B-379D-401C-9523-3F67E40833F2}" destId="{CE8CA6AF-F501-4620-AE11-88D8DCA8EE6B}" srcOrd="1" destOrd="0" presId="urn:microsoft.com/office/officeart/2005/8/layout/list1"/>
    <dgm:cxn modelId="{8241E858-24C1-48E7-823A-B62DA46E0CCB}" type="presParOf" srcId="{94B9CF2B-5FCC-4FE8-B7B1-2BDAFA66EA83}" destId="{8E4AC537-BED3-4E44-80C8-9A33855E81F3}" srcOrd="5" destOrd="0" presId="urn:microsoft.com/office/officeart/2005/8/layout/list1"/>
    <dgm:cxn modelId="{80F6AD3A-D04E-4312-A8DC-7A7280813952}" type="presParOf" srcId="{94B9CF2B-5FCC-4FE8-B7B1-2BDAFA66EA83}" destId="{D05D3F2F-8E8F-460A-9F7B-F9518FBE11A9}" srcOrd="6" destOrd="0" presId="urn:microsoft.com/office/officeart/2005/8/layout/list1"/>
    <dgm:cxn modelId="{599FE7DB-6FFF-4F71-A26A-52D7AC39E61B}" type="presParOf" srcId="{94B9CF2B-5FCC-4FE8-B7B1-2BDAFA66EA83}" destId="{41C8E165-53EF-4456-8E8F-9946B05F2BAD}" srcOrd="7" destOrd="0" presId="urn:microsoft.com/office/officeart/2005/8/layout/list1"/>
    <dgm:cxn modelId="{6B89ED2F-5C11-43E4-96AB-E10C0F6CFBF9}" type="presParOf" srcId="{94B9CF2B-5FCC-4FE8-B7B1-2BDAFA66EA83}" destId="{1BD4A1E4-6DCF-4CB5-B704-146AB4C2BB57}" srcOrd="8" destOrd="0" presId="urn:microsoft.com/office/officeart/2005/8/layout/list1"/>
    <dgm:cxn modelId="{483D42EF-0173-4074-92C4-30D218B489EB}" type="presParOf" srcId="{1BD4A1E4-6DCF-4CB5-B704-146AB4C2BB57}" destId="{99C6DD41-9615-44AB-9C28-5E28EDEEB116}" srcOrd="0" destOrd="0" presId="urn:microsoft.com/office/officeart/2005/8/layout/list1"/>
    <dgm:cxn modelId="{4897ADFE-9BF9-46A6-9980-0052E70299B0}" type="presParOf" srcId="{1BD4A1E4-6DCF-4CB5-B704-146AB4C2BB57}" destId="{E797D66C-8A9C-42FC-88EA-DF1D1E895104}" srcOrd="1" destOrd="0" presId="urn:microsoft.com/office/officeart/2005/8/layout/list1"/>
    <dgm:cxn modelId="{199C9E0F-9750-4E7C-8812-D9C42E8C48E2}" type="presParOf" srcId="{94B9CF2B-5FCC-4FE8-B7B1-2BDAFA66EA83}" destId="{A0DE708B-DF89-4468-8E16-D6C5091F91CB}" srcOrd="9" destOrd="0" presId="urn:microsoft.com/office/officeart/2005/8/layout/list1"/>
    <dgm:cxn modelId="{6F094F42-C493-40B0-AE10-E8210FA195E2}" type="presParOf" srcId="{94B9CF2B-5FCC-4FE8-B7B1-2BDAFA66EA83}" destId="{7B8D5B06-A725-4588-A48F-30F42283C40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D5D0ED-8AAA-45AC-A782-C82A648457D8}" type="doc">
      <dgm:prSet loTypeId="urn:microsoft.com/office/officeart/2005/8/layout/process4" loCatId="process" qsTypeId="urn:microsoft.com/office/officeart/2005/8/quickstyle/simple4" qsCatId="simple" csTypeId="urn:microsoft.com/office/officeart/2005/8/colors/accent1_2" csCatId="accent1"/>
      <dgm:spPr/>
      <dgm:t>
        <a:bodyPr/>
        <a:lstStyle/>
        <a:p>
          <a:endParaRPr lang="en-US"/>
        </a:p>
      </dgm:t>
    </dgm:pt>
    <dgm:pt modelId="{C556B7C9-252B-4E34-AF08-D801F7FF0319}">
      <dgm:prSet/>
      <dgm:spPr/>
      <dgm:t>
        <a:bodyPr/>
        <a:lstStyle/>
        <a:p>
          <a:r>
            <a:rPr lang="en-US"/>
            <a:t>Green Offices have quieter building systems</a:t>
          </a:r>
        </a:p>
      </dgm:t>
    </dgm:pt>
    <dgm:pt modelId="{F2D6409D-4C1C-4B39-92FE-47C14C37E9D4}" type="parTrans" cxnId="{73979F87-40D9-44CF-8490-0CB8A5F6ECDF}">
      <dgm:prSet/>
      <dgm:spPr/>
      <dgm:t>
        <a:bodyPr/>
        <a:lstStyle/>
        <a:p>
          <a:endParaRPr lang="en-US"/>
        </a:p>
      </dgm:t>
    </dgm:pt>
    <dgm:pt modelId="{1ADAF629-8A6D-4EC7-BA20-98D9FF36B942}" type="sibTrans" cxnId="{73979F87-40D9-44CF-8490-0CB8A5F6ECDF}">
      <dgm:prSet/>
      <dgm:spPr/>
      <dgm:t>
        <a:bodyPr/>
        <a:lstStyle/>
        <a:p>
          <a:endParaRPr lang="en-US"/>
        </a:p>
      </dgm:t>
    </dgm:pt>
    <dgm:pt modelId="{6641CDC6-0B9B-490A-890D-AC7A5F5E6FF5}">
      <dgm:prSet/>
      <dgm:spPr/>
      <dgm:t>
        <a:bodyPr/>
        <a:lstStyle/>
        <a:p>
          <a:r>
            <a:rPr lang="en-US" b="1"/>
            <a:t>but more noise</a:t>
          </a:r>
          <a:endParaRPr lang="en-US"/>
        </a:p>
      </dgm:t>
    </dgm:pt>
    <dgm:pt modelId="{033D3AE3-507D-4995-92AF-7D53176042EA}" type="parTrans" cxnId="{0CA7C201-9634-4C9F-892E-040158A09B42}">
      <dgm:prSet/>
      <dgm:spPr/>
      <dgm:t>
        <a:bodyPr/>
        <a:lstStyle/>
        <a:p>
          <a:endParaRPr lang="en-US"/>
        </a:p>
      </dgm:t>
    </dgm:pt>
    <dgm:pt modelId="{56397408-C7ED-4D50-8A3F-B91C0318834F}" type="sibTrans" cxnId="{0CA7C201-9634-4C9F-892E-040158A09B42}">
      <dgm:prSet/>
      <dgm:spPr/>
      <dgm:t>
        <a:bodyPr/>
        <a:lstStyle/>
        <a:p>
          <a:endParaRPr lang="en-US"/>
        </a:p>
      </dgm:t>
    </dgm:pt>
    <dgm:pt modelId="{5600AE08-DB46-4C08-889F-C9A22CE19C11}">
      <dgm:prSet/>
      <dgm:spPr/>
      <dgm:t>
        <a:bodyPr/>
        <a:lstStyle/>
        <a:p>
          <a:r>
            <a:rPr lang="en-US"/>
            <a:t>How Can We Address This?</a:t>
          </a:r>
        </a:p>
      </dgm:t>
    </dgm:pt>
    <dgm:pt modelId="{6709D38D-FFB5-4E1B-8CC6-F4C369A2BDB2}" type="parTrans" cxnId="{BBF9B538-5C15-4D75-A713-0375D2810D9F}">
      <dgm:prSet/>
      <dgm:spPr/>
      <dgm:t>
        <a:bodyPr/>
        <a:lstStyle/>
        <a:p>
          <a:endParaRPr lang="en-US"/>
        </a:p>
      </dgm:t>
    </dgm:pt>
    <dgm:pt modelId="{F82E3035-82F6-4DBD-8AD9-7D09C025B142}" type="sibTrans" cxnId="{BBF9B538-5C15-4D75-A713-0375D2810D9F}">
      <dgm:prSet/>
      <dgm:spPr/>
      <dgm:t>
        <a:bodyPr/>
        <a:lstStyle/>
        <a:p>
          <a:endParaRPr lang="en-US"/>
        </a:p>
      </dgm:t>
    </dgm:pt>
    <dgm:pt modelId="{B54BF9BD-472C-4B7B-B667-DE9CE88A5481}" type="pres">
      <dgm:prSet presAssocID="{62D5D0ED-8AAA-45AC-A782-C82A648457D8}" presName="Name0" presStyleCnt="0">
        <dgm:presLayoutVars>
          <dgm:dir/>
          <dgm:animLvl val="lvl"/>
          <dgm:resizeHandles val="exact"/>
        </dgm:presLayoutVars>
      </dgm:prSet>
      <dgm:spPr/>
    </dgm:pt>
    <dgm:pt modelId="{24A48659-2BC4-4BA2-BE50-EFDFC6B54816}" type="pres">
      <dgm:prSet presAssocID="{5600AE08-DB46-4C08-889F-C9A22CE19C11}" presName="boxAndChildren" presStyleCnt="0"/>
      <dgm:spPr/>
    </dgm:pt>
    <dgm:pt modelId="{31CF5853-7765-4AB7-AE68-9D2D7DA8B943}" type="pres">
      <dgm:prSet presAssocID="{5600AE08-DB46-4C08-889F-C9A22CE19C11}" presName="parentTextBox" presStyleLbl="node1" presStyleIdx="0" presStyleCnt="2"/>
      <dgm:spPr/>
    </dgm:pt>
    <dgm:pt modelId="{88750E47-F9A1-4613-9A41-8535AC77C601}" type="pres">
      <dgm:prSet presAssocID="{1ADAF629-8A6D-4EC7-BA20-98D9FF36B942}" presName="sp" presStyleCnt="0"/>
      <dgm:spPr/>
    </dgm:pt>
    <dgm:pt modelId="{4DA0C1C3-A307-4433-891B-8408DF180A29}" type="pres">
      <dgm:prSet presAssocID="{C556B7C9-252B-4E34-AF08-D801F7FF0319}" presName="arrowAndChildren" presStyleCnt="0"/>
      <dgm:spPr/>
    </dgm:pt>
    <dgm:pt modelId="{004E39A9-04A4-429E-B8D4-3C8C157927DC}" type="pres">
      <dgm:prSet presAssocID="{C556B7C9-252B-4E34-AF08-D801F7FF0319}" presName="parentTextArrow" presStyleLbl="node1" presStyleIdx="0" presStyleCnt="2"/>
      <dgm:spPr/>
    </dgm:pt>
    <dgm:pt modelId="{E5BD3FBF-D5FB-4AF5-9001-8FA1DC37C391}" type="pres">
      <dgm:prSet presAssocID="{C556B7C9-252B-4E34-AF08-D801F7FF0319}" presName="arrow" presStyleLbl="node1" presStyleIdx="1" presStyleCnt="2"/>
      <dgm:spPr/>
    </dgm:pt>
    <dgm:pt modelId="{BE922D4E-6D68-4024-B06E-55836EC4075A}" type="pres">
      <dgm:prSet presAssocID="{C556B7C9-252B-4E34-AF08-D801F7FF0319}" presName="descendantArrow" presStyleCnt="0"/>
      <dgm:spPr/>
    </dgm:pt>
    <dgm:pt modelId="{4E078FE4-AD1B-4908-BB32-37129E002853}" type="pres">
      <dgm:prSet presAssocID="{6641CDC6-0B9B-490A-890D-AC7A5F5E6FF5}" presName="childTextArrow" presStyleLbl="fgAccFollowNode1" presStyleIdx="0" presStyleCnt="1">
        <dgm:presLayoutVars>
          <dgm:bulletEnabled val="1"/>
        </dgm:presLayoutVars>
      </dgm:prSet>
      <dgm:spPr/>
    </dgm:pt>
  </dgm:ptLst>
  <dgm:cxnLst>
    <dgm:cxn modelId="{0CA7C201-9634-4C9F-892E-040158A09B42}" srcId="{C556B7C9-252B-4E34-AF08-D801F7FF0319}" destId="{6641CDC6-0B9B-490A-890D-AC7A5F5E6FF5}" srcOrd="0" destOrd="0" parTransId="{033D3AE3-507D-4995-92AF-7D53176042EA}" sibTransId="{56397408-C7ED-4D50-8A3F-B91C0318834F}"/>
    <dgm:cxn modelId="{5BB83614-9134-44B7-9249-226BC25015AE}" type="presOf" srcId="{5600AE08-DB46-4C08-889F-C9A22CE19C11}" destId="{31CF5853-7765-4AB7-AE68-9D2D7DA8B943}" srcOrd="0" destOrd="0" presId="urn:microsoft.com/office/officeart/2005/8/layout/process4"/>
    <dgm:cxn modelId="{50BCC122-99A6-4650-97EB-B076F08ACD4E}" type="presOf" srcId="{6641CDC6-0B9B-490A-890D-AC7A5F5E6FF5}" destId="{4E078FE4-AD1B-4908-BB32-37129E002853}" srcOrd="0" destOrd="0" presId="urn:microsoft.com/office/officeart/2005/8/layout/process4"/>
    <dgm:cxn modelId="{BBF9B538-5C15-4D75-A713-0375D2810D9F}" srcId="{62D5D0ED-8AAA-45AC-A782-C82A648457D8}" destId="{5600AE08-DB46-4C08-889F-C9A22CE19C11}" srcOrd="1" destOrd="0" parTransId="{6709D38D-FFB5-4E1B-8CC6-F4C369A2BDB2}" sibTransId="{F82E3035-82F6-4DBD-8AD9-7D09C025B142}"/>
    <dgm:cxn modelId="{B4ABF35D-3584-4ED9-8FF5-2608597C453C}" type="presOf" srcId="{62D5D0ED-8AAA-45AC-A782-C82A648457D8}" destId="{B54BF9BD-472C-4B7B-B667-DE9CE88A5481}" srcOrd="0" destOrd="0" presId="urn:microsoft.com/office/officeart/2005/8/layout/process4"/>
    <dgm:cxn modelId="{62557644-0AEB-4FBB-991B-5FC548FBEC1A}" type="presOf" srcId="{C556B7C9-252B-4E34-AF08-D801F7FF0319}" destId="{004E39A9-04A4-429E-B8D4-3C8C157927DC}" srcOrd="0" destOrd="0" presId="urn:microsoft.com/office/officeart/2005/8/layout/process4"/>
    <dgm:cxn modelId="{73979F87-40D9-44CF-8490-0CB8A5F6ECDF}" srcId="{62D5D0ED-8AAA-45AC-A782-C82A648457D8}" destId="{C556B7C9-252B-4E34-AF08-D801F7FF0319}" srcOrd="0" destOrd="0" parTransId="{F2D6409D-4C1C-4B39-92FE-47C14C37E9D4}" sibTransId="{1ADAF629-8A6D-4EC7-BA20-98D9FF36B942}"/>
    <dgm:cxn modelId="{22E201D7-5907-4FE4-A5FC-39F329C714BF}" type="presOf" srcId="{C556B7C9-252B-4E34-AF08-D801F7FF0319}" destId="{E5BD3FBF-D5FB-4AF5-9001-8FA1DC37C391}" srcOrd="1" destOrd="0" presId="urn:microsoft.com/office/officeart/2005/8/layout/process4"/>
    <dgm:cxn modelId="{5CB979A6-E195-44F2-B8B3-B7D8C8F194C9}" type="presParOf" srcId="{B54BF9BD-472C-4B7B-B667-DE9CE88A5481}" destId="{24A48659-2BC4-4BA2-BE50-EFDFC6B54816}" srcOrd="0" destOrd="0" presId="urn:microsoft.com/office/officeart/2005/8/layout/process4"/>
    <dgm:cxn modelId="{51F4A1E3-A5CC-405F-92B0-4ED351072D72}" type="presParOf" srcId="{24A48659-2BC4-4BA2-BE50-EFDFC6B54816}" destId="{31CF5853-7765-4AB7-AE68-9D2D7DA8B943}" srcOrd="0" destOrd="0" presId="urn:microsoft.com/office/officeart/2005/8/layout/process4"/>
    <dgm:cxn modelId="{34304F81-8777-46B9-8D0E-C33034A372BD}" type="presParOf" srcId="{B54BF9BD-472C-4B7B-B667-DE9CE88A5481}" destId="{88750E47-F9A1-4613-9A41-8535AC77C601}" srcOrd="1" destOrd="0" presId="urn:microsoft.com/office/officeart/2005/8/layout/process4"/>
    <dgm:cxn modelId="{095A6641-AD0F-47DD-8A35-DDC487212F60}" type="presParOf" srcId="{B54BF9BD-472C-4B7B-B667-DE9CE88A5481}" destId="{4DA0C1C3-A307-4433-891B-8408DF180A29}" srcOrd="2" destOrd="0" presId="urn:microsoft.com/office/officeart/2005/8/layout/process4"/>
    <dgm:cxn modelId="{9F3AC56C-B0DF-4BB2-B95A-8F1BD0FC9F9A}" type="presParOf" srcId="{4DA0C1C3-A307-4433-891B-8408DF180A29}" destId="{004E39A9-04A4-429E-B8D4-3C8C157927DC}" srcOrd="0" destOrd="0" presId="urn:microsoft.com/office/officeart/2005/8/layout/process4"/>
    <dgm:cxn modelId="{691855B4-C578-4423-AB1B-FDE624A1ACC7}" type="presParOf" srcId="{4DA0C1C3-A307-4433-891B-8408DF180A29}" destId="{E5BD3FBF-D5FB-4AF5-9001-8FA1DC37C391}" srcOrd="1" destOrd="0" presId="urn:microsoft.com/office/officeart/2005/8/layout/process4"/>
    <dgm:cxn modelId="{9B57474E-882D-4718-BCE3-5865DC890C1A}" type="presParOf" srcId="{4DA0C1C3-A307-4433-891B-8408DF180A29}" destId="{BE922D4E-6D68-4024-B06E-55836EC4075A}" srcOrd="2" destOrd="0" presId="urn:microsoft.com/office/officeart/2005/8/layout/process4"/>
    <dgm:cxn modelId="{5D0943AD-720E-418A-B164-E4CF1A3C06CF}" type="presParOf" srcId="{BE922D4E-6D68-4024-B06E-55836EC4075A}" destId="{4E078FE4-AD1B-4908-BB32-37129E00285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37BEFB-1E08-4685-9634-8360B9DE9DC0}"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16E88448-314A-4204-817B-3AEB870A3ACD}">
      <dgm:prSet/>
      <dgm:spPr/>
      <dgm:t>
        <a:bodyPr/>
        <a:lstStyle/>
        <a:p>
          <a:r>
            <a:rPr lang="en-US"/>
            <a:t>Less “A”</a:t>
          </a:r>
        </a:p>
      </dgm:t>
    </dgm:pt>
    <dgm:pt modelId="{77020725-DFFE-451A-96D9-F9F574B5EFBC}" type="parTrans" cxnId="{264D0B10-1B42-429B-9443-50187EAB0C0B}">
      <dgm:prSet/>
      <dgm:spPr/>
      <dgm:t>
        <a:bodyPr/>
        <a:lstStyle/>
        <a:p>
          <a:endParaRPr lang="en-US"/>
        </a:p>
      </dgm:t>
    </dgm:pt>
    <dgm:pt modelId="{8DD3307B-2E59-4888-B568-D619CDA84158}" type="sibTrans" cxnId="{264D0B10-1B42-429B-9443-50187EAB0C0B}">
      <dgm:prSet/>
      <dgm:spPr/>
      <dgm:t>
        <a:bodyPr/>
        <a:lstStyle/>
        <a:p>
          <a:endParaRPr lang="en-US"/>
        </a:p>
      </dgm:t>
    </dgm:pt>
    <dgm:pt modelId="{88B693EF-EE1A-484E-BBD0-834A9E0D0974}">
      <dgm:prSet/>
      <dgm:spPr/>
      <dgm:t>
        <a:bodyPr/>
        <a:lstStyle/>
        <a:p>
          <a:r>
            <a:rPr lang="en-US"/>
            <a:t>Less “B” </a:t>
          </a:r>
        </a:p>
      </dgm:t>
    </dgm:pt>
    <dgm:pt modelId="{FB5E3F77-54CD-4E5C-9432-213327D77D43}" type="parTrans" cxnId="{D12D111B-7314-42D9-A4DB-525D57DE9844}">
      <dgm:prSet/>
      <dgm:spPr/>
      <dgm:t>
        <a:bodyPr/>
        <a:lstStyle/>
        <a:p>
          <a:endParaRPr lang="en-US"/>
        </a:p>
      </dgm:t>
    </dgm:pt>
    <dgm:pt modelId="{658ACEA8-7D7A-4E94-A26C-E9B21BAA2527}" type="sibTrans" cxnId="{D12D111B-7314-42D9-A4DB-525D57DE9844}">
      <dgm:prSet/>
      <dgm:spPr/>
      <dgm:t>
        <a:bodyPr/>
        <a:lstStyle/>
        <a:p>
          <a:endParaRPr lang="en-US"/>
        </a:p>
      </dgm:t>
    </dgm:pt>
    <dgm:pt modelId="{079A4CE4-CF81-40C2-A92E-E8C38BB6740F}">
      <dgm:prSet/>
      <dgm:spPr/>
      <dgm:t>
        <a:bodyPr/>
        <a:lstStyle/>
        <a:p>
          <a:r>
            <a:rPr lang="en-US" u="none" dirty="0">
              <a:effectLst>
                <a:outerShdw blurRad="38100" dist="38100" dir="2700000" algn="tl">
                  <a:srgbClr val="000000">
                    <a:alpha val="43137"/>
                  </a:srgbClr>
                </a:outerShdw>
              </a:effectLst>
            </a:rPr>
            <a:t>More “C”</a:t>
          </a:r>
        </a:p>
      </dgm:t>
    </dgm:pt>
    <dgm:pt modelId="{8039D735-707B-495C-8DD8-08BBE757F404}" type="parTrans" cxnId="{9D835373-482B-457A-A2A2-6DA105D89DF8}">
      <dgm:prSet/>
      <dgm:spPr/>
      <dgm:t>
        <a:bodyPr/>
        <a:lstStyle/>
        <a:p>
          <a:endParaRPr lang="en-US"/>
        </a:p>
      </dgm:t>
    </dgm:pt>
    <dgm:pt modelId="{80848889-9B49-422E-98B9-035860407B59}" type="sibTrans" cxnId="{9D835373-482B-457A-A2A2-6DA105D89DF8}">
      <dgm:prSet/>
      <dgm:spPr/>
      <dgm:t>
        <a:bodyPr/>
        <a:lstStyle/>
        <a:p>
          <a:endParaRPr lang="en-US"/>
        </a:p>
      </dgm:t>
    </dgm:pt>
    <dgm:pt modelId="{39A448D5-23EC-461A-8CD5-37F2DF02172F}" type="pres">
      <dgm:prSet presAssocID="{DB37BEFB-1E08-4685-9634-8360B9DE9DC0}" presName="linear" presStyleCnt="0">
        <dgm:presLayoutVars>
          <dgm:animLvl val="lvl"/>
          <dgm:resizeHandles val="exact"/>
        </dgm:presLayoutVars>
      </dgm:prSet>
      <dgm:spPr/>
    </dgm:pt>
    <dgm:pt modelId="{D69B6E6E-A201-42FF-9D2D-657767F4E4AB}" type="pres">
      <dgm:prSet presAssocID="{16E88448-314A-4204-817B-3AEB870A3ACD}" presName="parentText" presStyleLbl="node1" presStyleIdx="0" presStyleCnt="3">
        <dgm:presLayoutVars>
          <dgm:chMax val="0"/>
          <dgm:bulletEnabled val="1"/>
        </dgm:presLayoutVars>
      </dgm:prSet>
      <dgm:spPr/>
    </dgm:pt>
    <dgm:pt modelId="{FCACE518-F87E-40E8-BF63-D8F868920C2F}" type="pres">
      <dgm:prSet presAssocID="{8DD3307B-2E59-4888-B568-D619CDA84158}" presName="spacer" presStyleCnt="0"/>
      <dgm:spPr/>
    </dgm:pt>
    <dgm:pt modelId="{01B3E157-D0D2-4F27-A6B6-56A0303FE5D4}" type="pres">
      <dgm:prSet presAssocID="{88B693EF-EE1A-484E-BBD0-834A9E0D0974}" presName="parentText" presStyleLbl="node1" presStyleIdx="1" presStyleCnt="3">
        <dgm:presLayoutVars>
          <dgm:chMax val="0"/>
          <dgm:bulletEnabled val="1"/>
        </dgm:presLayoutVars>
      </dgm:prSet>
      <dgm:spPr/>
    </dgm:pt>
    <dgm:pt modelId="{94ACBA1D-3C63-43AF-83E7-1D4BBC150C1C}" type="pres">
      <dgm:prSet presAssocID="{658ACEA8-7D7A-4E94-A26C-E9B21BAA2527}" presName="spacer" presStyleCnt="0"/>
      <dgm:spPr/>
    </dgm:pt>
    <dgm:pt modelId="{FC56F1E6-3E1C-4D2B-8E0A-C53FC18CE26A}" type="pres">
      <dgm:prSet presAssocID="{079A4CE4-CF81-40C2-A92E-E8C38BB6740F}" presName="parentText" presStyleLbl="node1" presStyleIdx="2" presStyleCnt="3">
        <dgm:presLayoutVars>
          <dgm:chMax val="0"/>
          <dgm:bulletEnabled val="1"/>
        </dgm:presLayoutVars>
      </dgm:prSet>
      <dgm:spPr/>
    </dgm:pt>
  </dgm:ptLst>
  <dgm:cxnLst>
    <dgm:cxn modelId="{264D0B10-1B42-429B-9443-50187EAB0C0B}" srcId="{DB37BEFB-1E08-4685-9634-8360B9DE9DC0}" destId="{16E88448-314A-4204-817B-3AEB870A3ACD}" srcOrd="0" destOrd="0" parTransId="{77020725-DFFE-451A-96D9-F9F574B5EFBC}" sibTransId="{8DD3307B-2E59-4888-B568-D619CDA84158}"/>
    <dgm:cxn modelId="{D12D111B-7314-42D9-A4DB-525D57DE9844}" srcId="{DB37BEFB-1E08-4685-9634-8360B9DE9DC0}" destId="{88B693EF-EE1A-484E-BBD0-834A9E0D0974}" srcOrd="1" destOrd="0" parTransId="{FB5E3F77-54CD-4E5C-9432-213327D77D43}" sibTransId="{658ACEA8-7D7A-4E94-A26C-E9B21BAA2527}"/>
    <dgm:cxn modelId="{BBC91B68-AFDB-4E7B-B598-67BB05F54B34}" type="presOf" srcId="{16E88448-314A-4204-817B-3AEB870A3ACD}" destId="{D69B6E6E-A201-42FF-9D2D-657767F4E4AB}" srcOrd="0" destOrd="0" presId="urn:microsoft.com/office/officeart/2005/8/layout/vList2"/>
    <dgm:cxn modelId="{9D835373-482B-457A-A2A2-6DA105D89DF8}" srcId="{DB37BEFB-1E08-4685-9634-8360B9DE9DC0}" destId="{079A4CE4-CF81-40C2-A92E-E8C38BB6740F}" srcOrd="2" destOrd="0" parTransId="{8039D735-707B-495C-8DD8-08BBE757F404}" sibTransId="{80848889-9B49-422E-98B9-035860407B59}"/>
    <dgm:cxn modelId="{CEF1FC9D-D381-4B04-A1E9-15F1CD805FBE}" type="presOf" srcId="{079A4CE4-CF81-40C2-A92E-E8C38BB6740F}" destId="{FC56F1E6-3E1C-4D2B-8E0A-C53FC18CE26A}" srcOrd="0" destOrd="0" presId="urn:microsoft.com/office/officeart/2005/8/layout/vList2"/>
    <dgm:cxn modelId="{C4D689C5-C9B0-4C8C-BDC8-1606306A59AC}" type="presOf" srcId="{DB37BEFB-1E08-4685-9634-8360B9DE9DC0}" destId="{39A448D5-23EC-461A-8CD5-37F2DF02172F}" srcOrd="0" destOrd="0" presId="urn:microsoft.com/office/officeart/2005/8/layout/vList2"/>
    <dgm:cxn modelId="{4CB7F4C7-676F-4EDD-8FCF-A509ED53FCF4}" type="presOf" srcId="{88B693EF-EE1A-484E-BBD0-834A9E0D0974}" destId="{01B3E157-D0D2-4F27-A6B6-56A0303FE5D4}" srcOrd="0" destOrd="0" presId="urn:microsoft.com/office/officeart/2005/8/layout/vList2"/>
    <dgm:cxn modelId="{CEC78C70-9A36-4334-863F-090475FAF850}" type="presParOf" srcId="{39A448D5-23EC-461A-8CD5-37F2DF02172F}" destId="{D69B6E6E-A201-42FF-9D2D-657767F4E4AB}" srcOrd="0" destOrd="0" presId="urn:microsoft.com/office/officeart/2005/8/layout/vList2"/>
    <dgm:cxn modelId="{634346D7-31D9-439C-9566-E1CF6110395C}" type="presParOf" srcId="{39A448D5-23EC-461A-8CD5-37F2DF02172F}" destId="{FCACE518-F87E-40E8-BF63-D8F868920C2F}" srcOrd="1" destOrd="0" presId="urn:microsoft.com/office/officeart/2005/8/layout/vList2"/>
    <dgm:cxn modelId="{1F15ACAD-0482-4705-8B1D-B5A445E5382D}" type="presParOf" srcId="{39A448D5-23EC-461A-8CD5-37F2DF02172F}" destId="{01B3E157-D0D2-4F27-A6B6-56A0303FE5D4}" srcOrd="2" destOrd="0" presId="urn:microsoft.com/office/officeart/2005/8/layout/vList2"/>
    <dgm:cxn modelId="{907BBE5E-0802-436C-8EEF-194EBFD26DED}" type="presParOf" srcId="{39A448D5-23EC-461A-8CD5-37F2DF02172F}" destId="{94ACBA1D-3C63-43AF-83E7-1D4BBC150C1C}" srcOrd="3" destOrd="0" presId="urn:microsoft.com/office/officeart/2005/8/layout/vList2"/>
    <dgm:cxn modelId="{7FB9B04F-CA64-4165-82CC-9A1517FBE320}" type="presParOf" srcId="{39A448D5-23EC-461A-8CD5-37F2DF02172F}" destId="{FC56F1E6-3E1C-4D2B-8E0A-C53FC18CE26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FC7B53-F5B8-4898-9A1E-E0F61769926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107C9F2-DDD5-4F15-82E2-89DFDD7B1554}">
      <dgm:prSet/>
      <dgm:spPr/>
      <dgm:t>
        <a:bodyPr/>
        <a:lstStyle/>
        <a:p>
          <a:r>
            <a:rPr lang="en-US" dirty="0">
              <a:effectLst>
                <a:outerShdw blurRad="38100" dist="38100" dir="2700000" algn="tl">
                  <a:srgbClr val="000000">
                    <a:alpha val="43137"/>
                  </a:srgbClr>
                </a:outerShdw>
              </a:effectLst>
            </a:rPr>
            <a:t>Speech Privacy</a:t>
          </a:r>
        </a:p>
      </dgm:t>
    </dgm:pt>
    <dgm:pt modelId="{B6FE9FFF-79D8-4F4B-B9E9-CEAF46804D1D}" type="parTrans" cxnId="{F8E9F65D-0D2E-46E9-BBD8-B4E0C099DEAA}">
      <dgm:prSet/>
      <dgm:spPr/>
      <dgm:t>
        <a:bodyPr/>
        <a:lstStyle/>
        <a:p>
          <a:endParaRPr lang="en-US"/>
        </a:p>
      </dgm:t>
    </dgm:pt>
    <dgm:pt modelId="{9B638AD7-A2FF-4C0C-855A-513BDA9E006C}" type="sibTrans" cxnId="{F8E9F65D-0D2E-46E9-BBD8-B4E0C099DEAA}">
      <dgm:prSet/>
      <dgm:spPr/>
      <dgm:t>
        <a:bodyPr/>
        <a:lstStyle/>
        <a:p>
          <a:endParaRPr lang="en-US"/>
        </a:p>
      </dgm:t>
    </dgm:pt>
    <dgm:pt modelId="{A0899E40-0F44-40A1-A0E7-ADFF5A2F2428}">
      <dgm:prSet/>
      <dgm:spPr/>
      <dgm:t>
        <a:bodyPr/>
        <a:lstStyle/>
        <a:p>
          <a:r>
            <a:rPr lang="en-US" dirty="0">
              <a:effectLst>
                <a:outerShdw blurRad="38100" dist="38100" dir="2700000" algn="tl">
                  <a:srgbClr val="000000">
                    <a:alpha val="43137"/>
                  </a:srgbClr>
                </a:outerShdw>
              </a:effectLst>
            </a:rPr>
            <a:t>Comfort</a:t>
          </a:r>
        </a:p>
      </dgm:t>
    </dgm:pt>
    <dgm:pt modelId="{D84E88EB-8AD1-4598-A50A-BAAE56E62D35}" type="parTrans" cxnId="{4F0CBCE6-AB22-4C11-9D9F-D7C594200A0E}">
      <dgm:prSet/>
      <dgm:spPr/>
      <dgm:t>
        <a:bodyPr/>
        <a:lstStyle/>
        <a:p>
          <a:endParaRPr lang="en-US"/>
        </a:p>
      </dgm:t>
    </dgm:pt>
    <dgm:pt modelId="{54997548-8902-4897-B320-6CF661EBD363}" type="sibTrans" cxnId="{4F0CBCE6-AB22-4C11-9D9F-D7C594200A0E}">
      <dgm:prSet/>
      <dgm:spPr/>
      <dgm:t>
        <a:bodyPr/>
        <a:lstStyle/>
        <a:p>
          <a:endParaRPr lang="en-US"/>
        </a:p>
      </dgm:t>
    </dgm:pt>
    <dgm:pt modelId="{A480D37F-4A33-429C-A72B-CB6432E41C78}" type="pres">
      <dgm:prSet presAssocID="{6AFC7B53-F5B8-4898-9A1E-E0F617699267}" presName="hierChild1" presStyleCnt="0">
        <dgm:presLayoutVars>
          <dgm:chPref val="1"/>
          <dgm:dir/>
          <dgm:animOne val="branch"/>
          <dgm:animLvl val="lvl"/>
          <dgm:resizeHandles/>
        </dgm:presLayoutVars>
      </dgm:prSet>
      <dgm:spPr/>
    </dgm:pt>
    <dgm:pt modelId="{AF4A623C-E202-4E83-A38D-583D536088C0}" type="pres">
      <dgm:prSet presAssocID="{E107C9F2-DDD5-4F15-82E2-89DFDD7B1554}" presName="hierRoot1" presStyleCnt="0"/>
      <dgm:spPr/>
    </dgm:pt>
    <dgm:pt modelId="{9DCF208C-4356-4838-883D-2215EBEE20A9}" type="pres">
      <dgm:prSet presAssocID="{E107C9F2-DDD5-4F15-82E2-89DFDD7B1554}" presName="composite" presStyleCnt="0"/>
      <dgm:spPr/>
    </dgm:pt>
    <dgm:pt modelId="{2D982E12-CCE6-4032-9A65-90A48A73A936}" type="pres">
      <dgm:prSet presAssocID="{E107C9F2-DDD5-4F15-82E2-89DFDD7B1554}" presName="background" presStyleLbl="node0" presStyleIdx="0" presStyleCnt="2"/>
      <dgm:spPr/>
    </dgm:pt>
    <dgm:pt modelId="{9B513FDA-8497-4774-95DD-78CB1719A545}" type="pres">
      <dgm:prSet presAssocID="{E107C9F2-DDD5-4F15-82E2-89DFDD7B1554}" presName="text" presStyleLbl="fgAcc0" presStyleIdx="0" presStyleCnt="2">
        <dgm:presLayoutVars>
          <dgm:chPref val="3"/>
        </dgm:presLayoutVars>
      </dgm:prSet>
      <dgm:spPr/>
    </dgm:pt>
    <dgm:pt modelId="{F1855057-ACF2-499E-AFF6-53E1E5E0DEAC}" type="pres">
      <dgm:prSet presAssocID="{E107C9F2-DDD5-4F15-82E2-89DFDD7B1554}" presName="hierChild2" presStyleCnt="0"/>
      <dgm:spPr/>
    </dgm:pt>
    <dgm:pt modelId="{408705B0-9024-43B5-9310-FFA557361A67}" type="pres">
      <dgm:prSet presAssocID="{A0899E40-0F44-40A1-A0E7-ADFF5A2F2428}" presName="hierRoot1" presStyleCnt="0"/>
      <dgm:spPr/>
    </dgm:pt>
    <dgm:pt modelId="{09DCB821-5149-4166-8BD9-4F4D92897D52}" type="pres">
      <dgm:prSet presAssocID="{A0899E40-0F44-40A1-A0E7-ADFF5A2F2428}" presName="composite" presStyleCnt="0"/>
      <dgm:spPr/>
    </dgm:pt>
    <dgm:pt modelId="{AF6685A6-31E3-45C8-9568-81F4F102762E}" type="pres">
      <dgm:prSet presAssocID="{A0899E40-0F44-40A1-A0E7-ADFF5A2F2428}" presName="background" presStyleLbl="node0" presStyleIdx="1" presStyleCnt="2"/>
      <dgm:spPr/>
    </dgm:pt>
    <dgm:pt modelId="{860C2ADB-CF87-4E77-863A-7410C25FB458}" type="pres">
      <dgm:prSet presAssocID="{A0899E40-0F44-40A1-A0E7-ADFF5A2F2428}" presName="text" presStyleLbl="fgAcc0" presStyleIdx="1" presStyleCnt="2">
        <dgm:presLayoutVars>
          <dgm:chPref val="3"/>
        </dgm:presLayoutVars>
      </dgm:prSet>
      <dgm:spPr/>
    </dgm:pt>
    <dgm:pt modelId="{E11326F6-34AA-4F49-ACE1-A08880F11D21}" type="pres">
      <dgm:prSet presAssocID="{A0899E40-0F44-40A1-A0E7-ADFF5A2F2428}" presName="hierChild2" presStyleCnt="0"/>
      <dgm:spPr/>
    </dgm:pt>
  </dgm:ptLst>
  <dgm:cxnLst>
    <dgm:cxn modelId="{9E472810-6454-4CEE-89C5-68012A92859C}" type="presOf" srcId="{6AFC7B53-F5B8-4898-9A1E-E0F617699267}" destId="{A480D37F-4A33-429C-A72B-CB6432E41C78}" srcOrd="0" destOrd="0" presId="urn:microsoft.com/office/officeart/2005/8/layout/hierarchy1"/>
    <dgm:cxn modelId="{F8E9F65D-0D2E-46E9-BBD8-B4E0C099DEAA}" srcId="{6AFC7B53-F5B8-4898-9A1E-E0F617699267}" destId="{E107C9F2-DDD5-4F15-82E2-89DFDD7B1554}" srcOrd="0" destOrd="0" parTransId="{B6FE9FFF-79D8-4F4B-B9E9-CEAF46804D1D}" sibTransId="{9B638AD7-A2FF-4C0C-855A-513BDA9E006C}"/>
    <dgm:cxn modelId="{88D31861-8842-490A-ACA0-53E8DAF9C1A1}" type="presOf" srcId="{E107C9F2-DDD5-4F15-82E2-89DFDD7B1554}" destId="{9B513FDA-8497-4774-95DD-78CB1719A545}" srcOrd="0" destOrd="0" presId="urn:microsoft.com/office/officeart/2005/8/layout/hierarchy1"/>
    <dgm:cxn modelId="{598B1790-0518-4B29-97F8-5EFE313EAB3A}" type="presOf" srcId="{A0899E40-0F44-40A1-A0E7-ADFF5A2F2428}" destId="{860C2ADB-CF87-4E77-863A-7410C25FB458}" srcOrd="0" destOrd="0" presId="urn:microsoft.com/office/officeart/2005/8/layout/hierarchy1"/>
    <dgm:cxn modelId="{4F0CBCE6-AB22-4C11-9D9F-D7C594200A0E}" srcId="{6AFC7B53-F5B8-4898-9A1E-E0F617699267}" destId="{A0899E40-0F44-40A1-A0E7-ADFF5A2F2428}" srcOrd="1" destOrd="0" parTransId="{D84E88EB-8AD1-4598-A50A-BAAE56E62D35}" sibTransId="{54997548-8902-4897-B320-6CF661EBD363}"/>
    <dgm:cxn modelId="{26392311-00FF-4C8B-9480-486364EF9C4F}" type="presParOf" srcId="{A480D37F-4A33-429C-A72B-CB6432E41C78}" destId="{AF4A623C-E202-4E83-A38D-583D536088C0}" srcOrd="0" destOrd="0" presId="urn:microsoft.com/office/officeart/2005/8/layout/hierarchy1"/>
    <dgm:cxn modelId="{4FA19372-CD0B-44E4-A7CB-370799527D5A}" type="presParOf" srcId="{AF4A623C-E202-4E83-A38D-583D536088C0}" destId="{9DCF208C-4356-4838-883D-2215EBEE20A9}" srcOrd="0" destOrd="0" presId="urn:microsoft.com/office/officeart/2005/8/layout/hierarchy1"/>
    <dgm:cxn modelId="{214FC94A-AD68-45EB-8CF1-CDAE842F81E8}" type="presParOf" srcId="{9DCF208C-4356-4838-883D-2215EBEE20A9}" destId="{2D982E12-CCE6-4032-9A65-90A48A73A936}" srcOrd="0" destOrd="0" presId="urn:microsoft.com/office/officeart/2005/8/layout/hierarchy1"/>
    <dgm:cxn modelId="{D86883D7-4DFB-4F47-9D61-258CA0658284}" type="presParOf" srcId="{9DCF208C-4356-4838-883D-2215EBEE20A9}" destId="{9B513FDA-8497-4774-95DD-78CB1719A545}" srcOrd="1" destOrd="0" presId="urn:microsoft.com/office/officeart/2005/8/layout/hierarchy1"/>
    <dgm:cxn modelId="{129F6835-53CF-4290-9611-4CA24D26D1A9}" type="presParOf" srcId="{AF4A623C-E202-4E83-A38D-583D536088C0}" destId="{F1855057-ACF2-499E-AFF6-53E1E5E0DEAC}" srcOrd="1" destOrd="0" presId="urn:microsoft.com/office/officeart/2005/8/layout/hierarchy1"/>
    <dgm:cxn modelId="{C371ACEC-3571-4A28-A126-88E33E461459}" type="presParOf" srcId="{A480D37F-4A33-429C-A72B-CB6432E41C78}" destId="{408705B0-9024-43B5-9310-FFA557361A67}" srcOrd="1" destOrd="0" presId="urn:microsoft.com/office/officeart/2005/8/layout/hierarchy1"/>
    <dgm:cxn modelId="{6387FF74-0323-4E13-87F1-14A0F2D9B5B7}" type="presParOf" srcId="{408705B0-9024-43B5-9310-FFA557361A67}" destId="{09DCB821-5149-4166-8BD9-4F4D92897D52}" srcOrd="0" destOrd="0" presId="urn:microsoft.com/office/officeart/2005/8/layout/hierarchy1"/>
    <dgm:cxn modelId="{2482F5DF-DCD7-4509-B4DD-E850B282E0C5}" type="presParOf" srcId="{09DCB821-5149-4166-8BD9-4F4D92897D52}" destId="{AF6685A6-31E3-45C8-9568-81F4F102762E}" srcOrd="0" destOrd="0" presId="urn:microsoft.com/office/officeart/2005/8/layout/hierarchy1"/>
    <dgm:cxn modelId="{5C406A69-39FE-4755-B05E-699C2F19CD3D}" type="presParOf" srcId="{09DCB821-5149-4166-8BD9-4F4D92897D52}" destId="{860C2ADB-CF87-4E77-863A-7410C25FB458}" srcOrd="1" destOrd="0" presId="urn:microsoft.com/office/officeart/2005/8/layout/hierarchy1"/>
    <dgm:cxn modelId="{CA0F752B-FFD2-474C-BDD8-3058711003A2}" type="presParOf" srcId="{408705B0-9024-43B5-9310-FFA557361A67}" destId="{E11326F6-34AA-4F49-ACE1-A08880F11D2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C440-515B-4277-94DC-204153DDA332}">
      <dsp:nvSpPr>
        <dsp:cNvPr id="0" name=""/>
        <dsp:cNvSpPr/>
      </dsp:nvSpPr>
      <dsp:spPr>
        <a:xfrm>
          <a:off x="0" y="0"/>
          <a:ext cx="8046720" cy="827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What is LEED? How does it apply towards acoustics &amp; what LEED credits are available for acoustics?</a:t>
          </a:r>
        </a:p>
      </dsp:txBody>
      <dsp:txXfrm>
        <a:off x="24234" y="24234"/>
        <a:ext cx="7083979" cy="778928"/>
      </dsp:txXfrm>
    </dsp:sp>
    <dsp:sp modelId="{9FA45EEB-AD68-4F3E-B97E-B653604CED46}">
      <dsp:nvSpPr>
        <dsp:cNvPr id="0" name=""/>
        <dsp:cNvSpPr/>
      </dsp:nvSpPr>
      <dsp:spPr>
        <a:xfrm>
          <a:off x="673912" y="977831"/>
          <a:ext cx="8046720" cy="827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Why do green buildings have more sound problems than traditional office designs?</a:t>
          </a:r>
        </a:p>
      </dsp:txBody>
      <dsp:txXfrm>
        <a:off x="698146" y="1002065"/>
        <a:ext cx="6786531" cy="778928"/>
      </dsp:txXfrm>
    </dsp:sp>
    <dsp:sp modelId="{C5D8E7E7-C82B-453E-A0BA-811CB93324A9}">
      <dsp:nvSpPr>
        <dsp:cNvPr id="0" name=""/>
        <dsp:cNvSpPr/>
      </dsp:nvSpPr>
      <dsp:spPr>
        <a:xfrm>
          <a:off x="1337767" y="1955663"/>
          <a:ext cx="8046720" cy="827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Sound masking as an effective acoustical solution in green design.</a:t>
          </a:r>
        </a:p>
      </dsp:txBody>
      <dsp:txXfrm>
        <a:off x="1362001" y="1979897"/>
        <a:ext cx="6796590" cy="778928"/>
      </dsp:txXfrm>
    </dsp:sp>
    <dsp:sp modelId="{FEB1A39F-7031-43F1-A4F3-677E3A260B35}">
      <dsp:nvSpPr>
        <dsp:cNvPr id="0" name=""/>
        <dsp:cNvSpPr/>
      </dsp:nvSpPr>
      <dsp:spPr>
        <a:xfrm>
          <a:off x="2011680" y="2933494"/>
          <a:ext cx="8046720" cy="827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How sound masking can improve speech privacy, comfort and the performance of your spaces.</a:t>
          </a:r>
        </a:p>
      </dsp:txBody>
      <dsp:txXfrm>
        <a:off x="2035914" y="2957728"/>
        <a:ext cx="6786531" cy="778928"/>
      </dsp:txXfrm>
    </dsp:sp>
    <dsp:sp modelId="{92B27B95-CD75-4B04-A556-DAA241B7217B}">
      <dsp:nvSpPr>
        <dsp:cNvPr id="0" name=""/>
        <dsp:cNvSpPr/>
      </dsp:nvSpPr>
      <dsp:spPr>
        <a:xfrm>
          <a:off x="7508912" y="633710"/>
          <a:ext cx="537807" cy="53780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29919" y="633710"/>
        <a:ext cx="295793" cy="404700"/>
      </dsp:txXfrm>
    </dsp:sp>
    <dsp:sp modelId="{B11E6461-EF89-4EED-8449-6B15120BBFC2}">
      <dsp:nvSpPr>
        <dsp:cNvPr id="0" name=""/>
        <dsp:cNvSpPr/>
      </dsp:nvSpPr>
      <dsp:spPr>
        <a:xfrm>
          <a:off x="8182825" y="1611541"/>
          <a:ext cx="537807" cy="53780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03832" y="1611541"/>
        <a:ext cx="295793" cy="404700"/>
      </dsp:txXfrm>
    </dsp:sp>
    <dsp:sp modelId="{C725E257-19DB-4A95-96D5-0502B399CB95}">
      <dsp:nvSpPr>
        <dsp:cNvPr id="0" name=""/>
        <dsp:cNvSpPr/>
      </dsp:nvSpPr>
      <dsp:spPr>
        <a:xfrm>
          <a:off x="8846679" y="2589373"/>
          <a:ext cx="537807" cy="53780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67686" y="2589373"/>
        <a:ext cx="295793" cy="4047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ED5DE-09CA-4D80-8607-1DE6A906F4F3}">
      <dsp:nvSpPr>
        <dsp:cNvPr id="0" name=""/>
        <dsp:cNvSpPr/>
      </dsp:nvSpPr>
      <dsp:spPr>
        <a:xfrm>
          <a:off x="8493" y="418648"/>
          <a:ext cx="2048477" cy="614543"/>
        </a:xfrm>
        <a:prstGeom prst="chevron">
          <a:avLst>
            <a:gd name="adj" fmla="val 3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5879" tIns="75879" rIns="75879" bIns="75879" numCol="1" spcCol="1270" anchor="ctr" anchorCtr="0">
          <a:noAutofit/>
        </a:bodyPr>
        <a:lstStyle/>
        <a:p>
          <a:pPr marL="0" lvl="0" indent="0" algn="ctr" defTabSz="1244600">
            <a:lnSpc>
              <a:spcPct val="90000"/>
            </a:lnSpc>
            <a:spcBef>
              <a:spcPct val="0"/>
            </a:spcBef>
            <a:spcAft>
              <a:spcPct val="35000"/>
            </a:spcAft>
            <a:buNone/>
          </a:pPr>
          <a:r>
            <a:rPr lang="en-US" sz="2800" kern="1200" dirty="0"/>
            <a:t>Achieve</a:t>
          </a:r>
        </a:p>
      </dsp:txBody>
      <dsp:txXfrm>
        <a:off x="192856" y="418648"/>
        <a:ext cx="1679751" cy="614543"/>
      </dsp:txXfrm>
    </dsp:sp>
    <dsp:sp modelId="{CE268B68-7972-4DA9-8517-EAD0569D4B65}">
      <dsp:nvSpPr>
        <dsp:cNvPr id="0" name=""/>
        <dsp:cNvSpPr/>
      </dsp:nvSpPr>
      <dsp:spPr>
        <a:xfrm>
          <a:off x="8493" y="1033191"/>
          <a:ext cx="1864114" cy="23090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7306" tIns="147306" rIns="147306" bIns="294613" numCol="1" spcCol="1270" anchor="t" anchorCtr="0">
          <a:noAutofit/>
        </a:bodyPr>
        <a:lstStyle/>
        <a:p>
          <a:pPr marL="0" lvl="0" indent="0" algn="l" defTabSz="889000">
            <a:lnSpc>
              <a:spcPct val="90000"/>
            </a:lnSpc>
            <a:spcBef>
              <a:spcPct val="0"/>
            </a:spcBef>
            <a:spcAft>
              <a:spcPct val="35000"/>
            </a:spcAft>
            <a:buNone/>
          </a:pPr>
          <a:r>
            <a:rPr lang="en-US" sz="2000" kern="1200"/>
            <a:t>Achieve speech privacy &amp; comfort</a:t>
          </a:r>
        </a:p>
      </dsp:txBody>
      <dsp:txXfrm>
        <a:off x="8493" y="1033191"/>
        <a:ext cx="1864114" cy="2309050"/>
      </dsp:txXfrm>
    </dsp:sp>
    <dsp:sp modelId="{5B4D314A-B919-4F72-9EB6-CA9961C25050}">
      <dsp:nvSpPr>
        <dsp:cNvPr id="0" name=""/>
        <dsp:cNvSpPr/>
      </dsp:nvSpPr>
      <dsp:spPr>
        <a:xfrm>
          <a:off x="2006727" y="418648"/>
          <a:ext cx="2048477" cy="614543"/>
        </a:xfrm>
        <a:prstGeom prst="chevron">
          <a:avLst>
            <a:gd name="adj" fmla="val 3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5879" tIns="75879" rIns="75879" bIns="75879" numCol="1" spcCol="1270" anchor="ctr" anchorCtr="0">
          <a:noAutofit/>
        </a:bodyPr>
        <a:lstStyle/>
        <a:p>
          <a:pPr marL="0" lvl="0" indent="0" algn="ctr" defTabSz="1244600">
            <a:lnSpc>
              <a:spcPct val="90000"/>
            </a:lnSpc>
            <a:spcBef>
              <a:spcPct val="0"/>
            </a:spcBef>
            <a:spcAft>
              <a:spcPct val="35000"/>
            </a:spcAft>
            <a:buNone/>
          </a:pPr>
          <a:r>
            <a:rPr lang="en-US" sz="2800" kern="1200"/>
            <a:t>Reduce</a:t>
          </a:r>
        </a:p>
      </dsp:txBody>
      <dsp:txXfrm>
        <a:off x="2191090" y="418648"/>
        <a:ext cx="1679751" cy="614543"/>
      </dsp:txXfrm>
    </dsp:sp>
    <dsp:sp modelId="{D1F8516F-C049-4433-9633-BCEBE0876800}">
      <dsp:nvSpPr>
        <dsp:cNvPr id="0" name=""/>
        <dsp:cNvSpPr/>
      </dsp:nvSpPr>
      <dsp:spPr>
        <a:xfrm>
          <a:off x="2006727" y="1033191"/>
          <a:ext cx="1864114" cy="23090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7306" tIns="147306" rIns="147306" bIns="294613" numCol="1" spcCol="1270" anchor="t" anchorCtr="0">
          <a:noAutofit/>
        </a:bodyPr>
        <a:lstStyle/>
        <a:p>
          <a:pPr marL="0" lvl="0" indent="0" algn="l" defTabSz="889000">
            <a:lnSpc>
              <a:spcPct val="90000"/>
            </a:lnSpc>
            <a:spcBef>
              <a:spcPct val="0"/>
            </a:spcBef>
            <a:spcAft>
              <a:spcPct val="35000"/>
            </a:spcAft>
            <a:buNone/>
          </a:pPr>
          <a:r>
            <a:rPr lang="en-US" sz="2000" kern="1200" dirty="0"/>
            <a:t>Reduce the perception of “noise”</a:t>
          </a:r>
        </a:p>
      </dsp:txBody>
      <dsp:txXfrm>
        <a:off x="2006727" y="1033191"/>
        <a:ext cx="1864114" cy="2309050"/>
      </dsp:txXfrm>
    </dsp:sp>
    <dsp:sp modelId="{1B56D359-78D2-43D7-817E-B03E743A6B14}">
      <dsp:nvSpPr>
        <dsp:cNvPr id="0" name=""/>
        <dsp:cNvSpPr/>
      </dsp:nvSpPr>
      <dsp:spPr>
        <a:xfrm>
          <a:off x="4004961" y="418648"/>
          <a:ext cx="2048477" cy="614543"/>
        </a:xfrm>
        <a:prstGeom prst="chevron">
          <a:avLst>
            <a:gd name="adj" fmla="val 3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5879" tIns="75879" rIns="75879" bIns="75879" numCol="1" spcCol="1270" anchor="ctr" anchorCtr="0">
          <a:noAutofit/>
        </a:bodyPr>
        <a:lstStyle/>
        <a:p>
          <a:pPr marL="0" lvl="0" indent="0" algn="ctr" defTabSz="1244600">
            <a:lnSpc>
              <a:spcPct val="90000"/>
            </a:lnSpc>
            <a:spcBef>
              <a:spcPct val="0"/>
            </a:spcBef>
            <a:spcAft>
              <a:spcPct val="35000"/>
            </a:spcAft>
            <a:buNone/>
          </a:pPr>
          <a:r>
            <a:rPr lang="en-US" sz="2800" kern="1200"/>
            <a:t>Improve</a:t>
          </a:r>
        </a:p>
      </dsp:txBody>
      <dsp:txXfrm>
        <a:off x="4189324" y="418648"/>
        <a:ext cx="1679751" cy="614543"/>
      </dsp:txXfrm>
    </dsp:sp>
    <dsp:sp modelId="{0648EAA6-6280-4C2B-A139-D9980A92E846}">
      <dsp:nvSpPr>
        <dsp:cNvPr id="0" name=""/>
        <dsp:cNvSpPr/>
      </dsp:nvSpPr>
      <dsp:spPr>
        <a:xfrm>
          <a:off x="4004961" y="1044483"/>
          <a:ext cx="1864114" cy="23090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7306" tIns="147306" rIns="147306" bIns="294613" numCol="1" spcCol="1270" anchor="t" anchorCtr="0">
          <a:noAutofit/>
        </a:bodyPr>
        <a:lstStyle/>
        <a:p>
          <a:pPr marL="0" lvl="0" indent="0" algn="l" defTabSz="889000">
            <a:lnSpc>
              <a:spcPct val="90000"/>
            </a:lnSpc>
            <a:spcBef>
              <a:spcPct val="0"/>
            </a:spcBef>
            <a:spcAft>
              <a:spcPct val="35000"/>
            </a:spcAft>
            <a:buNone/>
          </a:pPr>
          <a:r>
            <a:rPr lang="en-US" sz="2000" kern="1200"/>
            <a:t>Improve occupant satisfaction</a:t>
          </a:r>
        </a:p>
      </dsp:txBody>
      <dsp:txXfrm>
        <a:off x="4004961" y="1044483"/>
        <a:ext cx="1864114" cy="2309050"/>
      </dsp:txXfrm>
    </dsp:sp>
    <dsp:sp modelId="{1CCB77E7-A4A7-4DEF-9458-2F8B259D75CF}">
      <dsp:nvSpPr>
        <dsp:cNvPr id="0" name=""/>
        <dsp:cNvSpPr/>
      </dsp:nvSpPr>
      <dsp:spPr>
        <a:xfrm>
          <a:off x="6003195" y="418648"/>
          <a:ext cx="2048477" cy="614543"/>
        </a:xfrm>
        <a:prstGeom prst="chevron">
          <a:avLst>
            <a:gd name="adj" fmla="val 3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5879" tIns="75879" rIns="75879" bIns="75879" numCol="1" spcCol="1270" anchor="ctr" anchorCtr="0">
          <a:noAutofit/>
        </a:bodyPr>
        <a:lstStyle/>
        <a:p>
          <a:pPr marL="0" lvl="0" indent="0" algn="ctr" defTabSz="1244600">
            <a:lnSpc>
              <a:spcPct val="90000"/>
            </a:lnSpc>
            <a:spcBef>
              <a:spcPct val="0"/>
            </a:spcBef>
            <a:spcAft>
              <a:spcPct val="35000"/>
            </a:spcAft>
            <a:buNone/>
          </a:pPr>
          <a:r>
            <a:rPr lang="en-US" sz="2800" kern="1200"/>
            <a:t>Create</a:t>
          </a:r>
        </a:p>
      </dsp:txBody>
      <dsp:txXfrm>
        <a:off x="6187558" y="418648"/>
        <a:ext cx="1679751" cy="614543"/>
      </dsp:txXfrm>
    </dsp:sp>
    <dsp:sp modelId="{E2F23476-F967-4B6C-AB0A-0B7E23E2DB7E}">
      <dsp:nvSpPr>
        <dsp:cNvPr id="0" name=""/>
        <dsp:cNvSpPr/>
      </dsp:nvSpPr>
      <dsp:spPr>
        <a:xfrm>
          <a:off x="6003195" y="1033191"/>
          <a:ext cx="1864114" cy="23090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7306" tIns="147306" rIns="147306" bIns="294613" numCol="1" spcCol="1270" anchor="t" anchorCtr="0">
          <a:noAutofit/>
        </a:bodyPr>
        <a:lstStyle/>
        <a:p>
          <a:pPr marL="0" lvl="0" indent="0" algn="l" defTabSz="889000">
            <a:lnSpc>
              <a:spcPct val="90000"/>
            </a:lnSpc>
            <a:spcBef>
              <a:spcPct val="0"/>
            </a:spcBef>
            <a:spcAft>
              <a:spcPct val="35000"/>
            </a:spcAft>
            <a:buNone/>
          </a:pPr>
          <a:r>
            <a:rPr lang="en-US" sz="2000" kern="1200" dirty="0"/>
            <a:t>Create better environments</a:t>
          </a:r>
        </a:p>
        <a:p>
          <a:pPr marL="171450" lvl="1" indent="-171450" algn="l" defTabSz="711200">
            <a:lnSpc>
              <a:spcPct val="90000"/>
            </a:lnSpc>
            <a:spcBef>
              <a:spcPct val="0"/>
            </a:spcBef>
            <a:spcAft>
              <a:spcPct val="15000"/>
            </a:spcAft>
            <a:buChar char="•"/>
          </a:pPr>
          <a:r>
            <a:rPr lang="en-US" sz="1600" kern="1200" dirty="0"/>
            <a:t>Provide greater productivity </a:t>
          </a:r>
        </a:p>
        <a:p>
          <a:pPr marL="171450" lvl="1" indent="-171450" algn="l" defTabSz="711200">
            <a:lnSpc>
              <a:spcPct val="90000"/>
            </a:lnSpc>
            <a:spcBef>
              <a:spcPct val="0"/>
            </a:spcBef>
            <a:spcAft>
              <a:spcPct val="15000"/>
            </a:spcAft>
            <a:buChar char="•"/>
          </a:pPr>
          <a:r>
            <a:rPr lang="en-US" sz="1600" kern="1200"/>
            <a:t>Lower stress/employee turnover</a:t>
          </a:r>
        </a:p>
      </dsp:txBody>
      <dsp:txXfrm>
        <a:off x="6003195" y="1033191"/>
        <a:ext cx="1864114" cy="2309050"/>
      </dsp:txXfrm>
    </dsp:sp>
    <dsp:sp modelId="{7AD48A14-FE1A-4A73-86C4-A8EB033AAA27}">
      <dsp:nvSpPr>
        <dsp:cNvPr id="0" name=""/>
        <dsp:cNvSpPr/>
      </dsp:nvSpPr>
      <dsp:spPr>
        <a:xfrm>
          <a:off x="8001429" y="418648"/>
          <a:ext cx="2048477" cy="614543"/>
        </a:xfrm>
        <a:prstGeom prst="chevron">
          <a:avLst>
            <a:gd name="adj" fmla="val 3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5879" tIns="75879" rIns="75879" bIns="75879" numCol="1" spcCol="1270" anchor="ctr" anchorCtr="0">
          <a:noAutofit/>
        </a:bodyPr>
        <a:lstStyle/>
        <a:p>
          <a:pPr marL="0" lvl="0" indent="0" algn="ctr" defTabSz="1244600">
            <a:lnSpc>
              <a:spcPct val="90000"/>
            </a:lnSpc>
            <a:spcBef>
              <a:spcPct val="0"/>
            </a:spcBef>
            <a:spcAft>
              <a:spcPct val="35000"/>
            </a:spcAft>
            <a:buNone/>
          </a:pPr>
          <a:r>
            <a:rPr lang="en-US" sz="2800" kern="1200"/>
            <a:t>Obtain</a:t>
          </a:r>
        </a:p>
      </dsp:txBody>
      <dsp:txXfrm>
        <a:off x="8185792" y="418648"/>
        <a:ext cx="1679751" cy="614543"/>
      </dsp:txXfrm>
    </dsp:sp>
    <dsp:sp modelId="{352BFBDE-1239-48F1-B814-AE4EED747947}">
      <dsp:nvSpPr>
        <dsp:cNvPr id="0" name=""/>
        <dsp:cNvSpPr/>
      </dsp:nvSpPr>
      <dsp:spPr>
        <a:xfrm>
          <a:off x="8001429" y="1033191"/>
          <a:ext cx="1864114" cy="23090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7306" tIns="147306" rIns="147306" bIns="294613" numCol="1" spcCol="1270" anchor="t" anchorCtr="0">
          <a:noAutofit/>
        </a:bodyPr>
        <a:lstStyle/>
        <a:p>
          <a:pPr marL="0" lvl="0" indent="0" algn="l" defTabSz="889000">
            <a:lnSpc>
              <a:spcPct val="90000"/>
            </a:lnSpc>
            <a:spcBef>
              <a:spcPct val="0"/>
            </a:spcBef>
            <a:spcAft>
              <a:spcPct val="35000"/>
            </a:spcAft>
            <a:buNone/>
          </a:pPr>
          <a:r>
            <a:rPr lang="en-US" sz="2000" kern="1200"/>
            <a:t>Obtain LEED credits</a:t>
          </a:r>
        </a:p>
      </dsp:txBody>
      <dsp:txXfrm>
        <a:off x="8001429" y="1033191"/>
        <a:ext cx="1864114" cy="23090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71BCD-10EF-46CF-B15B-8418135E2938}">
      <dsp:nvSpPr>
        <dsp:cNvPr id="0" name=""/>
        <dsp:cNvSpPr/>
      </dsp:nvSpPr>
      <dsp:spPr>
        <a:xfrm>
          <a:off x="0" y="0"/>
          <a:ext cx="8046720" cy="8273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We’ve spoken about LEED and how it applies towards acoustics.</a:t>
          </a:r>
        </a:p>
      </dsp:txBody>
      <dsp:txXfrm>
        <a:off x="24234" y="24234"/>
        <a:ext cx="7083979" cy="778928"/>
      </dsp:txXfrm>
    </dsp:sp>
    <dsp:sp modelId="{4D976BED-F552-4E67-B363-DF4D2F52278F}">
      <dsp:nvSpPr>
        <dsp:cNvPr id="0" name=""/>
        <dsp:cNvSpPr/>
      </dsp:nvSpPr>
      <dsp:spPr>
        <a:xfrm>
          <a:off x="673912" y="977831"/>
          <a:ext cx="8046720" cy="8273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We’ve discussed the LEED credits available for acoustics.</a:t>
          </a:r>
        </a:p>
      </dsp:txBody>
      <dsp:txXfrm>
        <a:off x="698146" y="1002065"/>
        <a:ext cx="6786531" cy="778928"/>
      </dsp:txXfrm>
    </dsp:sp>
    <dsp:sp modelId="{030EE68F-EFEB-45BF-97E5-91D0097656FA}">
      <dsp:nvSpPr>
        <dsp:cNvPr id="0" name=""/>
        <dsp:cNvSpPr/>
      </dsp:nvSpPr>
      <dsp:spPr>
        <a:xfrm>
          <a:off x="1337767" y="1955663"/>
          <a:ext cx="8046720" cy="8273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We’ve shown you why green buildings have more sound problems than traditional office designs and why it is even more important to plan for good acoustics.</a:t>
          </a:r>
        </a:p>
      </dsp:txBody>
      <dsp:txXfrm>
        <a:off x="1362001" y="1979897"/>
        <a:ext cx="6796590" cy="778928"/>
      </dsp:txXfrm>
    </dsp:sp>
    <dsp:sp modelId="{107DA197-85EC-42C9-9F6B-F10050F0E977}">
      <dsp:nvSpPr>
        <dsp:cNvPr id="0" name=""/>
        <dsp:cNvSpPr/>
      </dsp:nvSpPr>
      <dsp:spPr>
        <a:xfrm>
          <a:off x="2011680" y="2933494"/>
          <a:ext cx="8046720" cy="8273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We’ve identified sound masking as an acoustical solution and showed you how it can improve speech privacy, comfort &amp; overall performance of your space.</a:t>
          </a:r>
        </a:p>
      </dsp:txBody>
      <dsp:txXfrm>
        <a:off x="2035914" y="2957728"/>
        <a:ext cx="6786531" cy="778928"/>
      </dsp:txXfrm>
    </dsp:sp>
    <dsp:sp modelId="{BF3D07F4-FDD3-4B06-AFE5-80CD70D2FAF6}">
      <dsp:nvSpPr>
        <dsp:cNvPr id="0" name=""/>
        <dsp:cNvSpPr/>
      </dsp:nvSpPr>
      <dsp:spPr>
        <a:xfrm>
          <a:off x="7508912" y="633710"/>
          <a:ext cx="537807" cy="53780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29919" y="633710"/>
        <a:ext cx="295793" cy="404700"/>
      </dsp:txXfrm>
    </dsp:sp>
    <dsp:sp modelId="{8A85B62C-9A2A-4B11-B846-7229061A4EFD}">
      <dsp:nvSpPr>
        <dsp:cNvPr id="0" name=""/>
        <dsp:cNvSpPr/>
      </dsp:nvSpPr>
      <dsp:spPr>
        <a:xfrm>
          <a:off x="8182825" y="1611541"/>
          <a:ext cx="537807" cy="53780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03832" y="1611541"/>
        <a:ext cx="295793" cy="404700"/>
      </dsp:txXfrm>
    </dsp:sp>
    <dsp:sp modelId="{C875B590-ACF8-4B57-931F-434D2248DFD1}">
      <dsp:nvSpPr>
        <dsp:cNvPr id="0" name=""/>
        <dsp:cNvSpPr/>
      </dsp:nvSpPr>
      <dsp:spPr>
        <a:xfrm>
          <a:off x="8846679" y="2589373"/>
          <a:ext cx="537807" cy="53780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67686" y="2589373"/>
        <a:ext cx="295793" cy="404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18712-573B-4D87-A0FB-8C28DED46342}">
      <dsp:nvSpPr>
        <dsp:cNvPr id="0" name=""/>
        <dsp:cNvSpPr/>
      </dsp:nvSpPr>
      <dsp:spPr>
        <a:xfrm>
          <a:off x="1227" y="284662"/>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5F4A65A-525E-4587-BF84-36A800DDF38E}">
      <dsp:nvSpPr>
        <dsp:cNvPr id="0" name=""/>
        <dsp:cNvSpPr/>
      </dsp:nvSpPr>
      <dsp:spPr>
        <a:xfrm>
          <a:off x="480082" y="739574"/>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What does it stand for?</a:t>
          </a:r>
        </a:p>
      </dsp:txBody>
      <dsp:txXfrm>
        <a:off x="560236" y="819728"/>
        <a:ext cx="4149382" cy="2576345"/>
      </dsp:txXfrm>
    </dsp:sp>
    <dsp:sp modelId="{686CACF5-3929-4734-B176-AB8DDC19E3DB}">
      <dsp:nvSpPr>
        <dsp:cNvPr id="0" name=""/>
        <dsp:cNvSpPr/>
      </dsp:nvSpPr>
      <dsp:spPr>
        <a:xfrm>
          <a:off x="5268627" y="284662"/>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A575EFA-2F62-4EED-A0EA-BC3BD0337FD4}">
      <dsp:nvSpPr>
        <dsp:cNvPr id="0" name=""/>
        <dsp:cNvSpPr/>
      </dsp:nvSpPr>
      <dsp:spPr>
        <a:xfrm>
          <a:off x="5747481" y="739574"/>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How is acoustics incorporated into the LEED program?</a:t>
          </a:r>
        </a:p>
      </dsp:txBody>
      <dsp:txXfrm>
        <a:off x="5827635" y="819728"/>
        <a:ext cx="4149382" cy="2576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DF3A-4366-49B7-BA6A-BA919DD2E878}">
      <dsp:nvSpPr>
        <dsp:cNvPr id="0" name=""/>
        <dsp:cNvSpPr/>
      </dsp:nvSpPr>
      <dsp:spPr>
        <a:xfrm>
          <a:off x="0" y="2938"/>
          <a:ext cx="10058399" cy="625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1594D-B79B-4902-9435-6F4D7D2093E0}">
      <dsp:nvSpPr>
        <dsp:cNvPr id="0" name=""/>
        <dsp:cNvSpPr/>
      </dsp:nvSpPr>
      <dsp:spPr>
        <a:xfrm>
          <a:off x="189315" y="143751"/>
          <a:ext cx="344209" cy="3442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814EAF-1808-4B76-B651-5F24FD03D08C}">
      <dsp:nvSpPr>
        <dsp:cNvPr id="0" name=""/>
        <dsp:cNvSpPr/>
      </dsp:nvSpPr>
      <dsp:spPr>
        <a:xfrm>
          <a:off x="722840" y="2938"/>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755650">
            <a:lnSpc>
              <a:spcPct val="90000"/>
            </a:lnSpc>
            <a:spcBef>
              <a:spcPct val="0"/>
            </a:spcBef>
            <a:spcAft>
              <a:spcPct val="35000"/>
            </a:spcAft>
            <a:buNone/>
          </a:pPr>
          <a:r>
            <a:rPr lang="en-US" sz="1700" kern="1200"/>
            <a:t>No one product is LEED approved or certified.  Overall solutions, practices and use of products can contribute to LEED.</a:t>
          </a:r>
        </a:p>
      </dsp:txBody>
      <dsp:txXfrm>
        <a:off x="722840" y="2938"/>
        <a:ext cx="9335559" cy="625835"/>
      </dsp:txXfrm>
    </dsp:sp>
    <dsp:sp modelId="{1D157215-56B4-41BA-A7F0-7DCE7DFAF7CC}">
      <dsp:nvSpPr>
        <dsp:cNvPr id="0" name=""/>
        <dsp:cNvSpPr/>
      </dsp:nvSpPr>
      <dsp:spPr>
        <a:xfrm>
          <a:off x="0" y="785232"/>
          <a:ext cx="10058399" cy="625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EF876-AA27-4683-8180-8536D4D6160B}">
      <dsp:nvSpPr>
        <dsp:cNvPr id="0" name=""/>
        <dsp:cNvSpPr/>
      </dsp:nvSpPr>
      <dsp:spPr>
        <a:xfrm>
          <a:off x="189315" y="926045"/>
          <a:ext cx="344209" cy="3442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56A42F-D88B-4A17-A4E1-4D3101FB7727}">
      <dsp:nvSpPr>
        <dsp:cNvPr id="0" name=""/>
        <dsp:cNvSpPr/>
      </dsp:nvSpPr>
      <dsp:spPr>
        <a:xfrm>
          <a:off x="722840" y="785232"/>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755650">
            <a:lnSpc>
              <a:spcPct val="90000"/>
            </a:lnSpc>
            <a:spcBef>
              <a:spcPct val="0"/>
            </a:spcBef>
            <a:spcAft>
              <a:spcPct val="35000"/>
            </a:spcAft>
            <a:buNone/>
          </a:pPr>
          <a:r>
            <a:rPr lang="en-US" sz="1700" kern="1200"/>
            <a:t>Be wary of any manufacturer or company that  claims they can “guarantee” LEED credits or points.  </a:t>
          </a:r>
        </a:p>
      </dsp:txBody>
      <dsp:txXfrm>
        <a:off x="722840" y="785232"/>
        <a:ext cx="9335559" cy="625835"/>
      </dsp:txXfrm>
    </dsp:sp>
    <dsp:sp modelId="{DA8375A0-290B-4CBF-97C7-32E500148846}">
      <dsp:nvSpPr>
        <dsp:cNvPr id="0" name=""/>
        <dsp:cNvSpPr/>
      </dsp:nvSpPr>
      <dsp:spPr>
        <a:xfrm>
          <a:off x="0" y="1567527"/>
          <a:ext cx="10058399" cy="625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CEFCA4-7926-42A7-B341-2D8FF9D3F59B}">
      <dsp:nvSpPr>
        <dsp:cNvPr id="0" name=""/>
        <dsp:cNvSpPr/>
      </dsp:nvSpPr>
      <dsp:spPr>
        <a:xfrm>
          <a:off x="189315" y="1708340"/>
          <a:ext cx="344209" cy="3442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4C5B01-4C60-49EE-BA6F-B46BC3948426}">
      <dsp:nvSpPr>
        <dsp:cNvPr id="0" name=""/>
        <dsp:cNvSpPr/>
      </dsp:nvSpPr>
      <dsp:spPr>
        <a:xfrm>
          <a:off x="722840" y="1567527"/>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755650">
            <a:lnSpc>
              <a:spcPct val="90000"/>
            </a:lnSpc>
            <a:spcBef>
              <a:spcPct val="0"/>
            </a:spcBef>
            <a:spcAft>
              <a:spcPct val="35000"/>
            </a:spcAft>
            <a:buNone/>
          </a:pPr>
          <a:r>
            <a:rPr lang="en-US" sz="1700" kern="1200"/>
            <a:t>When in doubt, consult a local LEED professional or contact the USGBC.</a:t>
          </a:r>
        </a:p>
      </dsp:txBody>
      <dsp:txXfrm>
        <a:off x="722840" y="1567527"/>
        <a:ext cx="9335559" cy="625835"/>
      </dsp:txXfrm>
    </dsp:sp>
    <dsp:sp modelId="{E0953AF5-29F9-4EFF-9E4F-197C5BAB4270}">
      <dsp:nvSpPr>
        <dsp:cNvPr id="0" name=""/>
        <dsp:cNvSpPr/>
      </dsp:nvSpPr>
      <dsp:spPr>
        <a:xfrm>
          <a:off x="0" y="2349822"/>
          <a:ext cx="10058399" cy="625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51E18-1BE9-4349-8AE1-7D847EA4BE7C}">
      <dsp:nvSpPr>
        <dsp:cNvPr id="0" name=""/>
        <dsp:cNvSpPr/>
      </dsp:nvSpPr>
      <dsp:spPr>
        <a:xfrm>
          <a:off x="189315" y="2490635"/>
          <a:ext cx="344209" cy="3442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83B8C8-0344-4665-B7C5-03582C19B98F}">
      <dsp:nvSpPr>
        <dsp:cNvPr id="0" name=""/>
        <dsp:cNvSpPr/>
      </dsp:nvSpPr>
      <dsp:spPr>
        <a:xfrm>
          <a:off x="722840" y="2349822"/>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755650">
            <a:lnSpc>
              <a:spcPct val="90000"/>
            </a:lnSpc>
            <a:spcBef>
              <a:spcPct val="0"/>
            </a:spcBef>
            <a:spcAft>
              <a:spcPct val="35000"/>
            </a:spcAft>
            <a:buNone/>
          </a:pPr>
          <a:r>
            <a:rPr lang="en-US" sz="1700" kern="1200"/>
            <a:t>People are accredited. Buildings are certified.</a:t>
          </a:r>
        </a:p>
      </dsp:txBody>
      <dsp:txXfrm>
        <a:off x="722840" y="2349822"/>
        <a:ext cx="9335559" cy="625835"/>
      </dsp:txXfrm>
    </dsp:sp>
    <dsp:sp modelId="{F4CA53C6-E6DF-406A-B3C3-E0954D93E53D}">
      <dsp:nvSpPr>
        <dsp:cNvPr id="0" name=""/>
        <dsp:cNvSpPr/>
      </dsp:nvSpPr>
      <dsp:spPr>
        <a:xfrm>
          <a:off x="0" y="3132117"/>
          <a:ext cx="10058399" cy="625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E6B2B-D8E3-4DC0-B712-47AF06ACC44D}">
      <dsp:nvSpPr>
        <dsp:cNvPr id="0" name=""/>
        <dsp:cNvSpPr/>
      </dsp:nvSpPr>
      <dsp:spPr>
        <a:xfrm>
          <a:off x="189315" y="3272930"/>
          <a:ext cx="344209" cy="3442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3EAFF2-06BA-4BB4-8FB5-54D8708D16B1}">
      <dsp:nvSpPr>
        <dsp:cNvPr id="0" name=""/>
        <dsp:cNvSpPr/>
      </dsp:nvSpPr>
      <dsp:spPr>
        <a:xfrm>
          <a:off x="722840" y="3132117"/>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755650">
            <a:lnSpc>
              <a:spcPct val="90000"/>
            </a:lnSpc>
            <a:spcBef>
              <a:spcPct val="0"/>
            </a:spcBef>
            <a:spcAft>
              <a:spcPct val="35000"/>
            </a:spcAft>
            <a:buNone/>
          </a:pPr>
          <a:r>
            <a:rPr lang="en-US" sz="1700" kern="1200"/>
            <a:t>LEED Credits are applied to achieve LEED points for   Certification – Max 110 points</a:t>
          </a:r>
        </a:p>
      </dsp:txBody>
      <dsp:txXfrm>
        <a:off x="722840" y="3132117"/>
        <a:ext cx="9335559" cy="625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2723C-41D8-4FD6-8FE8-5CEDC5D0C88A}">
      <dsp:nvSpPr>
        <dsp:cNvPr id="0" name=""/>
        <dsp:cNvSpPr/>
      </dsp:nvSpPr>
      <dsp:spPr>
        <a:xfrm>
          <a:off x="0" y="594"/>
          <a:ext cx="5713840" cy="13906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ACBAD0-AC4F-4CAC-B857-2F74E70EDBF4}">
      <dsp:nvSpPr>
        <dsp:cNvPr id="0" name=""/>
        <dsp:cNvSpPr/>
      </dsp:nvSpPr>
      <dsp:spPr>
        <a:xfrm>
          <a:off x="420684" y="313499"/>
          <a:ext cx="764880" cy="7648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9994E1-7ADD-43C0-BF8B-09663FF78A87}">
      <dsp:nvSpPr>
        <dsp:cNvPr id="0" name=""/>
        <dsp:cNvSpPr/>
      </dsp:nvSpPr>
      <dsp:spPr>
        <a:xfrm>
          <a:off x="1606248" y="594"/>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100000"/>
            </a:lnSpc>
            <a:spcBef>
              <a:spcPct val="0"/>
            </a:spcBef>
            <a:spcAft>
              <a:spcPct val="35000"/>
            </a:spcAft>
            <a:buNone/>
          </a:pPr>
          <a:r>
            <a:rPr lang="en-US" sz="2500" kern="1200"/>
            <a:t>Communication</a:t>
          </a:r>
        </a:p>
      </dsp:txBody>
      <dsp:txXfrm>
        <a:off x="1606248" y="594"/>
        <a:ext cx="4107592" cy="1390691"/>
      </dsp:txXfrm>
    </dsp:sp>
    <dsp:sp modelId="{58A53A35-E880-49F1-8F75-65FCD176B871}">
      <dsp:nvSpPr>
        <dsp:cNvPr id="0" name=""/>
        <dsp:cNvSpPr/>
      </dsp:nvSpPr>
      <dsp:spPr>
        <a:xfrm>
          <a:off x="0" y="1738958"/>
          <a:ext cx="5713840" cy="13906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EE042-1F28-44A2-86AC-A5DFE468F6F0}">
      <dsp:nvSpPr>
        <dsp:cNvPr id="0" name=""/>
        <dsp:cNvSpPr/>
      </dsp:nvSpPr>
      <dsp:spPr>
        <a:xfrm>
          <a:off x="420684" y="2051864"/>
          <a:ext cx="764880" cy="7648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31363-7B61-4E99-896C-2DF01A88724F}">
      <dsp:nvSpPr>
        <dsp:cNvPr id="0" name=""/>
        <dsp:cNvSpPr/>
      </dsp:nvSpPr>
      <dsp:spPr>
        <a:xfrm>
          <a:off x="1606248" y="1738958"/>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100000"/>
            </a:lnSpc>
            <a:spcBef>
              <a:spcPct val="0"/>
            </a:spcBef>
            <a:spcAft>
              <a:spcPct val="35000"/>
            </a:spcAft>
            <a:buNone/>
          </a:pPr>
          <a:r>
            <a:rPr lang="en-US" sz="2500" kern="1200"/>
            <a:t>Collaboration</a:t>
          </a:r>
        </a:p>
      </dsp:txBody>
      <dsp:txXfrm>
        <a:off x="1606248" y="1738958"/>
        <a:ext cx="4107592" cy="1390691"/>
      </dsp:txXfrm>
    </dsp:sp>
    <dsp:sp modelId="{04682569-F1F2-4062-99C7-674692FC6BD9}">
      <dsp:nvSpPr>
        <dsp:cNvPr id="0" name=""/>
        <dsp:cNvSpPr/>
      </dsp:nvSpPr>
      <dsp:spPr>
        <a:xfrm>
          <a:off x="0" y="3477323"/>
          <a:ext cx="5713840" cy="13906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7FA3F-543E-4DC2-92A2-2F10FDB76712}">
      <dsp:nvSpPr>
        <dsp:cNvPr id="0" name=""/>
        <dsp:cNvSpPr/>
      </dsp:nvSpPr>
      <dsp:spPr>
        <a:xfrm>
          <a:off x="420684" y="3790228"/>
          <a:ext cx="764880" cy="7648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C0C91E-4CEB-4E3F-AC2B-397317A08172}">
      <dsp:nvSpPr>
        <dsp:cNvPr id="0" name=""/>
        <dsp:cNvSpPr/>
      </dsp:nvSpPr>
      <dsp:spPr>
        <a:xfrm>
          <a:off x="1606248" y="3477323"/>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100000"/>
            </a:lnSpc>
            <a:spcBef>
              <a:spcPct val="0"/>
            </a:spcBef>
            <a:spcAft>
              <a:spcPct val="35000"/>
            </a:spcAft>
            <a:buNone/>
          </a:pPr>
          <a:r>
            <a:rPr lang="en-US" sz="2500" kern="1200"/>
            <a:t>Concentration</a:t>
          </a:r>
        </a:p>
      </dsp:txBody>
      <dsp:txXfrm>
        <a:off x="1606248" y="3477323"/>
        <a:ext cx="4107592" cy="1390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FF652-EA3E-4B11-AA02-E196D4460383}">
      <dsp:nvSpPr>
        <dsp:cNvPr id="0" name=""/>
        <dsp:cNvSpPr/>
      </dsp:nvSpPr>
      <dsp:spPr>
        <a:xfrm>
          <a:off x="3109280" y="744287"/>
          <a:ext cx="573738" cy="91440"/>
        </a:xfrm>
        <a:custGeom>
          <a:avLst/>
          <a:gdLst/>
          <a:ahLst/>
          <a:cxnLst/>
          <a:rect l="0" t="0" r="0" b="0"/>
          <a:pathLst>
            <a:path>
              <a:moveTo>
                <a:pt x="0" y="45720"/>
              </a:moveTo>
              <a:lnTo>
                <a:pt x="57373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1041" y="786986"/>
        <a:ext cx="30216" cy="6043"/>
      </dsp:txXfrm>
    </dsp:sp>
    <dsp:sp modelId="{4F6CBDD9-582D-4FD9-AE95-C9D07E07602A}">
      <dsp:nvSpPr>
        <dsp:cNvPr id="0" name=""/>
        <dsp:cNvSpPr/>
      </dsp:nvSpPr>
      <dsp:spPr>
        <a:xfrm>
          <a:off x="483520" y="1739"/>
          <a:ext cx="2627560" cy="15765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753" tIns="135149" rIns="128753" bIns="135149" numCol="1" spcCol="1270" anchor="ctr" anchorCtr="0">
          <a:noAutofit/>
        </a:bodyPr>
        <a:lstStyle/>
        <a:p>
          <a:pPr marL="0" lvl="0" indent="0" algn="ctr" defTabSz="1200150">
            <a:lnSpc>
              <a:spcPct val="90000"/>
            </a:lnSpc>
            <a:spcBef>
              <a:spcPct val="0"/>
            </a:spcBef>
            <a:spcAft>
              <a:spcPct val="35000"/>
            </a:spcAft>
            <a:buNone/>
          </a:pPr>
          <a:r>
            <a:rPr lang="en-US" sz="2700" kern="1200"/>
            <a:t>Floor population densities rising</a:t>
          </a:r>
          <a:br>
            <a:rPr lang="en-US" sz="2700" kern="1200"/>
          </a:br>
          <a:endParaRPr lang="en-US" sz="2700" kern="1200"/>
        </a:p>
      </dsp:txBody>
      <dsp:txXfrm>
        <a:off x="483520" y="1739"/>
        <a:ext cx="2627560" cy="1576536"/>
      </dsp:txXfrm>
    </dsp:sp>
    <dsp:sp modelId="{A29612B6-B00C-4C38-97B5-7F0FB718784D}">
      <dsp:nvSpPr>
        <dsp:cNvPr id="0" name=""/>
        <dsp:cNvSpPr/>
      </dsp:nvSpPr>
      <dsp:spPr>
        <a:xfrm>
          <a:off x="6341180" y="744287"/>
          <a:ext cx="573738" cy="91440"/>
        </a:xfrm>
        <a:custGeom>
          <a:avLst/>
          <a:gdLst/>
          <a:ahLst/>
          <a:cxnLst/>
          <a:rect l="0" t="0" r="0" b="0"/>
          <a:pathLst>
            <a:path>
              <a:moveTo>
                <a:pt x="0" y="45720"/>
              </a:moveTo>
              <a:lnTo>
                <a:pt x="57373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12941" y="786986"/>
        <a:ext cx="30216" cy="6043"/>
      </dsp:txXfrm>
    </dsp:sp>
    <dsp:sp modelId="{436CD632-2D3F-4CFF-B792-815252EC4E24}">
      <dsp:nvSpPr>
        <dsp:cNvPr id="0" name=""/>
        <dsp:cNvSpPr/>
      </dsp:nvSpPr>
      <dsp:spPr>
        <a:xfrm>
          <a:off x="3715419" y="1739"/>
          <a:ext cx="2627560" cy="15765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753" tIns="135149" rIns="128753" bIns="135149" numCol="1" spcCol="1270" anchor="ctr" anchorCtr="0">
          <a:noAutofit/>
        </a:bodyPr>
        <a:lstStyle/>
        <a:p>
          <a:pPr marL="0" lvl="0" indent="0" algn="ctr" defTabSz="1200150">
            <a:lnSpc>
              <a:spcPct val="90000"/>
            </a:lnSpc>
            <a:spcBef>
              <a:spcPct val="0"/>
            </a:spcBef>
            <a:spcAft>
              <a:spcPct val="35000"/>
            </a:spcAft>
            <a:buNone/>
          </a:pPr>
          <a:r>
            <a:rPr lang="en-US" sz="2700" kern="1200"/>
            <a:t>More cell and speaker phone use</a:t>
          </a:r>
        </a:p>
      </dsp:txBody>
      <dsp:txXfrm>
        <a:off x="3715419" y="1739"/>
        <a:ext cx="2627560" cy="1576536"/>
      </dsp:txXfrm>
    </dsp:sp>
    <dsp:sp modelId="{090DEDF3-27C1-46DA-8EC5-C3693B7B4900}">
      <dsp:nvSpPr>
        <dsp:cNvPr id="0" name=""/>
        <dsp:cNvSpPr/>
      </dsp:nvSpPr>
      <dsp:spPr>
        <a:xfrm>
          <a:off x="1797300" y="1576476"/>
          <a:ext cx="6463798" cy="573738"/>
        </a:xfrm>
        <a:custGeom>
          <a:avLst/>
          <a:gdLst/>
          <a:ahLst/>
          <a:cxnLst/>
          <a:rect l="0" t="0" r="0" b="0"/>
          <a:pathLst>
            <a:path>
              <a:moveTo>
                <a:pt x="6463798" y="0"/>
              </a:moveTo>
              <a:lnTo>
                <a:pt x="6463798" y="303969"/>
              </a:lnTo>
              <a:lnTo>
                <a:pt x="0" y="303969"/>
              </a:lnTo>
              <a:lnTo>
                <a:pt x="0" y="57373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66900" y="1860323"/>
        <a:ext cx="324599" cy="6043"/>
      </dsp:txXfrm>
    </dsp:sp>
    <dsp:sp modelId="{823DFE87-530B-43C9-9170-CD3C68AF52F8}">
      <dsp:nvSpPr>
        <dsp:cNvPr id="0" name=""/>
        <dsp:cNvSpPr/>
      </dsp:nvSpPr>
      <dsp:spPr>
        <a:xfrm>
          <a:off x="6947319" y="1739"/>
          <a:ext cx="2627560" cy="15765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753" tIns="135149" rIns="128753" bIns="135149" numCol="1" spcCol="1270" anchor="ctr" anchorCtr="0">
          <a:noAutofit/>
        </a:bodyPr>
        <a:lstStyle/>
        <a:p>
          <a:pPr marL="0" lvl="0" indent="0" algn="ctr" defTabSz="1200150">
            <a:lnSpc>
              <a:spcPct val="90000"/>
            </a:lnSpc>
            <a:spcBef>
              <a:spcPct val="0"/>
            </a:spcBef>
            <a:spcAft>
              <a:spcPct val="35000"/>
            </a:spcAft>
            <a:buNone/>
          </a:pPr>
          <a:r>
            <a:rPr lang="en-US" sz="2700" kern="1200" dirty="0"/>
            <a:t>Voice activated systems and multimedia</a:t>
          </a:r>
        </a:p>
      </dsp:txBody>
      <dsp:txXfrm>
        <a:off x="6947319" y="1739"/>
        <a:ext cx="2627560" cy="1576536"/>
      </dsp:txXfrm>
    </dsp:sp>
    <dsp:sp modelId="{283DFDA0-5FDD-43C7-BCFA-E41DC3E243E8}">
      <dsp:nvSpPr>
        <dsp:cNvPr id="0" name=""/>
        <dsp:cNvSpPr/>
      </dsp:nvSpPr>
      <dsp:spPr>
        <a:xfrm>
          <a:off x="3109280" y="2925163"/>
          <a:ext cx="573738" cy="91440"/>
        </a:xfrm>
        <a:custGeom>
          <a:avLst/>
          <a:gdLst/>
          <a:ahLst/>
          <a:cxnLst/>
          <a:rect l="0" t="0" r="0" b="0"/>
          <a:pathLst>
            <a:path>
              <a:moveTo>
                <a:pt x="0" y="45720"/>
              </a:moveTo>
              <a:lnTo>
                <a:pt x="57373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1041" y="2967861"/>
        <a:ext cx="30216" cy="6043"/>
      </dsp:txXfrm>
    </dsp:sp>
    <dsp:sp modelId="{024EB428-E889-4FE4-9518-E97F127F7EDF}">
      <dsp:nvSpPr>
        <dsp:cNvPr id="0" name=""/>
        <dsp:cNvSpPr/>
      </dsp:nvSpPr>
      <dsp:spPr>
        <a:xfrm>
          <a:off x="483520" y="2182614"/>
          <a:ext cx="2627560" cy="15765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753" tIns="135149" rIns="128753" bIns="135149" numCol="1" spcCol="1270" anchor="ctr" anchorCtr="0">
          <a:noAutofit/>
        </a:bodyPr>
        <a:lstStyle/>
        <a:p>
          <a:pPr marL="0" lvl="0" indent="0" algn="ctr" defTabSz="1200150">
            <a:lnSpc>
              <a:spcPct val="90000"/>
            </a:lnSpc>
            <a:spcBef>
              <a:spcPct val="0"/>
            </a:spcBef>
            <a:spcAft>
              <a:spcPct val="35000"/>
            </a:spcAft>
            <a:buNone/>
          </a:pPr>
          <a:r>
            <a:rPr lang="en-US" sz="2700" kern="1200"/>
            <a:t>Shared and teaming environments</a:t>
          </a:r>
        </a:p>
      </dsp:txBody>
      <dsp:txXfrm>
        <a:off x="483520" y="2182614"/>
        <a:ext cx="2627560" cy="1576536"/>
      </dsp:txXfrm>
    </dsp:sp>
    <dsp:sp modelId="{7CAF2A8E-C06C-456D-8427-E6AAF8F3D37A}">
      <dsp:nvSpPr>
        <dsp:cNvPr id="0" name=""/>
        <dsp:cNvSpPr/>
      </dsp:nvSpPr>
      <dsp:spPr>
        <a:xfrm>
          <a:off x="3715419" y="2182614"/>
          <a:ext cx="2627560" cy="15765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753" tIns="135149" rIns="128753" bIns="135149" numCol="1" spcCol="1270" anchor="ctr" anchorCtr="0">
          <a:noAutofit/>
        </a:bodyPr>
        <a:lstStyle/>
        <a:p>
          <a:pPr marL="0" lvl="0" indent="0" algn="ctr" defTabSz="1200150">
            <a:lnSpc>
              <a:spcPct val="90000"/>
            </a:lnSpc>
            <a:spcBef>
              <a:spcPct val="0"/>
            </a:spcBef>
            <a:spcAft>
              <a:spcPct val="35000"/>
            </a:spcAft>
            <a:buNone/>
          </a:pPr>
          <a:r>
            <a:rPr lang="en-US" sz="2700" kern="1200" dirty="0"/>
            <a:t>Open plan design, lower panel heights</a:t>
          </a:r>
        </a:p>
      </dsp:txBody>
      <dsp:txXfrm>
        <a:off x="3715419" y="2182614"/>
        <a:ext cx="2627560" cy="15765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8FED9-37E4-4536-A0C5-621379940BC8}">
      <dsp:nvSpPr>
        <dsp:cNvPr id="0" name=""/>
        <dsp:cNvSpPr/>
      </dsp:nvSpPr>
      <dsp:spPr>
        <a:xfrm>
          <a:off x="0" y="277365"/>
          <a:ext cx="10058399" cy="93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0644" tIns="333248" rIns="7806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Improve heating and cooling efficiencies</a:t>
          </a:r>
        </a:p>
        <a:p>
          <a:pPr marL="171450" lvl="1" indent="-171450" algn="l" defTabSz="711200">
            <a:lnSpc>
              <a:spcPct val="90000"/>
            </a:lnSpc>
            <a:spcBef>
              <a:spcPct val="0"/>
            </a:spcBef>
            <a:spcAft>
              <a:spcPct val="15000"/>
            </a:spcAft>
            <a:buChar char="•"/>
          </a:pPr>
          <a:r>
            <a:rPr lang="en-US" sz="1600" kern="1200"/>
            <a:t>But causes sound reverberation</a:t>
          </a:r>
        </a:p>
      </dsp:txBody>
      <dsp:txXfrm>
        <a:off x="0" y="277365"/>
        <a:ext cx="10058399" cy="932400"/>
      </dsp:txXfrm>
    </dsp:sp>
    <dsp:sp modelId="{CDEC7E78-99FF-4EF3-BBE0-CC7D998E3E5E}">
      <dsp:nvSpPr>
        <dsp:cNvPr id="0" name=""/>
        <dsp:cNvSpPr/>
      </dsp:nvSpPr>
      <dsp:spPr>
        <a:xfrm>
          <a:off x="502920" y="41205"/>
          <a:ext cx="7040880"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Bare concrete ceilings</a:t>
          </a:r>
        </a:p>
      </dsp:txBody>
      <dsp:txXfrm>
        <a:off x="525977" y="64262"/>
        <a:ext cx="6994766" cy="426206"/>
      </dsp:txXfrm>
    </dsp:sp>
    <dsp:sp modelId="{D05D3F2F-8E8F-460A-9F7B-F9518FBE11A9}">
      <dsp:nvSpPr>
        <dsp:cNvPr id="0" name=""/>
        <dsp:cNvSpPr/>
      </dsp:nvSpPr>
      <dsp:spPr>
        <a:xfrm>
          <a:off x="0" y="1532325"/>
          <a:ext cx="10058399" cy="93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0644" tIns="333248" rIns="7806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Reduce lighting needs and improve daylight</a:t>
          </a:r>
        </a:p>
        <a:p>
          <a:pPr marL="171450" lvl="1" indent="-171450" algn="l" defTabSz="711200">
            <a:lnSpc>
              <a:spcPct val="90000"/>
            </a:lnSpc>
            <a:spcBef>
              <a:spcPct val="0"/>
            </a:spcBef>
            <a:spcAft>
              <a:spcPct val="15000"/>
            </a:spcAft>
            <a:buChar char="•"/>
          </a:pPr>
          <a:r>
            <a:rPr lang="en-US" sz="1600" kern="1200"/>
            <a:t>But causes sound to travel greater distances</a:t>
          </a:r>
        </a:p>
      </dsp:txBody>
      <dsp:txXfrm>
        <a:off x="0" y="1532325"/>
        <a:ext cx="10058399" cy="932400"/>
      </dsp:txXfrm>
    </dsp:sp>
    <dsp:sp modelId="{CE8CA6AF-F501-4620-AE11-88D8DCA8EE6B}">
      <dsp:nvSpPr>
        <dsp:cNvPr id="0" name=""/>
        <dsp:cNvSpPr/>
      </dsp:nvSpPr>
      <dsp:spPr>
        <a:xfrm>
          <a:off x="502920" y="1296165"/>
          <a:ext cx="7040880"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Lower cubicle walls</a:t>
          </a:r>
        </a:p>
      </dsp:txBody>
      <dsp:txXfrm>
        <a:off x="525977" y="1319222"/>
        <a:ext cx="6994766" cy="426206"/>
      </dsp:txXfrm>
    </dsp:sp>
    <dsp:sp modelId="{7B8D5B06-A725-4588-A48F-30F42283C405}">
      <dsp:nvSpPr>
        <dsp:cNvPr id="0" name=""/>
        <dsp:cNvSpPr/>
      </dsp:nvSpPr>
      <dsp:spPr>
        <a:xfrm>
          <a:off x="0" y="2787285"/>
          <a:ext cx="10058399" cy="93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0644" tIns="333248" rIns="7806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Improves access to natural daylight</a:t>
          </a:r>
        </a:p>
        <a:p>
          <a:pPr marL="171450" lvl="1" indent="-171450" algn="l" defTabSz="711200">
            <a:lnSpc>
              <a:spcPct val="90000"/>
            </a:lnSpc>
            <a:spcBef>
              <a:spcPct val="0"/>
            </a:spcBef>
            <a:spcAft>
              <a:spcPct val="15000"/>
            </a:spcAft>
            <a:buChar char="•"/>
          </a:pPr>
          <a:r>
            <a:rPr lang="en-US" sz="1600" kern="1200"/>
            <a:t>But may mean less speech privacy</a:t>
          </a:r>
        </a:p>
      </dsp:txBody>
      <dsp:txXfrm>
        <a:off x="0" y="2787285"/>
        <a:ext cx="10058399" cy="932400"/>
      </dsp:txXfrm>
    </dsp:sp>
    <dsp:sp modelId="{E797D66C-8A9C-42FC-88EA-DF1D1E895104}">
      <dsp:nvSpPr>
        <dsp:cNvPr id="0" name=""/>
        <dsp:cNvSpPr/>
      </dsp:nvSpPr>
      <dsp:spPr>
        <a:xfrm>
          <a:off x="502920" y="2551125"/>
          <a:ext cx="7040880"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Fewer private offices</a:t>
          </a:r>
        </a:p>
      </dsp:txBody>
      <dsp:txXfrm>
        <a:off x="525977" y="2574182"/>
        <a:ext cx="6994766"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F5853-7765-4AB7-AE68-9D2D7DA8B943}">
      <dsp:nvSpPr>
        <dsp:cNvPr id="0" name=""/>
        <dsp:cNvSpPr/>
      </dsp:nvSpPr>
      <dsp:spPr>
        <a:xfrm>
          <a:off x="0" y="2269896"/>
          <a:ext cx="10058399" cy="14892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How Can We Address This?</a:t>
          </a:r>
        </a:p>
      </dsp:txBody>
      <dsp:txXfrm>
        <a:off x="0" y="2269896"/>
        <a:ext cx="10058399" cy="1489298"/>
      </dsp:txXfrm>
    </dsp:sp>
    <dsp:sp modelId="{E5BD3FBF-D5FB-4AF5-9001-8FA1DC37C391}">
      <dsp:nvSpPr>
        <dsp:cNvPr id="0" name=""/>
        <dsp:cNvSpPr/>
      </dsp:nvSpPr>
      <dsp:spPr>
        <a:xfrm rot="10800000">
          <a:off x="0" y="1695"/>
          <a:ext cx="10058399" cy="2290540"/>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Green Offices have quieter building systems</a:t>
          </a:r>
        </a:p>
      </dsp:txBody>
      <dsp:txXfrm rot="-10800000">
        <a:off x="0" y="1695"/>
        <a:ext cx="10058399" cy="803979"/>
      </dsp:txXfrm>
    </dsp:sp>
    <dsp:sp modelId="{4E078FE4-AD1B-4908-BB32-37129E002853}">
      <dsp:nvSpPr>
        <dsp:cNvPr id="0" name=""/>
        <dsp:cNvSpPr/>
      </dsp:nvSpPr>
      <dsp:spPr>
        <a:xfrm>
          <a:off x="0" y="805675"/>
          <a:ext cx="10058399" cy="68487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1592" tIns="52070" rIns="291592" bIns="52070" numCol="1" spcCol="1270" anchor="ctr" anchorCtr="0">
          <a:noAutofit/>
        </a:bodyPr>
        <a:lstStyle/>
        <a:p>
          <a:pPr marL="0" lvl="0" indent="0" algn="ctr" defTabSz="1822450">
            <a:lnSpc>
              <a:spcPct val="90000"/>
            </a:lnSpc>
            <a:spcBef>
              <a:spcPct val="0"/>
            </a:spcBef>
            <a:spcAft>
              <a:spcPct val="35000"/>
            </a:spcAft>
            <a:buNone/>
          </a:pPr>
          <a:r>
            <a:rPr lang="en-US" sz="4100" b="1" kern="1200"/>
            <a:t>but more noise</a:t>
          </a:r>
          <a:endParaRPr lang="en-US" sz="4100" kern="1200"/>
        </a:p>
      </dsp:txBody>
      <dsp:txXfrm>
        <a:off x="0" y="805675"/>
        <a:ext cx="10058399" cy="6848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B6E6E-A201-42FF-9D2D-657767F4E4AB}">
      <dsp:nvSpPr>
        <dsp:cNvPr id="0" name=""/>
        <dsp:cNvSpPr/>
      </dsp:nvSpPr>
      <dsp:spPr>
        <a:xfrm>
          <a:off x="0" y="25139"/>
          <a:ext cx="5713840" cy="14870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l" defTabSz="2755900">
            <a:lnSpc>
              <a:spcPct val="90000"/>
            </a:lnSpc>
            <a:spcBef>
              <a:spcPct val="0"/>
            </a:spcBef>
            <a:spcAft>
              <a:spcPct val="35000"/>
            </a:spcAft>
            <a:buNone/>
          </a:pPr>
          <a:r>
            <a:rPr lang="en-US" sz="6200" kern="1200"/>
            <a:t>Less “A”</a:t>
          </a:r>
        </a:p>
      </dsp:txBody>
      <dsp:txXfrm>
        <a:off x="72593" y="97732"/>
        <a:ext cx="5568654" cy="1341884"/>
      </dsp:txXfrm>
    </dsp:sp>
    <dsp:sp modelId="{01B3E157-D0D2-4F27-A6B6-56A0303FE5D4}">
      <dsp:nvSpPr>
        <dsp:cNvPr id="0" name=""/>
        <dsp:cNvSpPr/>
      </dsp:nvSpPr>
      <dsp:spPr>
        <a:xfrm>
          <a:off x="0" y="1690769"/>
          <a:ext cx="5713840" cy="14870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l" defTabSz="2755900">
            <a:lnSpc>
              <a:spcPct val="90000"/>
            </a:lnSpc>
            <a:spcBef>
              <a:spcPct val="0"/>
            </a:spcBef>
            <a:spcAft>
              <a:spcPct val="35000"/>
            </a:spcAft>
            <a:buNone/>
          </a:pPr>
          <a:r>
            <a:rPr lang="en-US" sz="6200" kern="1200"/>
            <a:t>Less “B” </a:t>
          </a:r>
        </a:p>
      </dsp:txBody>
      <dsp:txXfrm>
        <a:off x="72593" y="1763362"/>
        <a:ext cx="5568654" cy="1341884"/>
      </dsp:txXfrm>
    </dsp:sp>
    <dsp:sp modelId="{FC56F1E6-3E1C-4D2B-8E0A-C53FC18CE26A}">
      <dsp:nvSpPr>
        <dsp:cNvPr id="0" name=""/>
        <dsp:cNvSpPr/>
      </dsp:nvSpPr>
      <dsp:spPr>
        <a:xfrm>
          <a:off x="0" y="3356399"/>
          <a:ext cx="5713840" cy="14870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l" defTabSz="2755900">
            <a:lnSpc>
              <a:spcPct val="90000"/>
            </a:lnSpc>
            <a:spcBef>
              <a:spcPct val="0"/>
            </a:spcBef>
            <a:spcAft>
              <a:spcPct val="35000"/>
            </a:spcAft>
            <a:buNone/>
          </a:pPr>
          <a:r>
            <a:rPr lang="en-US" sz="6200" u="none" kern="1200" dirty="0">
              <a:effectLst>
                <a:outerShdw blurRad="38100" dist="38100" dir="2700000" algn="tl">
                  <a:srgbClr val="000000">
                    <a:alpha val="43137"/>
                  </a:srgbClr>
                </a:outerShdw>
              </a:effectLst>
            </a:rPr>
            <a:t>More “C”</a:t>
          </a:r>
        </a:p>
      </dsp:txBody>
      <dsp:txXfrm>
        <a:off x="72593" y="3428992"/>
        <a:ext cx="5568654" cy="13418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82E12-CCE6-4032-9A65-90A48A73A936}">
      <dsp:nvSpPr>
        <dsp:cNvPr id="0" name=""/>
        <dsp:cNvSpPr/>
      </dsp:nvSpPr>
      <dsp:spPr>
        <a:xfrm>
          <a:off x="1227" y="284662"/>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513FDA-8497-4774-95DD-78CB1719A545}">
      <dsp:nvSpPr>
        <dsp:cNvPr id="0" name=""/>
        <dsp:cNvSpPr/>
      </dsp:nvSpPr>
      <dsp:spPr>
        <a:xfrm>
          <a:off x="480082" y="739574"/>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effectLst>
                <a:outerShdw blurRad="38100" dist="38100" dir="2700000" algn="tl">
                  <a:srgbClr val="000000">
                    <a:alpha val="43137"/>
                  </a:srgbClr>
                </a:outerShdw>
              </a:effectLst>
            </a:rPr>
            <a:t>Speech Privacy</a:t>
          </a:r>
        </a:p>
      </dsp:txBody>
      <dsp:txXfrm>
        <a:off x="560236" y="819728"/>
        <a:ext cx="4149382" cy="2576345"/>
      </dsp:txXfrm>
    </dsp:sp>
    <dsp:sp modelId="{AF6685A6-31E3-45C8-9568-81F4F102762E}">
      <dsp:nvSpPr>
        <dsp:cNvPr id="0" name=""/>
        <dsp:cNvSpPr/>
      </dsp:nvSpPr>
      <dsp:spPr>
        <a:xfrm>
          <a:off x="5268627" y="284662"/>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C2ADB-CF87-4E77-863A-7410C25FB458}">
      <dsp:nvSpPr>
        <dsp:cNvPr id="0" name=""/>
        <dsp:cNvSpPr/>
      </dsp:nvSpPr>
      <dsp:spPr>
        <a:xfrm>
          <a:off x="5747481" y="739574"/>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effectLst>
                <a:outerShdw blurRad="38100" dist="38100" dir="2700000" algn="tl">
                  <a:srgbClr val="000000">
                    <a:alpha val="43137"/>
                  </a:srgbClr>
                </a:outerShdw>
              </a:effectLst>
            </a:rPr>
            <a:t>Comfort</a:t>
          </a:r>
        </a:p>
      </dsp:txBody>
      <dsp:txXfrm>
        <a:off x="5827635" y="819728"/>
        <a:ext cx="4149382" cy="257634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1/14/2021</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1/14/2021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6BA17047-EA3A-4DD8-8F90-516FF8314B1C}" type="slidenum">
              <a:rPr lang="en-US" smtClean="0">
                <a:latin typeface="Arial" charset="0"/>
              </a:rPr>
              <a:pPr/>
              <a:t>12</a:t>
            </a:fld>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So in traditional office spaces, we have quiet environments with a lot of noise. Now let’s look at what happens in some of our LEED designs.</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F7E8D0BA-75D8-4463-B729-7A6BA4C1C6D6}" type="slidenum">
              <a:rPr lang="en-US" smtClean="0">
                <a:latin typeface="Arial" charset="0"/>
              </a:rPr>
              <a:pPr/>
              <a:t>13</a:t>
            </a:fld>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14</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Open plan and cubicle office types have been around for a long time, and they are especially attractive in green buildings due to their sustainable benefits. These benefits include reduced material and resource use, enhanced views and daylight penetration, improved airflow and natural ventilation. In addition to these, cubicles and open plan offices enhance ease of interaction in workspace. </a:t>
            </a:r>
          </a:p>
          <a:p>
            <a:endParaRPr lang="en-US" dirty="0"/>
          </a:p>
          <a:p>
            <a:r>
              <a:rPr lang="en-US" dirty="0"/>
              <a:t>We truly cannot image a green/LEED buildings without these design considerations. Lets see the comparison of LEED/green design to non-green design in that same CBE study we looked at earlier.</a:t>
            </a:r>
          </a:p>
          <a:p>
            <a:endParaRPr lang="en-US" dirty="0"/>
          </a:p>
          <a:p>
            <a:r>
              <a:rPr lang="en-US" dirty="0"/>
              <a:t>We see the use of lower cubicle heights (lower than 5 </a:t>
            </a:r>
            <a:r>
              <a:rPr lang="en-US" dirty="0" err="1"/>
              <a:t>ft</a:t>
            </a:r>
            <a:r>
              <a:rPr lang="en-US" dirty="0"/>
              <a:t>) has doubled for LEED/green design verses the non-green design providing the benefits of an increase in daylight and views, better airflow, and reduction in material cost.</a:t>
            </a:r>
          </a:p>
          <a:p>
            <a:endParaRPr lang="en-US" dirty="0"/>
          </a:p>
          <a:p>
            <a:r>
              <a:rPr lang="en-US" dirty="0"/>
              <a:t>We see the number of private offices has been reduces by half for LEED/green design compared to non-green design.</a:t>
            </a:r>
          </a:p>
          <a:p>
            <a:r>
              <a:rPr lang="en-US" dirty="0"/>
              <a:t>Few benefits: Again, reducing space requirements and materials and increasing views, airflow, and daylight.</a:t>
            </a:r>
          </a:p>
          <a:p>
            <a:endParaRPr lang="en-US" dirty="0"/>
          </a:p>
          <a:p>
            <a:r>
              <a:rPr lang="en-US" dirty="0"/>
              <a:t>Finally, we see more than twice the use of open office workspace (just desks, no partitions) in LEED/Green design in comparison to non-green design. </a:t>
            </a:r>
          </a:p>
          <a:p>
            <a:endParaRPr lang="en-US" dirty="0"/>
          </a:p>
          <a:p>
            <a:r>
              <a:rPr lang="en-US" dirty="0"/>
              <a:t>Other changes include using no ceiling tiles or bare concrete for LEED/green design.</a:t>
            </a:r>
          </a:p>
          <a:p>
            <a:endParaRPr lang="en-US" dirty="0"/>
          </a:p>
          <a:p>
            <a:r>
              <a:rPr lang="en-US" dirty="0"/>
              <a:t>All these changes are necessary for LEED design and sustainability. But how do they affect acoustics?</a:t>
            </a:r>
          </a:p>
          <a:p>
            <a:endParaRPr lang="en-US" dirty="0"/>
          </a:p>
          <a:p>
            <a:r>
              <a:rPr lang="en-US" dirty="0"/>
              <a:t>We have reduced the absorbing and  blocking  in the LEED design. Thus we have further increased the much dealt acoustical issue in our new LEED/sustainable designs.</a:t>
            </a:r>
          </a:p>
          <a:p>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 Green Offices</a:t>
            </a:r>
          </a:p>
          <a:p>
            <a:endParaRPr lang="en-US"/>
          </a:p>
          <a:p>
            <a:r>
              <a:rPr lang="en-US"/>
              <a:t>Green Offices Quieter Building Systems </a:t>
            </a:r>
            <a:br>
              <a:rPr lang="en-US"/>
            </a:br>
            <a:r>
              <a:rPr lang="en-US"/>
              <a:t>But More Noise</a:t>
            </a:r>
            <a:br>
              <a:rPr lang="en-US"/>
            </a:br>
            <a:r>
              <a:rPr lang="en-US">
                <a:solidFill>
                  <a:schemeClr val="tx2"/>
                </a:solidFill>
              </a:rPr>
              <a:t>How Can We Address This?</a:t>
            </a:r>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A9BE22A6-9D98-47F2-B1C7-687DA2EECFFF}" type="slidenum">
              <a:rPr lang="en-US" smtClean="0">
                <a:latin typeface="Arial" charset="0"/>
              </a:rPr>
              <a:pPr/>
              <a:t>17</a:t>
            </a:fld>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20000"/>
              </a:spcBef>
              <a:buClr>
                <a:schemeClr val="tx1"/>
              </a:buClr>
              <a:buSzPct val="75000"/>
              <a:buFontTx/>
              <a:buChar char="•"/>
            </a:pPr>
            <a:r>
              <a:rPr lang="en-US" dirty="0"/>
              <a:t>We evaluate space by determining the acoustical efficiency of a space.</a:t>
            </a:r>
            <a:br>
              <a:rPr lang="en-US" dirty="0"/>
            </a:br>
            <a:endParaRPr lang="en-US" dirty="0"/>
          </a:p>
          <a:p>
            <a:pPr eaLnBrk="1" hangingPunct="1">
              <a:spcBef>
                <a:spcPct val="20000"/>
              </a:spcBef>
              <a:buClr>
                <a:schemeClr val="tx1"/>
              </a:buClr>
              <a:buSzPct val="75000"/>
              <a:buFontTx/>
              <a:buChar char="•"/>
            </a:pPr>
            <a:r>
              <a:rPr lang="en-US" dirty="0"/>
              <a:t>Acoustical efficiency is determined by how well a particular space absorbs, blocks and covers sound.</a:t>
            </a:r>
          </a:p>
          <a:p>
            <a:pPr eaLnBrk="1" hangingPunct="1"/>
            <a:endParaRPr lang="en-US" dirty="0"/>
          </a:p>
          <a:p>
            <a:pPr eaLnBrk="1" hangingPunct="1">
              <a:buSzPct val="75000"/>
              <a:buFontTx/>
              <a:buChar char="•"/>
            </a:pPr>
            <a:r>
              <a:rPr lang="en-US" dirty="0"/>
              <a:t>Most absorption takes place at the ceiling, walls, or partitions. Typically fabric acoustical wall panels on wall partitions are used to absorb sound.</a:t>
            </a:r>
          </a:p>
          <a:p>
            <a:pPr eaLnBrk="1" hangingPunct="1">
              <a:buSzPct val="75000"/>
              <a:buFontTx/>
              <a:buChar char="•"/>
            </a:pPr>
            <a:endParaRPr lang="en-US" dirty="0"/>
          </a:p>
          <a:p>
            <a:pPr eaLnBrk="1" hangingPunct="1">
              <a:buSzPct val="75000"/>
              <a:buFontTx/>
              <a:buChar char="•"/>
            </a:pPr>
            <a:r>
              <a:rPr lang="en-US" dirty="0"/>
              <a:t>Most blocking of sound also takes place at the ceiling, walls and partitions.</a:t>
            </a:r>
          </a:p>
          <a:p>
            <a:pPr eaLnBrk="1" hangingPunct="1">
              <a:buSzPct val="75000"/>
              <a:buFontTx/>
              <a:buChar char="•"/>
            </a:pPr>
            <a:endParaRPr lang="en-US" dirty="0"/>
          </a:p>
          <a:p>
            <a:pPr eaLnBrk="1" hangingPunct="1">
              <a:buSzPct val="75000"/>
              <a:buFontTx/>
              <a:buChar char="•"/>
            </a:pPr>
            <a:r>
              <a:rPr lang="en-US" dirty="0"/>
              <a:t>Covering of sound is done with sound masking.</a:t>
            </a:r>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9256BE85-00E7-424F-A531-1849FF0AEB5A}" type="slidenum">
              <a:rPr lang="en-US" smtClean="0"/>
              <a:t>19</a:t>
            </a:fld>
            <a:endParaRPr lang="en-US"/>
          </a:p>
        </p:txBody>
      </p:sp>
    </p:spTree>
    <p:extLst>
      <p:ext uri="{BB962C8B-B14F-4D97-AF65-F5344CB8AC3E}">
        <p14:creationId xmlns:p14="http://schemas.microsoft.com/office/powerpoint/2010/main" val="1791726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F9A4BE92-85F3-483E-8B28-4D227C93CD8B}" type="slidenum">
              <a:rPr lang="en-US" smtClean="0">
                <a:latin typeface="Arial" charset="0"/>
              </a:rPr>
              <a:pPr/>
              <a:t>20</a:t>
            </a:fld>
            <a:endParaRPr lang="en-US">
              <a:latin typeface="Arial" charset="0"/>
            </a:endParaRPr>
          </a:p>
        </p:txBody>
      </p:sp>
      <p:sp>
        <p:nvSpPr>
          <p:cNvPr id="68611" name="Rectangle 7"/>
          <p:cNvSpPr txBox="1">
            <a:spLocks noGrp="1" noChangeArrowheads="1"/>
          </p:cNvSpPr>
          <p:nvPr/>
        </p:nvSpPr>
        <p:spPr bwMode="auto">
          <a:xfrm>
            <a:off x="3884614"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nchor="b"/>
          <a:lstStyle>
            <a:lvl1pPr defTabSz="919163">
              <a:defRPr>
                <a:solidFill>
                  <a:schemeClr val="tx1"/>
                </a:solidFill>
                <a:latin typeface="Verdana" pitchFamily="34" charset="0"/>
              </a:defRPr>
            </a:lvl1pPr>
            <a:lvl2pPr marL="742950" indent="-285750" defTabSz="919163">
              <a:defRPr>
                <a:solidFill>
                  <a:schemeClr val="tx1"/>
                </a:solidFill>
                <a:latin typeface="Verdana" pitchFamily="34" charset="0"/>
              </a:defRPr>
            </a:lvl2pPr>
            <a:lvl3pPr marL="1143000" indent="-228600" defTabSz="919163">
              <a:defRPr>
                <a:solidFill>
                  <a:schemeClr val="tx1"/>
                </a:solidFill>
                <a:latin typeface="Verdana" pitchFamily="34" charset="0"/>
              </a:defRPr>
            </a:lvl3pPr>
            <a:lvl4pPr marL="1600200" indent="-228600" defTabSz="919163">
              <a:defRPr>
                <a:solidFill>
                  <a:schemeClr val="tx1"/>
                </a:solidFill>
                <a:latin typeface="Verdana" pitchFamily="34" charset="0"/>
              </a:defRPr>
            </a:lvl4pPr>
            <a:lvl5pPr marL="2057400" indent="-228600" defTabSz="919163">
              <a:defRPr>
                <a:solidFill>
                  <a:schemeClr val="tx1"/>
                </a:solidFill>
                <a:latin typeface="Verdana" pitchFamily="34" charset="0"/>
              </a:defRPr>
            </a:lvl5pPr>
            <a:lvl6pPr marL="2514600" indent="-228600" defTabSz="919163" eaLnBrk="0" fontAlgn="base" hangingPunct="0">
              <a:spcBef>
                <a:spcPct val="0"/>
              </a:spcBef>
              <a:spcAft>
                <a:spcPct val="0"/>
              </a:spcAft>
              <a:defRPr>
                <a:solidFill>
                  <a:schemeClr val="tx1"/>
                </a:solidFill>
                <a:latin typeface="Verdana" pitchFamily="34" charset="0"/>
              </a:defRPr>
            </a:lvl6pPr>
            <a:lvl7pPr marL="2971800" indent="-228600" defTabSz="919163" eaLnBrk="0" fontAlgn="base" hangingPunct="0">
              <a:spcBef>
                <a:spcPct val="0"/>
              </a:spcBef>
              <a:spcAft>
                <a:spcPct val="0"/>
              </a:spcAft>
              <a:defRPr>
                <a:solidFill>
                  <a:schemeClr val="tx1"/>
                </a:solidFill>
                <a:latin typeface="Verdana" pitchFamily="34" charset="0"/>
              </a:defRPr>
            </a:lvl7pPr>
            <a:lvl8pPr marL="3429000" indent="-228600" defTabSz="919163" eaLnBrk="0" fontAlgn="base" hangingPunct="0">
              <a:spcBef>
                <a:spcPct val="0"/>
              </a:spcBef>
              <a:spcAft>
                <a:spcPct val="0"/>
              </a:spcAft>
              <a:defRPr>
                <a:solidFill>
                  <a:schemeClr val="tx1"/>
                </a:solidFill>
                <a:latin typeface="Verdana" pitchFamily="34" charset="0"/>
              </a:defRPr>
            </a:lvl8pPr>
            <a:lvl9pPr marL="3886200" indent="-228600" defTabSz="919163" eaLnBrk="0" fontAlgn="base" hangingPunct="0">
              <a:spcBef>
                <a:spcPct val="0"/>
              </a:spcBef>
              <a:spcAft>
                <a:spcPct val="0"/>
              </a:spcAft>
              <a:defRPr>
                <a:solidFill>
                  <a:schemeClr val="tx1"/>
                </a:solidFill>
                <a:latin typeface="Verdana" pitchFamily="34" charset="0"/>
              </a:defRPr>
            </a:lvl9pPr>
          </a:lstStyle>
          <a:p>
            <a:pPr algn="r" eaLnBrk="1" hangingPunct="1"/>
            <a:fld id="{6EBB3B6A-6378-4E56-8690-AB2994D8451C}" type="slidenum">
              <a:rPr lang="en-US" sz="1200">
                <a:latin typeface="Arial" charset="0"/>
              </a:rPr>
              <a:pPr algn="r" eaLnBrk="1" hangingPunct="1"/>
              <a:t>20</a:t>
            </a:fld>
            <a:endParaRPr lang="en-US" sz="1200">
              <a:latin typeface="Arial" charset="0"/>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684214" y="4344026"/>
            <a:ext cx="5489575"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lstStyle/>
          <a:p>
            <a:pPr eaLnBrk="1" hangingPunct="1">
              <a:lnSpc>
                <a:spcPct val="90000"/>
              </a:lnSpc>
              <a:spcBef>
                <a:spcPct val="20000"/>
              </a:spcBef>
              <a:buClr>
                <a:schemeClr val="tx1"/>
              </a:buClr>
              <a:buSzPct val="75000"/>
              <a:buFontTx/>
              <a:buChar char="•"/>
            </a:pPr>
            <a:r>
              <a:rPr lang="en-US"/>
              <a:t>NRC is represented by a number between 0 and 1.00, which indicates the percentage of sound reaching the panel that will be absorbed. </a:t>
            </a:r>
          </a:p>
          <a:p>
            <a:pPr eaLnBrk="1" hangingPunct="1">
              <a:lnSpc>
                <a:spcPct val="90000"/>
              </a:lnSpc>
              <a:spcBef>
                <a:spcPct val="20000"/>
              </a:spcBef>
              <a:buClr>
                <a:schemeClr val="tx1"/>
              </a:buClr>
              <a:buSzPct val="75000"/>
              <a:buFontTx/>
              <a:buChar char="•"/>
            </a:pPr>
            <a:endParaRPr lang="en-US"/>
          </a:p>
          <a:p>
            <a:pPr eaLnBrk="1" hangingPunct="1">
              <a:lnSpc>
                <a:spcPct val="90000"/>
              </a:lnSpc>
              <a:spcBef>
                <a:spcPct val="20000"/>
              </a:spcBef>
              <a:buClr>
                <a:schemeClr val="tx1"/>
              </a:buClr>
              <a:buSzPct val="75000"/>
              <a:buFontTx/>
              <a:buChar char="•"/>
            </a:pPr>
            <a:r>
              <a:rPr lang="en-US"/>
              <a:t>Acoustical panels convert sound energy into mechanical energy and as the sound waves impact the material, it responds by vibrating the fibers in the material. The ability of a material to convert sound energy to mechanical energy is measured in a test that provides the Noise Reduction Coefficient or NRC. An NRC of 85 means that the material absorbs 85% of the sound that hits it and reflects back 15%. </a:t>
            </a:r>
          </a:p>
          <a:p>
            <a:pPr eaLnBrk="1" hangingPunct="1">
              <a:lnSpc>
                <a:spcPct val="90000"/>
              </a:lnSpc>
              <a:spcBef>
                <a:spcPct val="20000"/>
              </a:spcBef>
              <a:buClr>
                <a:schemeClr val="tx1"/>
              </a:buClr>
              <a:buSzPct val="75000"/>
              <a:buFontTx/>
              <a:buChar char="•"/>
            </a:pPr>
            <a:endParaRPr lang="en-US"/>
          </a:p>
          <a:p>
            <a:pPr eaLnBrk="1" hangingPunct="1">
              <a:lnSpc>
                <a:spcPct val="90000"/>
              </a:lnSpc>
              <a:spcBef>
                <a:spcPct val="20000"/>
              </a:spcBef>
              <a:buClr>
                <a:schemeClr val="tx1"/>
              </a:buClr>
              <a:buSzPct val="75000"/>
              <a:buFontTx/>
              <a:buChar char="•"/>
            </a:pPr>
            <a:r>
              <a:rPr lang="en-US"/>
              <a:t>Sound in an office space is typically absorbed best by high NRC performing ceiling tiles. In addition to ceiling tiles, other elements in the office also help to  absorb sound such as acoustical workstation panels, fabric wall panels, ceiling baffles, and carpeting.</a:t>
            </a:r>
          </a:p>
          <a:p>
            <a:pPr eaLnBrk="1" hangingPunct="1">
              <a:lnSpc>
                <a:spcPct val="90000"/>
              </a:lnSpc>
              <a:spcBef>
                <a:spcPct val="20000"/>
              </a:spcBef>
              <a:buClr>
                <a:schemeClr val="tx1"/>
              </a:buClr>
              <a:buSzPct val="75000"/>
              <a:buFontTx/>
              <a:buChar char="•"/>
            </a:pPr>
            <a:endParaRPr lang="en-US"/>
          </a:p>
          <a:p>
            <a:pPr eaLnBrk="1" hangingPunct="1">
              <a:lnSpc>
                <a:spcPct val="90000"/>
              </a:lnSpc>
              <a:spcBef>
                <a:spcPct val="20000"/>
              </a:spcBef>
              <a:buClr>
                <a:schemeClr val="tx1"/>
              </a:buClr>
              <a:buSzPct val="75000"/>
              <a:buFontTx/>
              <a:buChar char="•"/>
            </a:pPr>
            <a:r>
              <a:rPr lang="en-US"/>
              <a:t>The reflection of sound off of a hard surface is called reverberation. </a:t>
            </a:r>
          </a:p>
          <a:p>
            <a:pPr eaLnBrk="1" hangingPunct="1">
              <a:lnSpc>
                <a:spcPct val="90000"/>
              </a:lnSpc>
              <a:spcBef>
                <a:spcPct val="20000"/>
              </a:spcBef>
              <a:buClr>
                <a:schemeClr val="tx1"/>
              </a:buClr>
              <a:buSzPct val="75000"/>
              <a:buFontTx/>
              <a:buChar char="•"/>
            </a:pPr>
            <a:endParaRPr lang="en-US"/>
          </a:p>
          <a:p>
            <a:pPr eaLnBrk="1" hangingPunct="1">
              <a:lnSpc>
                <a:spcPct val="90000"/>
              </a:lnSpc>
              <a:spcBef>
                <a:spcPct val="20000"/>
              </a:spcBef>
              <a:buClr>
                <a:schemeClr val="tx1"/>
              </a:buClr>
              <a:buSzPct val="75000"/>
              <a:buFontTx/>
              <a:buChar char="•"/>
            </a:pPr>
            <a:r>
              <a:rPr lang="en-US"/>
              <a:t>Another measurement called the Articulation Class measures how well a ceiling panel prevents sound from reflecting back into the space. In an open plan office, a measurement of 170 AC or higher is what is generally required for good acoustics.</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DEBC059B-2FF9-4D78-BBCA-047EAA20FAED}" type="slidenum">
              <a:rPr lang="en-US" smtClean="0">
                <a:latin typeface="Arial" charset="0"/>
              </a:rPr>
              <a:pPr/>
              <a:t>21</a:t>
            </a:fld>
            <a:endParaRPr lang="en-US">
              <a:latin typeface="Arial" charset="0"/>
            </a:endParaRPr>
          </a:p>
        </p:txBody>
      </p:sp>
      <p:sp>
        <p:nvSpPr>
          <p:cNvPr id="69635" name="Rectangle 7"/>
          <p:cNvSpPr txBox="1">
            <a:spLocks noGrp="1" noChangeArrowheads="1"/>
          </p:cNvSpPr>
          <p:nvPr/>
        </p:nvSpPr>
        <p:spPr bwMode="auto">
          <a:xfrm>
            <a:off x="3884614"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nchor="b"/>
          <a:lstStyle>
            <a:lvl1pPr defTabSz="919163">
              <a:defRPr>
                <a:solidFill>
                  <a:schemeClr val="tx1"/>
                </a:solidFill>
                <a:latin typeface="Verdana" pitchFamily="34" charset="0"/>
              </a:defRPr>
            </a:lvl1pPr>
            <a:lvl2pPr marL="742950" indent="-285750" defTabSz="919163">
              <a:defRPr>
                <a:solidFill>
                  <a:schemeClr val="tx1"/>
                </a:solidFill>
                <a:latin typeface="Verdana" pitchFamily="34" charset="0"/>
              </a:defRPr>
            </a:lvl2pPr>
            <a:lvl3pPr marL="1143000" indent="-228600" defTabSz="919163">
              <a:defRPr>
                <a:solidFill>
                  <a:schemeClr val="tx1"/>
                </a:solidFill>
                <a:latin typeface="Verdana" pitchFamily="34" charset="0"/>
              </a:defRPr>
            </a:lvl3pPr>
            <a:lvl4pPr marL="1600200" indent="-228600" defTabSz="919163">
              <a:defRPr>
                <a:solidFill>
                  <a:schemeClr val="tx1"/>
                </a:solidFill>
                <a:latin typeface="Verdana" pitchFamily="34" charset="0"/>
              </a:defRPr>
            </a:lvl4pPr>
            <a:lvl5pPr marL="2057400" indent="-228600" defTabSz="919163">
              <a:defRPr>
                <a:solidFill>
                  <a:schemeClr val="tx1"/>
                </a:solidFill>
                <a:latin typeface="Verdana" pitchFamily="34" charset="0"/>
              </a:defRPr>
            </a:lvl5pPr>
            <a:lvl6pPr marL="2514600" indent="-228600" defTabSz="919163" eaLnBrk="0" fontAlgn="base" hangingPunct="0">
              <a:spcBef>
                <a:spcPct val="0"/>
              </a:spcBef>
              <a:spcAft>
                <a:spcPct val="0"/>
              </a:spcAft>
              <a:defRPr>
                <a:solidFill>
                  <a:schemeClr val="tx1"/>
                </a:solidFill>
                <a:latin typeface="Verdana" pitchFamily="34" charset="0"/>
              </a:defRPr>
            </a:lvl6pPr>
            <a:lvl7pPr marL="2971800" indent="-228600" defTabSz="919163" eaLnBrk="0" fontAlgn="base" hangingPunct="0">
              <a:spcBef>
                <a:spcPct val="0"/>
              </a:spcBef>
              <a:spcAft>
                <a:spcPct val="0"/>
              </a:spcAft>
              <a:defRPr>
                <a:solidFill>
                  <a:schemeClr val="tx1"/>
                </a:solidFill>
                <a:latin typeface="Verdana" pitchFamily="34" charset="0"/>
              </a:defRPr>
            </a:lvl7pPr>
            <a:lvl8pPr marL="3429000" indent="-228600" defTabSz="919163" eaLnBrk="0" fontAlgn="base" hangingPunct="0">
              <a:spcBef>
                <a:spcPct val="0"/>
              </a:spcBef>
              <a:spcAft>
                <a:spcPct val="0"/>
              </a:spcAft>
              <a:defRPr>
                <a:solidFill>
                  <a:schemeClr val="tx1"/>
                </a:solidFill>
                <a:latin typeface="Verdana" pitchFamily="34" charset="0"/>
              </a:defRPr>
            </a:lvl8pPr>
            <a:lvl9pPr marL="3886200" indent="-228600" defTabSz="919163" eaLnBrk="0" fontAlgn="base" hangingPunct="0">
              <a:spcBef>
                <a:spcPct val="0"/>
              </a:spcBef>
              <a:spcAft>
                <a:spcPct val="0"/>
              </a:spcAft>
              <a:defRPr>
                <a:solidFill>
                  <a:schemeClr val="tx1"/>
                </a:solidFill>
                <a:latin typeface="Verdana" pitchFamily="34" charset="0"/>
              </a:defRPr>
            </a:lvl9pPr>
          </a:lstStyle>
          <a:p>
            <a:pPr algn="r" eaLnBrk="1" hangingPunct="1"/>
            <a:fld id="{9E68C8E6-7D1C-4F9B-A1B5-67A6D362D56E}" type="slidenum">
              <a:rPr lang="en-US" sz="1200">
                <a:latin typeface="Arial" charset="0"/>
              </a:rPr>
              <a:pPr algn="r" eaLnBrk="1" hangingPunct="1"/>
              <a:t>21</a:t>
            </a:fld>
            <a:endParaRPr lang="en-US" sz="12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xfrm>
            <a:off x="684214" y="4344026"/>
            <a:ext cx="5489575"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lstStyle/>
          <a:p>
            <a:pPr eaLnBrk="1" hangingPunct="1">
              <a:spcBef>
                <a:spcPct val="20000"/>
              </a:spcBef>
              <a:buClr>
                <a:schemeClr val="tx1"/>
              </a:buClr>
              <a:buSzPct val="75000"/>
              <a:buFontTx/>
              <a:buChar char="•"/>
            </a:pPr>
            <a:r>
              <a:rPr lang="en-US"/>
              <a:t>Some of the sounds that are not absorbed may be blocked by incorporating line-of-sight partitions, wall, ceiling tile, or other barriers that can stop sound from passing through.  </a:t>
            </a:r>
            <a:br>
              <a:rPr lang="en-US"/>
            </a:br>
            <a:endParaRPr lang="en-US"/>
          </a:p>
          <a:p>
            <a:pPr eaLnBrk="1" hangingPunct="1">
              <a:spcBef>
                <a:spcPct val="20000"/>
              </a:spcBef>
              <a:buClr>
                <a:schemeClr val="tx1"/>
              </a:buClr>
              <a:buSzPct val="75000"/>
              <a:buFontTx/>
              <a:buChar char="•"/>
            </a:pPr>
            <a:r>
              <a:rPr lang="en-US"/>
              <a:t>The STC, or Sound Transmission Class, is the ability of a barrier to stop sound from passing through it. A material with an STC of 21 will prevent approximately 21 decibels of sound from passing through it, depending upon the frequency. The most sound that can be expected to be blocked between open workstations is 21 decibels. This is so because sound will diffract or bend, over the top and around the sides of partial height partitions.</a:t>
            </a:r>
            <a:br>
              <a:rPr lang="en-US"/>
            </a:br>
            <a:endParaRPr lang="en-US"/>
          </a:p>
          <a:p>
            <a:pPr eaLnBrk="1" hangingPunct="1">
              <a:spcBef>
                <a:spcPct val="20000"/>
              </a:spcBef>
              <a:buClr>
                <a:schemeClr val="tx1"/>
              </a:buClr>
              <a:buSzPct val="75000"/>
              <a:buFontTx/>
              <a:buChar char="•"/>
            </a:pPr>
            <a:r>
              <a:rPr lang="en-US"/>
              <a:t>The efficiency of ceiling panels is measured by the CAC or Ceiling Attenuation Class. A ceiling panel with a CAC of 40 will reduce transmitted sound by 40 dB.  A ceiling panel with a CAC of 35 or higher offers significant sound attenuation properties.</a:t>
            </a:r>
          </a:p>
          <a:p>
            <a:pPr eaLnBrk="1" hangingPunct="1">
              <a:spcBef>
                <a:spcPct val="20000"/>
              </a:spcBef>
              <a:buClr>
                <a:schemeClr val="tx1"/>
              </a:buClr>
              <a:buSzPct val="75000"/>
              <a:buFontTx/>
              <a:buChar char="•"/>
            </a:pPr>
            <a:endParaRPr lang="en-US"/>
          </a:p>
          <a:p>
            <a:pPr eaLnBrk="1" hangingPunct="1"/>
            <a:endParaRPr lang="en-US"/>
          </a:p>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8E3D9926-4E78-4F8D-BC6C-89861F340358}" type="slidenum">
              <a:rPr lang="en-US" smtClean="0">
                <a:latin typeface="Arial" charset="0"/>
              </a:rPr>
              <a:pPr/>
              <a:t>22</a:t>
            </a:fld>
            <a:endParaRPr lang="en-US">
              <a:latin typeface="Arial" charset="0"/>
            </a:endParaRPr>
          </a:p>
        </p:txBody>
      </p:sp>
      <p:sp>
        <p:nvSpPr>
          <p:cNvPr id="70659" name="Rectangle 7"/>
          <p:cNvSpPr txBox="1">
            <a:spLocks noGrp="1" noChangeArrowheads="1"/>
          </p:cNvSpPr>
          <p:nvPr/>
        </p:nvSpPr>
        <p:spPr bwMode="auto">
          <a:xfrm>
            <a:off x="3884614"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nchor="b"/>
          <a:lstStyle>
            <a:lvl1pPr defTabSz="919163">
              <a:defRPr>
                <a:solidFill>
                  <a:schemeClr val="tx1"/>
                </a:solidFill>
                <a:latin typeface="Verdana" pitchFamily="34" charset="0"/>
              </a:defRPr>
            </a:lvl1pPr>
            <a:lvl2pPr marL="742950" indent="-285750" defTabSz="919163">
              <a:defRPr>
                <a:solidFill>
                  <a:schemeClr val="tx1"/>
                </a:solidFill>
                <a:latin typeface="Verdana" pitchFamily="34" charset="0"/>
              </a:defRPr>
            </a:lvl2pPr>
            <a:lvl3pPr marL="1143000" indent="-228600" defTabSz="919163">
              <a:defRPr>
                <a:solidFill>
                  <a:schemeClr val="tx1"/>
                </a:solidFill>
                <a:latin typeface="Verdana" pitchFamily="34" charset="0"/>
              </a:defRPr>
            </a:lvl3pPr>
            <a:lvl4pPr marL="1600200" indent="-228600" defTabSz="919163">
              <a:defRPr>
                <a:solidFill>
                  <a:schemeClr val="tx1"/>
                </a:solidFill>
                <a:latin typeface="Verdana" pitchFamily="34" charset="0"/>
              </a:defRPr>
            </a:lvl4pPr>
            <a:lvl5pPr marL="2057400" indent="-228600" defTabSz="919163">
              <a:defRPr>
                <a:solidFill>
                  <a:schemeClr val="tx1"/>
                </a:solidFill>
                <a:latin typeface="Verdana" pitchFamily="34" charset="0"/>
              </a:defRPr>
            </a:lvl5pPr>
            <a:lvl6pPr marL="2514600" indent="-228600" defTabSz="919163" eaLnBrk="0" fontAlgn="base" hangingPunct="0">
              <a:spcBef>
                <a:spcPct val="0"/>
              </a:spcBef>
              <a:spcAft>
                <a:spcPct val="0"/>
              </a:spcAft>
              <a:defRPr>
                <a:solidFill>
                  <a:schemeClr val="tx1"/>
                </a:solidFill>
                <a:latin typeface="Verdana" pitchFamily="34" charset="0"/>
              </a:defRPr>
            </a:lvl6pPr>
            <a:lvl7pPr marL="2971800" indent="-228600" defTabSz="919163" eaLnBrk="0" fontAlgn="base" hangingPunct="0">
              <a:spcBef>
                <a:spcPct val="0"/>
              </a:spcBef>
              <a:spcAft>
                <a:spcPct val="0"/>
              </a:spcAft>
              <a:defRPr>
                <a:solidFill>
                  <a:schemeClr val="tx1"/>
                </a:solidFill>
                <a:latin typeface="Verdana" pitchFamily="34" charset="0"/>
              </a:defRPr>
            </a:lvl7pPr>
            <a:lvl8pPr marL="3429000" indent="-228600" defTabSz="919163" eaLnBrk="0" fontAlgn="base" hangingPunct="0">
              <a:spcBef>
                <a:spcPct val="0"/>
              </a:spcBef>
              <a:spcAft>
                <a:spcPct val="0"/>
              </a:spcAft>
              <a:defRPr>
                <a:solidFill>
                  <a:schemeClr val="tx1"/>
                </a:solidFill>
                <a:latin typeface="Verdana" pitchFamily="34" charset="0"/>
              </a:defRPr>
            </a:lvl8pPr>
            <a:lvl9pPr marL="3886200" indent="-228600" defTabSz="919163" eaLnBrk="0" fontAlgn="base" hangingPunct="0">
              <a:spcBef>
                <a:spcPct val="0"/>
              </a:spcBef>
              <a:spcAft>
                <a:spcPct val="0"/>
              </a:spcAft>
              <a:defRPr>
                <a:solidFill>
                  <a:schemeClr val="tx1"/>
                </a:solidFill>
                <a:latin typeface="Verdana" pitchFamily="34" charset="0"/>
              </a:defRPr>
            </a:lvl9pPr>
          </a:lstStyle>
          <a:p>
            <a:pPr algn="r" eaLnBrk="1" hangingPunct="1"/>
            <a:fld id="{084D9E55-9F80-4D57-9FBB-540E32AFFE69}" type="slidenum">
              <a:rPr lang="en-US" sz="1200">
                <a:latin typeface="Arial" charset="0"/>
              </a:rPr>
              <a:pPr algn="r" eaLnBrk="1" hangingPunct="1"/>
              <a:t>22</a:t>
            </a:fld>
            <a:endParaRPr lang="en-US" sz="1200">
              <a:latin typeface="Arial"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xfrm>
            <a:off x="684214" y="4344026"/>
            <a:ext cx="5489575"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lstStyle/>
          <a:p>
            <a:pPr eaLnBrk="1" hangingPunct="1">
              <a:spcBef>
                <a:spcPct val="20000"/>
              </a:spcBef>
              <a:buClr>
                <a:schemeClr val="tx1"/>
              </a:buClr>
              <a:buSzPct val="75000"/>
              <a:buFont typeface="Wingdings" pitchFamily="2" charset="2"/>
              <a:buChar char="l"/>
            </a:pPr>
            <a:r>
              <a:rPr lang="en-US"/>
              <a:t>Since it is impossible to absorb or block all sound because some will diffract by bending over the top and around the sides of the partitions. Therefore, the remaining sound must be masked by an electronic sound masking system and distributed throughout a space through speakers above the ceiling. </a:t>
            </a:r>
            <a:br>
              <a:rPr lang="en-US"/>
            </a:br>
            <a:endParaRPr lang="en-US"/>
          </a:p>
          <a:p>
            <a:pPr eaLnBrk="1" hangingPunct="1">
              <a:spcBef>
                <a:spcPct val="20000"/>
              </a:spcBef>
              <a:buClr>
                <a:schemeClr val="tx1"/>
              </a:buClr>
              <a:buSzPct val="75000"/>
              <a:buFont typeface="Wingdings" pitchFamily="2" charset="2"/>
              <a:buChar char="l"/>
            </a:pPr>
            <a:r>
              <a:rPr lang="en-US"/>
              <a:t>In this way, the masking gently overrides the sounds that are not absorbed or blocked by partitions. We will discuss in detail how this works, a little later in our presentation.</a:t>
            </a:r>
          </a:p>
          <a:p>
            <a:pPr eaLnBrk="1" hangingPunct="1">
              <a:buClr>
                <a:srgbClr val="15531C"/>
              </a:buClr>
            </a:pPr>
            <a:endParaRPr lang="en-US" b="1">
              <a:solidFill>
                <a:srgbClr val="006600"/>
              </a:solidFill>
            </a:endParaRPr>
          </a:p>
          <a:p>
            <a:pPr eaLnBrk="1" hangingPunct="1">
              <a:buClr>
                <a:srgbClr val="15531C"/>
              </a:buClr>
            </a:pPr>
            <a:r>
              <a:rPr lang="en-US" b="1">
                <a:solidFill>
                  <a:srgbClr val="006600"/>
                </a:solidFill>
              </a:rPr>
              <a:t>AI </a:t>
            </a:r>
            <a:r>
              <a:rPr lang="en-US">
                <a:solidFill>
                  <a:srgbClr val="006600"/>
                </a:solidFill>
              </a:rPr>
              <a:t>or </a:t>
            </a:r>
            <a:r>
              <a:rPr lang="en-US" b="1">
                <a:solidFill>
                  <a:srgbClr val="006600"/>
                </a:solidFill>
              </a:rPr>
              <a:t>Articulation Index</a:t>
            </a:r>
            <a:r>
              <a:rPr lang="en-US">
                <a:solidFill>
                  <a:srgbClr val="006600"/>
                </a:solidFill>
              </a:rPr>
              <a:t> represents how well speech can be understood in a given space.  AI is expressed as a decimal value between 0 (speech is unintelligible) and 1.00 (speech is easily heard and understood).  AI is measured using ASTM Test E-1130.</a:t>
            </a:r>
          </a:p>
          <a:p>
            <a:pPr eaLnBrk="1" hangingPunct="1">
              <a:buClr>
                <a:srgbClr val="15531C"/>
              </a:buClr>
            </a:pPr>
            <a:endParaRPr lang="en-US">
              <a:solidFill>
                <a:srgbClr val="006600"/>
              </a:solidFill>
            </a:endParaRPr>
          </a:p>
          <a:p>
            <a:pPr eaLnBrk="1" hangingPunct="1">
              <a:buClr>
                <a:srgbClr val="15531C"/>
              </a:buClr>
            </a:pPr>
            <a:r>
              <a:rPr lang="en-US" b="1">
                <a:solidFill>
                  <a:srgbClr val="006600"/>
                </a:solidFill>
              </a:rPr>
              <a:t>PI</a:t>
            </a:r>
            <a:r>
              <a:rPr lang="en-US">
                <a:solidFill>
                  <a:srgbClr val="006600"/>
                </a:solidFill>
              </a:rPr>
              <a:t> or </a:t>
            </a:r>
            <a:r>
              <a:rPr lang="en-US" b="1">
                <a:solidFill>
                  <a:srgbClr val="006600"/>
                </a:solidFill>
              </a:rPr>
              <a:t>Privacy Index</a:t>
            </a:r>
            <a:r>
              <a:rPr lang="en-US">
                <a:solidFill>
                  <a:srgbClr val="006600"/>
                </a:solidFill>
              </a:rPr>
              <a:t> represents how well the elements in, and the properties of, a space render outside conversations unintelligible. It is measured in percentage.</a:t>
            </a:r>
          </a:p>
          <a:p>
            <a:pPr eaLnBrk="1" hangingPunct="1">
              <a:buClr>
                <a:srgbClr val="15531C"/>
              </a:buClr>
            </a:pPr>
            <a:r>
              <a:rPr lang="en-US">
                <a:solidFill>
                  <a:srgbClr val="006600"/>
                </a:solidFill>
              </a:rPr>
              <a:t>PI =(1-AI)*100</a:t>
            </a:r>
          </a:p>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243E8E28-8181-4636-AACF-514E32524B2C}" type="slidenum">
              <a:rPr lang="en-US" smtClean="0">
                <a:latin typeface="Arial" charset="0"/>
              </a:rPr>
              <a:pPr/>
              <a:t>23</a:t>
            </a:fld>
            <a:endParaRPr lang="en-US">
              <a:latin typeface="Arial" charset="0"/>
            </a:endParaRPr>
          </a:p>
        </p:txBody>
      </p:sp>
      <p:sp>
        <p:nvSpPr>
          <p:cNvPr id="71683" name="Rectangle 7"/>
          <p:cNvSpPr txBox="1">
            <a:spLocks noGrp="1" noChangeArrowheads="1"/>
          </p:cNvSpPr>
          <p:nvPr/>
        </p:nvSpPr>
        <p:spPr bwMode="auto">
          <a:xfrm>
            <a:off x="3884614"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nchor="b"/>
          <a:lstStyle>
            <a:lvl1pPr defTabSz="919163">
              <a:defRPr>
                <a:solidFill>
                  <a:schemeClr val="tx1"/>
                </a:solidFill>
                <a:latin typeface="Verdana" pitchFamily="34" charset="0"/>
              </a:defRPr>
            </a:lvl1pPr>
            <a:lvl2pPr marL="742950" indent="-285750" defTabSz="919163">
              <a:defRPr>
                <a:solidFill>
                  <a:schemeClr val="tx1"/>
                </a:solidFill>
                <a:latin typeface="Verdana" pitchFamily="34" charset="0"/>
              </a:defRPr>
            </a:lvl2pPr>
            <a:lvl3pPr marL="1143000" indent="-228600" defTabSz="919163">
              <a:defRPr>
                <a:solidFill>
                  <a:schemeClr val="tx1"/>
                </a:solidFill>
                <a:latin typeface="Verdana" pitchFamily="34" charset="0"/>
              </a:defRPr>
            </a:lvl3pPr>
            <a:lvl4pPr marL="1600200" indent="-228600" defTabSz="919163">
              <a:defRPr>
                <a:solidFill>
                  <a:schemeClr val="tx1"/>
                </a:solidFill>
                <a:latin typeface="Verdana" pitchFamily="34" charset="0"/>
              </a:defRPr>
            </a:lvl4pPr>
            <a:lvl5pPr marL="2057400" indent="-228600" defTabSz="919163">
              <a:defRPr>
                <a:solidFill>
                  <a:schemeClr val="tx1"/>
                </a:solidFill>
                <a:latin typeface="Verdana" pitchFamily="34" charset="0"/>
              </a:defRPr>
            </a:lvl5pPr>
            <a:lvl6pPr marL="2514600" indent="-228600" defTabSz="919163" eaLnBrk="0" fontAlgn="base" hangingPunct="0">
              <a:spcBef>
                <a:spcPct val="0"/>
              </a:spcBef>
              <a:spcAft>
                <a:spcPct val="0"/>
              </a:spcAft>
              <a:defRPr>
                <a:solidFill>
                  <a:schemeClr val="tx1"/>
                </a:solidFill>
                <a:latin typeface="Verdana" pitchFamily="34" charset="0"/>
              </a:defRPr>
            </a:lvl6pPr>
            <a:lvl7pPr marL="2971800" indent="-228600" defTabSz="919163" eaLnBrk="0" fontAlgn="base" hangingPunct="0">
              <a:spcBef>
                <a:spcPct val="0"/>
              </a:spcBef>
              <a:spcAft>
                <a:spcPct val="0"/>
              </a:spcAft>
              <a:defRPr>
                <a:solidFill>
                  <a:schemeClr val="tx1"/>
                </a:solidFill>
                <a:latin typeface="Verdana" pitchFamily="34" charset="0"/>
              </a:defRPr>
            </a:lvl7pPr>
            <a:lvl8pPr marL="3429000" indent="-228600" defTabSz="919163" eaLnBrk="0" fontAlgn="base" hangingPunct="0">
              <a:spcBef>
                <a:spcPct val="0"/>
              </a:spcBef>
              <a:spcAft>
                <a:spcPct val="0"/>
              </a:spcAft>
              <a:defRPr>
                <a:solidFill>
                  <a:schemeClr val="tx1"/>
                </a:solidFill>
                <a:latin typeface="Verdana" pitchFamily="34" charset="0"/>
              </a:defRPr>
            </a:lvl8pPr>
            <a:lvl9pPr marL="3886200" indent="-228600" defTabSz="919163" eaLnBrk="0" fontAlgn="base" hangingPunct="0">
              <a:spcBef>
                <a:spcPct val="0"/>
              </a:spcBef>
              <a:spcAft>
                <a:spcPct val="0"/>
              </a:spcAft>
              <a:defRPr>
                <a:solidFill>
                  <a:schemeClr val="tx1"/>
                </a:solidFill>
                <a:latin typeface="Verdana" pitchFamily="34" charset="0"/>
              </a:defRPr>
            </a:lvl9pPr>
          </a:lstStyle>
          <a:p>
            <a:pPr algn="r" eaLnBrk="1" hangingPunct="1"/>
            <a:fld id="{BF91BC5E-B784-4B9A-81BE-F968A7611E43}" type="slidenum">
              <a:rPr lang="en-US" sz="1200">
                <a:latin typeface="Arial" charset="0"/>
              </a:rPr>
              <a:pPr algn="r" eaLnBrk="1" hangingPunct="1"/>
              <a:t>23</a:t>
            </a:fld>
            <a:endParaRPr lang="en-US" sz="1200">
              <a:latin typeface="Arial"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xfrm>
            <a:off x="684214" y="4344026"/>
            <a:ext cx="5489575"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6" tIns="45598" rIns="91196" bIns="45598"/>
          <a:lstStyle/>
          <a:p>
            <a:pPr eaLnBrk="1" hangingPunct="1">
              <a:spcBef>
                <a:spcPct val="20000"/>
              </a:spcBef>
              <a:buClr>
                <a:schemeClr val="tx1"/>
              </a:buClr>
              <a:buSzPct val="75000"/>
              <a:buFontTx/>
              <a:buChar char="•"/>
            </a:pPr>
            <a:r>
              <a:rPr lang="en-US"/>
              <a:t>To review there are some industry standards:</a:t>
            </a:r>
          </a:p>
          <a:p>
            <a:pPr eaLnBrk="1" hangingPunct="1">
              <a:spcBef>
                <a:spcPct val="20000"/>
              </a:spcBef>
              <a:buClr>
                <a:schemeClr val="tx1"/>
              </a:buClr>
              <a:buSzPct val="75000"/>
              <a:buFontTx/>
              <a:buChar char="•"/>
            </a:pPr>
            <a:endParaRPr lang="en-US"/>
          </a:p>
          <a:p>
            <a:pPr eaLnBrk="1" hangingPunct="1">
              <a:spcBef>
                <a:spcPct val="20000"/>
              </a:spcBef>
              <a:buClr>
                <a:schemeClr val="tx1"/>
              </a:buClr>
              <a:buSzPct val="75000"/>
              <a:buFontTx/>
              <a:buChar char="•"/>
            </a:pPr>
            <a:r>
              <a:rPr lang="en-US"/>
              <a:t>In an open plan, look for ceiling panels that have high NRC and AC values (.70 NRC and 170 AC). Ceiling panels should have high absorptive properties so that sound is not reflected into adjacent spaces.</a:t>
            </a:r>
          </a:p>
          <a:p>
            <a:pPr eaLnBrk="1" hangingPunct="1">
              <a:spcBef>
                <a:spcPct val="20000"/>
              </a:spcBef>
              <a:buClr>
                <a:schemeClr val="tx1"/>
              </a:buClr>
              <a:buSzPct val="75000"/>
              <a:buFontTx/>
              <a:buChar char="•"/>
            </a:pPr>
            <a:endParaRPr lang="en-US"/>
          </a:p>
          <a:p>
            <a:pPr eaLnBrk="1" hangingPunct="1">
              <a:spcBef>
                <a:spcPct val="20000"/>
              </a:spcBef>
              <a:buClr>
                <a:schemeClr val="tx1"/>
              </a:buClr>
              <a:buSzPct val="75000"/>
              <a:buFontTx/>
              <a:buChar char="•"/>
            </a:pPr>
            <a:r>
              <a:rPr lang="en-US"/>
              <a:t>In a closed plan look for ceiling panels that have a high CAC value (35 or more). Ceiling panels should have good blocking properties to prevent sound from traveling from office to office.</a:t>
            </a:r>
          </a:p>
          <a:p>
            <a:pPr eaLnBrk="1" hangingPunct="1">
              <a:spcBef>
                <a:spcPct val="20000"/>
              </a:spcBef>
              <a:buClr>
                <a:schemeClr val="tx1"/>
              </a:buClr>
              <a:buSzPct val="75000"/>
              <a:buFontTx/>
              <a:buChar char="•"/>
            </a:pPr>
            <a:endParaRPr lang="en-US"/>
          </a:p>
          <a:p>
            <a:pPr eaLnBrk="1" hangingPunct="1">
              <a:spcBef>
                <a:spcPct val="20000"/>
              </a:spcBef>
              <a:buClr>
                <a:schemeClr val="tx1"/>
              </a:buClr>
              <a:buSzPct val="75000"/>
              <a:buFontTx/>
              <a:buChar char="•"/>
            </a:pPr>
            <a:r>
              <a:rPr lang="en-US"/>
              <a:t>When there is a high sound pressure level or reverberation, add acoustical fabric panels with an NRC of .85 or higher to reduce both.</a:t>
            </a:r>
          </a:p>
          <a:p>
            <a:pPr eaLnBrk="1" hangingPunct="1">
              <a:spcBef>
                <a:spcPct val="20000"/>
              </a:spcBef>
              <a:buClr>
                <a:schemeClr val="tx1"/>
              </a:buClr>
              <a:buSzPct val="75000"/>
              <a:buFontTx/>
              <a:buChar char="•"/>
            </a:pPr>
            <a:endParaRPr lang="en-US"/>
          </a:p>
          <a:p>
            <a:pPr eaLnBrk="1" hangingPunct="1">
              <a:spcBef>
                <a:spcPct val="20000"/>
              </a:spcBef>
              <a:buClr>
                <a:schemeClr val="tx1"/>
              </a:buClr>
              <a:buSzPct val="75000"/>
              <a:buFontTx/>
              <a:buChar char="•"/>
            </a:pPr>
            <a:r>
              <a:rPr lang="en-US"/>
              <a:t>Finally, add sound masking to achieve an articulate index of 0.2 or lower.</a:t>
            </a:r>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CFFBA503-01A4-4223-816B-78A64FE9A26C}" type="slidenum">
              <a:rPr lang="en-US" smtClean="0">
                <a:latin typeface="Arial" charset="0"/>
              </a:rPr>
              <a:pPr/>
              <a:t>2</a:t>
            </a:fld>
            <a:endParaRPr lang="en-US">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course will explain how LEED credits can apply towards acoustics and will discuss sound masking as an acoustical solution that is able to be implemented when applying for LEED credits for acoustics.  It will explain how sound masking improves the overall speech privacy and comfort for occupants and how it improves the overall acoustical performance of spaces.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24</a:t>
            </a:fld>
            <a:endParaRPr lang="en-US" noProof="0" dirty="0"/>
          </a:p>
        </p:txBody>
      </p:sp>
    </p:spTree>
    <p:extLst>
      <p:ext uri="{BB962C8B-B14F-4D97-AF65-F5344CB8AC3E}">
        <p14:creationId xmlns:p14="http://schemas.microsoft.com/office/powerpoint/2010/main" val="2958251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27</a:t>
            </a:fld>
            <a:endParaRPr lang="en-US" noProof="0" dirty="0"/>
          </a:p>
        </p:txBody>
      </p:sp>
    </p:spTree>
    <p:extLst>
      <p:ext uri="{BB962C8B-B14F-4D97-AF65-F5344CB8AC3E}">
        <p14:creationId xmlns:p14="http://schemas.microsoft.com/office/powerpoint/2010/main" val="1954501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a:defRPr>
                <a:solidFill>
                  <a:schemeClr val="tx1"/>
                </a:solidFill>
                <a:latin typeface="Verdana" pitchFamily="34" charset="0"/>
              </a:defRPr>
            </a:lvl1pPr>
            <a:lvl2pPr marL="734852" indent="-282635" defTabSz="920135">
              <a:defRPr>
                <a:solidFill>
                  <a:schemeClr val="tx1"/>
                </a:solidFill>
                <a:latin typeface="Verdana" pitchFamily="34" charset="0"/>
              </a:defRPr>
            </a:lvl2pPr>
            <a:lvl3pPr marL="1130541" indent="-226108" defTabSz="920135">
              <a:defRPr>
                <a:solidFill>
                  <a:schemeClr val="tx1"/>
                </a:solidFill>
                <a:latin typeface="Verdana" pitchFamily="34" charset="0"/>
              </a:defRPr>
            </a:lvl3pPr>
            <a:lvl4pPr marL="1582758" indent="-226108" defTabSz="920135">
              <a:defRPr>
                <a:solidFill>
                  <a:schemeClr val="tx1"/>
                </a:solidFill>
                <a:latin typeface="Verdana" pitchFamily="34" charset="0"/>
              </a:defRPr>
            </a:lvl4pPr>
            <a:lvl5pPr marL="2034974" indent="-226108" defTabSz="920135">
              <a:defRPr>
                <a:solidFill>
                  <a:schemeClr val="tx1"/>
                </a:solidFill>
                <a:latin typeface="Verdana" pitchFamily="34" charset="0"/>
              </a:defRPr>
            </a:lvl5pPr>
            <a:lvl6pPr marL="2487191" indent="-226108" defTabSz="920135" eaLnBrk="0" fontAlgn="base" hangingPunct="0">
              <a:spcBef>
                <a:spcPct val="0"/>
              </a:spcBef>
              <a:spcAft>
                <a:spcPct val="0"/>
              </a:spcAft>
              <a:defRPr>
                <a:solidFill>
                  <a:schemeClr val="tx1"/>
                </a:solidFill>
                <a:latin typeface="Verdana" pitchFamily="34" charset="0"/>
              </a:defRPr>
            </a:lvl6pPr>
            <a:lvl7pPr marL="2939407" indent="-226108" defTabSz="920135" eaLnBrk="0" fontAlgn="base" hangingPunct="0">
              <a:spcBef>
                <a:spcPct val="0"/>
              </a:spcBef>
              <a:spcAft>
                <a:spcPct val="0"/>
              </a:spcAft>
              <a:defRPr>
                <a:solidFill>
                  <a:schemeClr val="tx1"/>
                </a:solidFill>
                <a:latin typeface="Verdana" pitchFamily="34" charset="0"/>
              </a:defRPr>
            </a:lvl7pPr>
            <a:lvl8pPr marL="3391624" indent="-226108" defTabSz="920135" eaLnBrk="0" fontAlgn="base" hangingPunct="0">
              <a:spcBef>
                <a:spcPct val="0"/>
              </a:spcBef>
              <a:spcAft>
                <a:spcPct val="0"/>
              </a:spcAft>
              <a:defRPr>
                <a:solidFill>
                  <a:schemeClr val="tx1"/>
                </a:solidFill>
                <a:latin typeface="Verdana" pitchFamily="34" charset="0"/>
              </a:defRPr>
            </a:lvl8pPr>
            <a:lvl9pPr marL="3843840" indent="-226108" defTabSz="920135" eaLnBrk="0" fontAlgn="base" hangingPunct="0">
              <a:spcBef>
                <a:spcPct val="0"/>
              </a:spcBef>
              <a:spcAft>
                <a:spcPct val="0"/>
              </a:spcAft>
              <a:defRPr>
                <a:solidFill>
                  <a:schemeClr val="tx1"/>
                </a:solidFill>
                <a:latin typeface="Verdana" pitchFamily="34" charset="0"/>
              </a:defRPr>
            </a:lvl9pPr>
          </a:lstStyle>
          <a:p>
            <a:fld id="{C3A6DFF4-B7F6-4DE0-BD82-823952948E5A}" type="slidenum">
              <a:rPr lang="en-US" smtClean="0">
                <a:latin typeface="Arial" charset="0"/>
              </a:rPr>
              <a:pPr/>
              <a:t>28</a:t>
            </a:fld>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tx1"/>
              </a:buClr>
              <a:buSzPct val="75000"/>
              <a:buFontTx/>
              <a:buChar char="•"/>
            </a:pPr>
            <a:r>
              <a:rPr lang="en-US" dirty="0"/>
              <a:t>Typical ambient background sound in today’s office environment is 38 </a:t>
            </a:r>
            <a:r>
              <a:rPr lang="en-US" dirty="0" err="1"/>
              <a:t>dB.</a:t>
            </a:r>
            <a:r>
              <a:rPr lang="en-US" dirty="0"/>
              <a:t> This measurement is taken without office occupants working or speaking in the space.</a:t>
            </a:r>
          </a:p>
          <a:p>
            <a:pPr eaLnBrk="1" hangingPunct="1">
              <a:spcBef>
                <a:spcPct val="20000"/>
              </a:spcBef>
              <a:buClr>
                <a:schemeClr val="tx1"/>
              </a:buClr>
              <a:buSzPct val="75000"/>
              <a:buFontTx/>
              <a:buChar char="•"/>
            </a:pPr>
            <a:endParaRPr lang="en-US" dirty="0"/>
          </a:p>
          <a:p>
            <a:pPr eaLnBrk="1" hangingPunct="1">
              <a:spcBef>
                <a:spcPct val="20000"/>
              </a:spcBef>
              <a:buClr>
                <a:schemeClr val="tx1"/>
              </a:buClr>
              <a:buSzPct val="75000"/>
              <a:buFontTx/>
              <a:buChar char="•"/>
            </a:pPr>
            <a:r>
              <a:rPr lang="en-US" dirty="0"/>
              <a:t>Normal speech is measured projected on average at 60 - 65 dB and when heard 15’ away on the side of a wall or partition is measured at 45 dB, which is clearly intelligible.</a:t>
            </a:r>
          </a:p>
          <a:p>
            <a:pPr eaLnBrk="1" hangingPunct="1">
              <a:spcBef>
                <a:spcPct val="20000"/>
              </a:spcBef>
              <a:buClr>
                <a:schemeClr val="tx1"/>
              </a:buClr>
              <a:buSzPct val="75000"/>
              <a:buFontTx/>
              <a:buChar char="•"/>
            </a:pPr>
            <a:endParaRPr lang="en-US" dirty="0"/>
          </a:p>
          <a:p>
            <a:pPr eaLnBrk="1" hangingPunct="1">
              <a:spcBef>
                <a:spcPct val="20000"/>
              </a:spcBef>
              <a:buClr>
                <a:schemeClr val="tx1"/>
              </a:buClr>
              <a:buSzPct val="75000"/>
              <a:buFontTx/>
              <a:buChar char="•"/>
            </a:pPr>
            <a:r>
              <a:rPr lang="en-US" dirty="0"/>
              <a:t>The dynamic range in a typical office environment is considered as the difference between the ambient background sound level and the prevailing speech or noise levels in the office.</a:t>
            </a:r>
          </a:p>
          <a:p>
            <a:pPr eaLnBrk="1" hangingPunct="1"/>
            <a:endParaRPr lang="en-US" dirty="0"/>
          </a:p>
          <a:p>
            <a:pPr eaLnBrk="1" hangingPunct="1">
              <a:spcBef>
                <a:spcPct val="20000"/>
              </a:spcBef>
              <a:buClr>
                <a:schemeClr val="tx1"/>
              </a:buClr>
              <a:buSzPct val="75000"/>
            </a:pPr>
            <a:endParaRPr lang="en-US" dirty="0"/>
          </a:p>
          <a:p>
            <a:pPr eaLnBrk="1" hangingPunct="1">
              <a:spcBef>
                <a:spcPct val="20000"/>
              </a:spcBef>
              <a:buClr>
                <a:schemeClr val="tx1"/>
              </a:buClr>
              <a:buSzPct val="75000"/>
              <a:buFontTx/>
              <a:buChar char="•"/>
            </a:pPr>
            <a:r>
              <a:rPr lang="en-US" dirty="0"/>
              <a:t>In this graph, the typical ambient background sound is shown at 38 </a:t>
            </a:r>
            <a:r>
              <a:rPr lang="en-US" dirty="0" err="1"/>
              <a:t>dB.</a:t>
            </a:r>
            <a:endParaRPr lang="en-US" dirty="0"/>
          </a:p>
          <a:p>
            <a:pPr eaLnBrk="1" hangingPunct="1">
              <a:spcBef>
                <a:spcPct val="20000"/>
              </a:spcBef>
              <a:buClr>
                <a:schemeClr val="tx1"/>
              </a:buClr>
              <a:buSzPct val="75000"/>
              <a:buFontTx/>
              <a:buChar char="•"/>
            </a:pPr>
            <a:endParaRPr lang="en-US" dirty="0"/>
          </a:p>
          <a:p>
            <a:pPr eaLnBrk="1" hangingPunct="1">
              <a:spcBef>
                <a:spcPct val="20000"/>
              </a:spcBef>
              <a:buClr>
                <a:schemeClr val="tx1"/>
              </a:buClr>
              <a:buSzPct val="75000"/>
              <a:buFontTx/>
              <a:buChar char="•"/>
            </a:pPr>
            <a:r>
              <a:rPr lang="en-US" dirty="0"/>
              <a:t>No occupants.</a:t>
            </a:r>
          </a:p>
          <a:p>
            <a:pPr eaLnBrk="1" hangingPunct="1"/>
            <a:endParaRPr lang="en-US" dirty="0"/>
          </a:p>
          <a:p>
            <a:endParaRPr 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a:defRPr>
                <a:solidFill>
                  <a:schemeClr val="tx1"/>
                </a:solidFill>
                <a:latin typeface="Verdana" pitchFamily="34" charset="0"/>
              </a:defRPr>
            </a:lvl1pPr>
            <a:lvl2pPr marL="734852" indent="-282635" defTabSz="920135">
              <a:defRPr>
                <a:solidFill>
                  <a:schemeClr val="tx1"/>
                </a:solidFill>
                <a:latin typeface="Verdana" pitchFamily="34" charset="0"/>
              </a:defRPr>
            </a:lvl2pPr>
            <a:lvl3pPr marL="1130541" indent="-226108" defTabSz="920135">
              <a:defRPr>
                <a:solidFill>
                  <a:schemeClr val="tx1"/>
                </a:solidFill>
                <a:latin typeface="Verdana" pitchFamily="34" charset="0"/>
              </a:defRPr>
            </a:lvl3pPr>
            <a:lvl4pPr marL="1582758" indent="-226108" defTabSz="920135">
              <a:defRPr>
                <a:solidFill>
                  <a:schemeClr val="tx1"/>
                </a:solidFill>
                <a:latin typeface="Verdana" pitchFamily="34" charset="0"/>
              </a:defRPr>
            </a:lvl4pPr>
            <a:lvl5pPr marL="2034974" indent="-226108" defTabSz="920135">
              <a:defRPr>
                <a:solidFill>
                  <a:schemeClr val="tx1"/>
                </a:solidFill>
                <a:latin typeface="Verdana" pitchFamily="34" charset="0"/>
              </a:defRPr>
            </a:lvl5pPr>
            <a:lvl6pPr marL="2487191" indent="-226108" defTabSz="920135" eaLnBrk="0" fontAlgn="base" hangingPunct="0">
              <a:spcBef>
                <a:spcPct val="0"/>
              </a:spcBef>
              <a:spcAft>
                <a:spcPct val="0"/>
              </a:spcAft>
              <a:defRPr>
                <a:solidFill>
                  <a:schemeClr val="tx1"/>
                </a:solidFill>
                <a:latin typeface="Verdana" pitchFamily="34" charset="0"/>
              </a:defRPr>
            </a:lvl6pPr>
            <a:lvl7pPr marL="2939407" indent="-226108" defTabSz="920135" eaLnBrk="0" fontAlgn="base" hangingPunct="0">
              <a:spcBef>
                <a:spcPct val="0"/>
              </a:spcBef>
              <a:spcAft>
                <a:spcPct val="0"/>
              </a:spcAft>
              <a:defRPr>
                <a:solidFill>
                  <a:schemeClr val="tx1"/>
                </a:solidFill>
                <a:latin typeface="Verdana" pitchFamily="34" charset="0"/>
              </a:defRPr>
            </a:lvl7pPr>
            <a:lvl8pPr marL="3391624" indent="-226108" defTabSz="920135" eaLnBrk="0" fontAlgn="base" hangingPunct="0">
              <a:spcBef>
                <a:spcPct val="0"/>
              </a:spcBef>
              <a:spcAft>
                <a:spcPct val="0"/>
              </a:spcAft>
              <a:defRPr>
                <a:solidFill>
                  <a:schemeClr val="tx1"/>
                </a:solidFill>
                <a:latin typeface="Verdana" pitchFamily="34" charset="0"/>
              </a:defRPr>
            </a:lvl8pPr>
            <a:lvl9pPr marL="3843840" indent="-226108" defTabSz="920135" eaLnBrk="0" fontAlgn="base" hangingPunct="0">
              <a:spcBef>
                <a:spcPct val="0"/>
              </a:spcBef>
              <a:spcAft>
                <a:spcPct val="0"/>
              </a:spcAft>
              <a:defRPr>
                <a:solidFill>
                  <a:schemeClr val="tx1"/>
                </a:solidFill>
                <a:latin typeface="Verdana" pitchFamily="34" charset="0"/>
              </a:defRPr>
            </a:lvl9pPr>
          </a:lstStyle>
          <a:p>
            <a:fld id="{C3A6DFF4-B7F6-4DE0-BD82-823952948E5A}" type="slidenum">
              <a:rPr lang="en-US" smtClean="0">
                <a:latin typeface="Arial" charset="0"/>
              </a:rPr>
              <a:pPr/>
              <a:t>29</a:t>
            </a:fld>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tx1"/>
              </a:buClr>
              <a:buSzPct val="75000"/>
              <a:buFontTx/>
              <a:buChar char="•"/>
            </a:pPr>
            <a:r>
              <a:rPr lang="en-US" dirty="0"/>
              <a:t>Normal speech is projected at 60 - 65 dB and when heard on the other side of a partition or wall at 15’ away is approximately 45 </a:t>
            </a:r>
            <a:r>
              <a:rPr lang="en-US" dirty="0" err="1"/>
              <a:t>dB.</a:t>
            </a:r>
            <a:endParaRPr lang="en-US" dirty="0"/>
          </a:p>
          <a:p>
            <a:pPr eaLnBrk="1" hangingPunct="1">
              <a:spcBef>
                <a:spcPct val="20000"/>
              </a:spcBef>
              <a:buClr>
                <a:schemeClr val="tx1"/>
              </a:buClr>
              <a:buSzPct val="75000"/>
              <a:buFontTx/>
              <a:buChar char="•"/>
            </a:pPr>
            <a:endParaRPr lang="en-US" dirty="0"/>
          </a:p>
          <a:p>
            <a:pPr eaLnBrk="1" hangingPunct="1">
              <a:spcBef>
                <a:spcPct val="20000"/>
              </a:spcBef>
              <a:buClr>
                <a:schemeClr val="tx1"/>
              </a:buClr>
              <a:buSzPct val="75000"/>
              <a:buFontTx/>
              <a:buChar char="•"/>
            </a:pPr>
            <a:r>
              <a:rPr lang="en-US" dirty="0"/>
              <a:t>Here we introduce speech levels at 65 and at 45 dB into the space. 65 dB is direct speech heard a few feet away. The 45 dB level is heard in the next office or workstation. The difference between 65/45 dB and 38 dB is our dynamic range. As you can see here, without sound masking, speech is intelligible on the other side of a wall or partition.</a:t>
            </a:r>
          </a:p>
          <a:p>
            <a:pPr eaLnBrk="1" hangingPunct="1"/>
            <a:endParaRPr 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a:defRPr>
                <a:solidFill>
                  <a:schemeClr val="tx1"/>
                </a:solidFill>
                <a:latin typeface="Verdana" pitchFamily="34" charset="0"/>
              </a:defRPr>
            </a:lvl1pPr>
            <a:lvl2pPr marL="734852" indent="-282635" defTabSz="920135">
              <a:defRPr>
                <a:solidFill>
                  <a:schemeClr val="tx1"/>
                </a:solidFill>
                <a:latin typeface="Verdana" pitchFamily="34" charset="0"/>
              </a:defRPr>
            </a:lvl2pPr>
            <a:lvl3pPr marL="1130541" indent="-226108" defTabSz="920135">
              <a:defRPr>
                <a:solidFill>
                  <a:schemeClr val="tx1"/>
                </a:solidFill>
                <a:latin typeface="Verdana" pitchFamily="34" charset="0"/>
              </a:defRPr>
            </a:lvl3pPr>
            <a:lvl4pPr marL="1582758" indent="-226108" defTabSz="920135">
              <a:defRPr>
                <a:solidFill>
                  <a:schemeClr val="tx1"/>
                </a:solidFill>
                <a:latin typeface="Verdana" pitchFamily="34" charset="0"/>
              </a:defRPr>
            </a:lvl4pPr>
            <a:lvl5pPr marL="2034974" indent="-226108" defTabSz="920135">
              <a:defRPr>
                <a:solidFill>
                  <a:schemeClr val="tx1"/>
                </a:solidFill>
                <a:latin typeface="Verdana" pitchFamily="34" charset="0"/>
              </a:defRPr>
            </a:lvl5pPr>
            <a:lvl6pPr marL="2487191" indent="-226108" defTabSz="920135" eaLnBrk="0" fontAlgn="base" hangingPunct="0">
              <a:spcBef>
                <a:spcPct val="0"/>
              </a:spcBef>
              <a:spcAft>
                <a:spcPct val="0"/>
              </a:spcAft>
              <a:defRPr>
                <a:solidFill>
                  <a:schemeClr val="tx1"/>
                </a:solidFill>
                <a:latin typeface="Verdana" pitchFamily="34" charset="0"/>
              </a:defRPr>
            </a:lvl6pPr>
            <a:lvl7pPr marL="2939407" indent="-226108" defTabSz="920135" eaLnBrk="0" fontAlgn="base" hangingPunct="0">
              <a:spcBef>
                <a:spcPct val="0"/>
              </a:spcBef>
              <a:spcAft>
                <a:spcPct val="0"/>
              </a:spcAft>
              <a:defRPr>
                <a:solidFill>
                  <a:schemeClr val="tx1"/>
                </a:solidFill>
                <a:latin typeface="Verdana" pitchFamily="34" charset="0"/>
              </a:defRPr>
            </a:lvl7pPr>
            <a:lvl8pPr marL="3391624" indent="-226108" defTabSz="920135" eaLnBrk="0" fontAlgn="base" hangingPunct="0">
              <a:spcBef>
                <a:spcPct val="0"/>
              </a:spcBef>
              <a:spcAft>
                <a:spcPct val="0"/>
              </a:spcAft>
              <a:defRPr>
                <a:solidFill>
                  <a:schemeClr val="tx1"/>
                </a:solidFill>
                <a:latin typeface="Verdana" pitchFamily="34" charset="0"/>
              </a:defRPr>
            </a:lvl8pPr>
            <a:lvl9pPr marL="3843840" indent="-226108" defTabSz="920135" eaLnBrk="0" fontAlgn="base" hangingPunct="0">
              <a:spcBef>
                <a:spcPct val="0"/>
              </a:spcBef>
              <a:spcAft>
                <a:spcPct val="0"/>
              </a:spcAft>
              <a:defRPr>
                <a:solidFill>
                  <a:schemeClr val="tx1"/>
                </a:solidFill>
                <a:latin typeface="Verdana" pitchFamily="34" charset="0"/>
              </a:defRPr>
            </a:lvl9pPr>
          </a:lstStyle>
          <a:p>
            <a:fld id="{C3A6DFF4-B7F6-4DE0-BD82-823952948E5A}" type="slidenum">
              <a:rPr lang="en-US" smtClean="0">
                <a:latin typeface="Arial" charset="0"/>
              </a:rPr>
              <a:pPr/>
              <a:t>30</a:t>
            </a:fld>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tx1"/>
              </a:buClr>
              <a:buSzPct val="75000"/>
              <a:buFontTx/>
              <a:buChar char="•"/>
            </a:pPr>
            <a:r>
              <a:rPr lang="en-US" dirty="0"/>
              <a:t>By introducing sound masking into the space, we gently raise the ambient background sound from 38dB to 47 – 48 dB — just above the level at which speech is heard.  </a:t>
            </a:r>
            <a:br>
              <a:rPr lang="en-US" dirty="0"/>
            </a:br>
            <a:endParaRPr lang="en-US" dirty="0"/>
          </a:p>
          <a:p>
            <a:pPr eaLnBrk="1" hangingPunct="1">
              <a:spcBef>
                <a:spcPct val="20000"/>
              </a:spcBef>
              <a:buClr>
                <a:schemeClr val="tx1"/>
              </a:buClr>
              <a:buSzPct val="75000"/>
              <a:buFontTx/>
              <a:buChar char="•"/>
            </a:pPr>
            <a:r>
              <a:rPr lang="en-US" dirty="0"/>
              <a:t>This results in a much smaller dynamic range and provides much more comfort to occupants.</a:t>
            </a:r>
          </a:p>
          <a:p>
            <a:pPr eaLnBrk="1" hangingPunct="1"/>
            <a:endParaRPr 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a:defRPr>
                <a:solidFill>
                  <a:schemeClr val="tx1"/>
                </a:solidFill>
                <a:latin typeface="Verdana" pitchFamily="34" charset="0"/>
              </a:defRPr>
            </a:lvl1pPr>
            <a:lvl2pPr marL="734852" indent="-282635" defTabSz="920135">
              <a:defRPr>
                <a:solidFill>
                  <a:schemeClr val="tx1"/>
                </a:solidFill>
                <a:latin typeface="Verdana" pitchFamily="34" charset="0"/>
              </a:defRPr>
            </a:lvl2pPr>
            <a:lvl3pPr marL="1130541" indent="-226108" defTabSz="920135">
              <a:defRPr>
                <a:solidFill>
                  <a:schemeClr val="tx1"/>
                </a:solidFill>
                <a:latin typeface="Verdana" pitchFamily="34" charset="0"/>
              </a:defRPr>
            </a:lvl3pPr>
            <a:lvl4pPr marL="1582758" indent="-226108" defTabSz="920135">
              <a:defRPr>
                <a:solidFill>
                  <a:schemeClr val="tx1"/>
                </a:solidFill>
                <a:latin typeface="Verdana" pitchFamily="34" charset="0"/>
              </a:defRPr>
            </a:lvl4pPr>
            <a:lvl5pPr marL="2034974" indent="-226108" defTabSz="920135">
              <a:defRPr>
                <a:solidFill>
                  <a:schemeClr val="tx1"/>
                </a:solidFill>
                <a:latin typeface="Verdana" pitchFamily="34" charset="0"/>
              </a:defRPr>
            </a:lvl5pPr>
            <a:lvl6pPr marL="2487191" indent="-226108" defTabSz="920135" eaLnBrk="0" fontAlgn="base" hangingPunct="0">
              <a:spcBef>
                <a:spcPct val="0"/>
              </a:spcBef>
              <a:spcAft>
                <a:spcPct val="0"/>
              </a:spcAft>
              <a:defRPr>
                <a:solidFill>
                  <a:schemeClr val="tx1"/>
                </a:solidFill>
                <a:latin typeface="Verdana" pitchFamily="34" charset="0"/>
              </a:defRPr>
            </a:lvl6pPr>
            <a:lvl7pPr marL="2939407" indent="-226108" defTabSz="920135" eaLnBrk="0" fontAlgn="base" hangingPunct="0">
              <a:spcBef>
                <a:spcPct val="0"/>
              </a:spcBef>
              <a:spcAft>
                <a:spcPct val="0"/>
              </a:spcAft>
              <a:defRPr>
                <a:solidFill>
                  <a:schemeClr val="tx1"/>
                </a:solidFill>
                <a:latin typeface="Verdana" pitchFamily="34" charset="0"/>
              </a:defRPr>
            </a:lvl7pPr>
            <a:lvl8pPr marL="3391624" indent="-226108" defTabSz="920135" eaLnBrk="0" fontAlgn="base" hangingPunct="0">
              <a:spcBef>
                <a:spcPct val="0"/>
              </a:spcBef>
              <a:spcAft>
                <a:spcPct val="0"/>
              </a:spcAft>
              <a:defRPr>
                <a:solidFill>
                  <a:schemeClr val="tx1"/>
                </a:solidFill>
                <a:latin typeface="Verdana" pitchFamily="34" charset="0"/>
              </a:defRPr>
            </a:lvl8pPr>
            <a:lvl9pPr marL="3843840" indent="-226108" defTabSz="920135" eaLnBrk="0" fontAlgn="base" hangingPunct="0">
              <a:spcBef>
                <a:spcPct val="0"/>
              </a:spcBef>
              <a:spcAft>
                <a:spcPct val="0"/>
              </a:spcAft>
              <a:defRPr>
                <a:solidFill>
                  <a:schemeClr val="tx1"/>
                </a:solidFill>
                <a:latin typeface="Verdana" pitchFamily="34" charset="0"/>
              </a:defRPr>
            </a:lvl9pPr>
          </a:lstStyle>
          <a:p>
            <a:fld id="{C3A6DFF4-B7F6-4DE0-BD82-823952948E5A}" type="slidenum">
              <a:rPr lang="en-US" smtClean="0">
                <a:latin typeface="Arial" charset="0"/>
              </a:rPr>
              <a:pPr/>
              <a:t>31</a:t>
            </a:fld>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Sound masking can be installed in the plenum, in a gypsum ceiling or hung directly from a bare concrete ceiling. Most acoustical journals support an in-plenum type of installation for the best distribution, uniformity and comfort.</a:t>
            </a:r>
          </a:p>
          <a:p>
            <a:endParaRPr lang="en-US"/>
          </a:p>
          <a:p>
            <a:r>
              <a:rPr lang="en-US"/>
              <a:t>Some companies suggest sound masking can be incorporated into walls, furniture or under the floor but this is not as effective as in ceiling systems and not widely recommended or used.  When considering comfort, you need to consider uniformity and sound distribution and for the same reason that you would not want to light your space or distribute paging through the furniture or through the floor, you really don’t want to do this with your sound masking system.</a:t>
            </a:r>
          </a:p>
          <a:p>
            <a:endParaRPr lang="en-US"/>
          </a:p>
          <a:p>
            <a:r>
              <a:rPr lang="en-US"/>
              <a:t>But there is a simple test to evaluate the system that works the best. Just have a walk-through in a space where sound masking is installed and hear the difference. You will clearly realize that sound masking installed in the plenum sounds better than other types of installations.  In fact, over 80% of installations for sound masking are done in plenum. Remember sound masking must create a comfortable environments and at the same time solve your acoustical issues.</a:t>
            </a:r>
          </a:p>
          <a:p>
            <a:endParaRPr lang="en-US"/>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t>Each category contains a specific number of credits and each credit carries one or more possible points.</a:t>
            </a:r>
            <a:br>
              <a:rPr lang="en-US"/>
            </a:br>
            <a:endParaRPr lang="en-US"/>
          </a:p>
          <a:p>
            <a:pPr eaLnBrk="1" hangingPunct="1">
              <a:lnSpc>
                <a:spcPct val="90000"/>
              </a:lnSpc>
            </a:pPr>
            <a:r>
              <a:rPr lang="en-US"/>
              <a:t>The latest version of LEED (V3) puts the total point level at 110 (100 plus 10 bonus points) and breaks down like this…</a:t>
            </a:r>
          </a:p>
          <a:p>
            <a:endParaRPr lang="en-US"/>
          </a:p>
          <a:p>
            <a:r>
              <a:rPr lang="en-US"/>
              <a:t>Under the LEED based Green Guide for Healthcare V2.2 there are two credits for acoustics in Environmental Quality (EQ 9.1 and 9.2)</a:t>
            </a:r>
          </a:p>
          <a:p>
            <a:endParaRPr lang="en-US"/>
          </a:p>
          <a:p>
            <a:r>
              <a:rPr lang="en-US"/>
              <a:t>Under LEED for New Construction, and under LEED for Commercial Interiors there is one credit available in “Innovation in Design” that can be applied for be applied for with acoustics.    </a:t>
            </a:r>
          </a:p>
          <a:p>
            <a:endParaRPr lang="en-US"/>
          </a:p>
          <a:p>
            <a:r>
              <a:rPr lang="en-US"/>
              <a:t>LEED for Schools also addresses and acknowledges acoustics and makes a credit available for addressing this.</a:t>
            </a:r>
          </a:p>
          <a:p>
            <a:endParaRPr lang="en-US"/>
          </a:p>
          <a:p>
            <a:r>
              <a:rPr lang="en-US" b="1"/>
              <a:t>FGI – Facility Guideline Institute</a:t>
            </a:r>
          </a:p>
          <a:p>
            <a:endParaRPr lang="en-US" b="1"/>
          </a:p>
          <a:p>
            <a:endParaRPr lang="en-US"/>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6FEE0E21-4AF7-41D3-87AD-7B01D9C1E096}" type="slidenum">
              <a:rPr lang="en-US" smtClean="0">
                <a:latin typeface="Arial" charset="0"/>
              </a:rPr>
              <a:pPr/>
              <a:t>34</a:t>
            </a:fld>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C0C0C0"/>
                  </a:outerShdw>
                </a:effectLst>
              </a:rPr>
              <a:t>We’ve talked in general about LEED, what it stands for and the categories that it applies to under acoustics and the credits that may be available for acoustics.  </a:t>
            </a:r>
          </a:p>
          <a:p>
            <a:pPr eaLnBrk="1" hangingPunct="1">
              <a:defRPr/>
            </a:pPr>
            <a:endParaRPr lang="en-US" dirty="0">
              <a:effectLst>
                <a:outerShdw blurRad="38100" dist="38100" dir="2700000" algn="tl">
                  <a:srgbClr val="C0C0C0"/>
                </a:outerShdw>
              </a:effectLst>
            </a:endParaRPr>
          </a:p>
          <a:p>
            <a:pPr eaLnBrk="1" hangingPunct="1">
              <a:defRPr/>
            </a:pPr>
            <a:r>
              <a:rPr lang="en-US" dirty="0">
                <a:effectLst>
                  <a:outerShdw blurRad="38100" dist="38100" dir="2700000" algn="tl">
                    <a:srgbClr val="C0C0C0"/>
                  </a:outerShdw>
                </a:effectLst>
              </a:rPr>
              <a:t>We’ve shown you the difference between traditional design and green design and why our green building designs have less absorption and blocking and how this impacts the sound problems within these spaces and the occupant satisfaction levels with the green design with regard to acoustics.</a:t>
            </a:r>
          </a:p>
          <a:p>
            <a:pPr eaLnBrk="1" hangingPunct="1">
              <a:defRPr/>
            </a:pPr>
            <a:endParaRPr lang="en-US" dirty="0">
              <a:effectLst>
                <a:outerShdw blurRad="38100" dist="38100" dir="2700000" algn="tl">
                  <a:srgbClr val="C0C0C0"/>
                </a:outerShdw>
              </a:effectLst>
            </a:endParaRPr>
          </a:p>
          <a:p>
            <a:pPr eaLnBrk="1" hangingPunct="1">
              <a:defRPr/>
            </a:pPr>
            <a:r>
              <a:rPr lang="en-US" dirty="0">
                <a:effectLst>
                  <a:outerShdw blurRad="38100" dist="38100" dir="2700000" algn="tl">
                    <a:srgbClr val="C0C0C0"/>
                  </a:outerShdw>
                </a:effectLst>
              </a:rPr>
              <a:t>We’ve told you a little about sound masking, what it needs to do, how it works and why it can be an effective acoustical solution for privacy, comfort, improved occupant satisfaction and enhanced performance of your spaces.</a:t>
            </a:r>
          </a:p>
          <a:p>
            <a:pPr>
              <a:defRPr/>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Lencore strives to be a resource to A&amp;D community and supports LEED/green design and your efforts.</a:t>
            </a:r>
          </a:p>
          <a:p>
            <a:endParaRPr lang="en-US"/>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0F762B02-973B-4DA2-8072-B3A27796CDC8}" type="slidenum">
              <a:rPr lang="en-US" smtClean="0">
                <a:latin typeface="Arial" charset="0"/>
              </a:rPr>
              <a:pPr/>
              <a:t>36</a:t>
            </a:fld>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Leadership in Energy and Environmental Design.</a:t>
            </a:r>
          </a:p>
          <a:p>
            <a:endParaRPr lang="en-US"/>
          </a:p>
          <a:p>
            <a:pPr>
              <a:lnSpc>
                <a:spcPct val="90000"/>
              </a:lnSpc>
            </a:pPr>
            <a:r>
              <a:rPr lang="en-US"/>
              <a:t>This is excerpted the USGBC website:</a:t>
            </a:r>
          </a:p>
          <a:p>
            <a:pPr>
              <a:lnSpc>
                <a:spcPct val="90000"/>
              </a:lnSpc>
            </a:pPr>
            <a:endParaRPr lang="en-US"/>
          </a:p>
          <a:p>
            <a:pPr>
              <a:lnSpc>
                <a:spcPct val="90000"/>
              </a:lnSpc>
            </a:pPr>
            <a:r>
              <a:rPr lang="en-US"/>
              <a:t>LEED is an internationally recognized green building certification system, providing third-party verification that a building or community was designed and built using strategies aimed at improving performance across all the metrics that mater most:  energy savings, water efficiency, CO2 emissions reduction, improved indoor environmental quality and stewardship of resources and sensitivity to their impacts.</a:t>
            </a:r>
          </a:p>
          <a:p>
            <a:pPr>
              <a:lnSpc>
                <a:spcPct val="90000"/>
              </a:lnSpc>
            </a:pPr>
            <a:endParaRPr lang="en-US"/>
          </a:p>
          <a:p>
            <a:pPr>
              <a:lnSpc>
                <a:spcPct val="90000"/>
              </a:lnSpc>
            </a:pPr>
            <a:r>
              <a:rPr lang="en-US"/>
              <a:t>LEED was developed by the US Green Building Council (USGBC) and provides building owners and operators a concise framework of identifying and implementing practical and measurable green building design, construction, operations and maintenance solutions.</a:t>
            </a:r>
          </a:p>
          <a:p>
            <a:pPr>
              <a:lnSpc>
                <a:spcPct val="90000"/>
              </a:lnSpc>
            </a:pPr>
            <a:endParaRPr lang="en-US"/>
          </a:p>
          <a:p>
            <a:pPr>
              <a:lnSpc>
                <a:spcPct val="90000"/>
              </a:lnSpc>
            </a:pPr>
            <a:r>
              <a:rPr lang="en-US"/>
              <a:t>LEED is flexible enough to apply to all building types – commercial and residential.  It works through the building lifecycle – design and construction, operations and maintenance, tenant fit out and significant retrofit.  </a:t>
            </a:r>
          </a:p>
          <a:p>
            <a:pPr>
              <a:lnSpc>
                <a:spcPct val="90000"/>
              </a:lnSpc>
            </a:pPr>
            <a:endParaRPr lang="en-US"/>
          </a:p>
          <a:p>
            <a:pPr>
              <a:lnSpc>
                <a:spcPct val="90000"/>
              </a:lnSpc>
            </a:pPr>
            <a:r>
              <a:rPr lang="en-US"/>
              <a:t>Participation or the decision to be a LEED building is voluntary, but heavily encouraged and often indentified at state and federal levels.  It is quickly winning greater approval and support by corporations worldwide.  </a:t>
            </a:r>
          </a:p>
          <a:p>
            <a:pPr>
              <a:lnSpc>
                <a:spcPct val="90000"/>
              </a:lnSpc>
            </a:pPr>
            <a:endParaRPr lang="en-US"/>
          </a:p>
          <a:p>
            <a:pPr>
              <a:lnSpc>
                <a:spcPct val="90000"/>
              </a:lnSpc>
            </a:pPr>
            <a:r>
              <a:rPr lang="en-US"/>
              <a:t>In Fact, as per speechprivacy.org, out of 1100 major cities around the country over 900 cities have a minimum LEED status for any new construction.</a:t>
            </a:r>
          </a:p>
          <a:p>
            <a:endParaRPr lang="en-US"/>
          </a:p>
          <a:p>
            <a:endParaRPr lang="en-US">
              <a:solidFill>
                <a:srgbClr val="FF0000"/>
              </a:solidFill>
            </a:endParaRPr>
          </a:p>
          <a:p>
            <a:r>
              <a:rPr lang="en-US">
                <a:solidFill>
                  <a:srgbClr val="FF0000"/>
                </a:solidFill>
              </a:rPr>
              <a:t>LEED has so many facets, it is easy to get lost so today we will drill down and identify just where LEED &amp; Acoustics cross.</a:t>
            </a:r>
          </a:p>
          <a:p>
            <a:endParaRPr 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a:defRPr>
                <a:solidFill>
                  <a:schemeClr val="tx1"/>
                </a:solidFill>
                <a:latin typeface="Verdana" pitchFamily="34" charset="0"/>
              </a:defRPr>
            </a:lvl1pPr>
            <a:lvl2pPr marL="734852" indent="-282635" defTabSz="920135">
              <a:defRPr>
                <a:solidFill>
                  <a:schemeClr val="tx1"/>
                </a:solidFill>
                <a:latin typeface="Verdana" pitchFamily="34" charset="0"/>
              </a:defRPr>
            </a:lvl2pPr>
            <a:lvl3pPr marL="1130541" indent="-226108" defTabSz="920135">
              <a:defRPr>
                <a:solidFill>
                  <a:schemeClr val="tx1"/>
                </a:solidFill>
                <a:latin typeface="Verdana" pitchFamily="34" charset="0"/>
              </a:defRPr>
            </a:lvl3pPr>
            <a:lvl4pPr marL="1582758" indent="-226108" defTabSz="920135">
              <a:defRPr>
                <a:solidFill>
                  <a:schemeClr val="tx1"/>
                </a:solidFill>
                <a:latin typeface="Verdana" pitchFamily="34" charset="0"/>
              </a:defRPr>
            </a:lvl4pPr>
            <a:lvl5pPr marL="2034974" indent="-226108" defTabSz="920135">
              <a:defRPr>
                <a:solidFill>
                  <a:schemeClr val="tx1"/>
                </a:solidFill>
                <a:latin typeface="Verdana" pitchFamily="34" charset="0"/>
              </a:defRPr>
            </a:lvl5pPr>
            <a:lvl6pPr marL="2487191" indent="-226108" defTabSz="920135" eaLnBrk="0" fontAlgn="base" hangingPunct="0">
              <a:spcBef>
                <a:spcPct val="0"/>
              </a:spcBef>
              <a:spcAft>
                <a:spcPct val="0"/>
              </a:spcAft>
              <a:defRPr>
                <a:solidFill>
                  <a:schemeClr val="tx1"/>
                </a:solidFill>
                <a:latin typeface="Verdana" pitchFamily="34" charset="0"/>
              </a:defRPr>
            </a:lvl6pPr>
            <a:lvl7pPr marL="2939407" indent="-226108" defTabSz="920135" eaLnBrk="0" fontAlgn="base" hangingPunct="0">
              <a:spcBef>
                <a:spcPct val="0"/>
              </a:spcBef>
              <a:spcAft>
                <a:spcPct val="0"/>
              </a:spcAft>
              <a:defRPr>
                <a:solidFill>
                  <a:schemeClr val="tx1"/>
                </a:solidFill>
                <a:latin typeface="Verdana" pitchFamily="34" charset="0"/>
              </a:defRPr>
            </a:lvl7pPr>
            <a:lvl8pPr marL="3391624" indent="-226108" defTabSz="920135" eaLnBrk="0" fontAlgn="base" hangingPunct="0">
              <a:spcBef>
                <a:spcPct val="0"/>
              </a:spcBef>
              <a:spcAft>
                <a:spcPct val="0"/>
              </a:spcAft>
              <a:defRPr>
                <a:solidFill>
                  <a:schemeClr val="tx1"/>
                </a:solidFill>
                <a:latin typeface="Verdana" pitchFamily="34" charset="0"/>
              </a:defRPr>
            </a:lvl8pPr>
            <a:lvl9pPr marL="3843840" indent="-226108" defTabSz="920135" eaLnBrk="0" fontAlgn="base" hangingPunct="0">
              <a:spcBef>
                <a:spcPct val="0"/>
              </a:spcBef>
              <a:spcAft>
                <a:spcPct val="0"/>
              </a:spcAft>
              <a:defRPr>
                <a:solidFill>
                  <a:schemeClr val="tx1"/>
                </a:solidFill>
                <a:latin typeface="Verdana" pitchFamily="34" charset="0"/>
              </a:defRPr>
            </a:lvl9pPr>
          </a:lstStyle>
          <a:p>
            <a:fld id="{4B2B811F-2D2D-4E43-9A13-8A05ABE989D7}" type="slidenum">
              <a:rPr lang="en-US" smtClean="0">
                <a:latin typeface="Arial" charset="0"/>
              </a:rPr>
              <a:pPr/>
              <a:t>3</a:t>
            </a:fld>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We are acoustic and sound masking professionals providing information on LEED and how it affects our industry and the products that we provide for clients.</a:t>
            </a:r>
            <a:br>
              <a:rPr lang="en-US"/>
            </a:br>
            <a:endParaRPr lang="en-US"/>
          </a:p>
          <a:p>
            <a:pPr eaLnBrk="1" hangingPunct="1"/>
            <a:r>
              <a:rPr lang="en-US"/>
              <a:t>Explaining LEED is a tremendous undertaking and there are very qualified people at the USGBC (US Green Building Council) and even locally through LEED AP’s (Accredited Professionals) in your areas that can explain more on LEED.  </a:t>
            </a:r>
          </a:p>
          <a:p>
            <a:pPr eaLnBrk="1" hangingPunct="1"/>
            <a:endParaRPr lang="en-US"/>
          </a:p>
          <a:p>
            <a:r>
              <a:rPr lang="en-US"/>
              <a:t>For our presentation today will discuss the portion of LEED that applies towards acoustics for commercial interiors and in healthcare and how sound masking can help you as an acoustical solution.</a:t>
            </a:r>
          </a:p>
          <a:p>
            <a:endParaRPr lang="en-US"/>
          </a:p>
          <a:p>
            <a:r>
              <a:rPr lang="en-US"/>
              <a:t>If you have questions regarding LEED that fall outside of our area of expertise and understanding, we would like you to take note of two very important websites for additional information.</a:t>
            </a:r>
          </a:p>
          <a:p>
            <a:endParaRPr lang="en-US">
              <a:hlinkClick r:id="" action="ppaction://noaction"/>
            </a:endParaRPr>
          </a:p>
          <a:p>
            <a:r>
              <a:rPr lang="en-US">
                <a:hlinkClick r:id="" action="ppaction://noaction"/>
              </a:rPr>
              <a:t>www.usgbc.org</a:t>
            </a:r>
            <a:r>
              <a:rPr lang="en-US"/>
              <a:t> – for questions regarding LEED </a:t>
            </a:r>
            <a:endParaRPr lang="en-US">
              <a:hlinkClick r:id="" action="ppaction://noaction"/>
            </a:endParaRPr>
          </a:p>
          <a:p>
            <a:r>
              <a:rPr lang="en-US">
                <a:hlinkClick r:id="" action="ppaction://noaction"/>
              </a:rPr>
              <a:t>www.speechprivacy.org</a:t>
            </a:r>
            <a:r>
              <a:rPr lang="en-US"/>
              <a:t> – for questions regarding acoustics and LEED</a:t>
            </a:r>
          </a:p>
        </p:txBody>
      </p:sp>
      <p:sp>
        <p:nvSpPr>
          <p:cNvPr id="56324" name="Slide Number Placeholder 3"/>
          <p:cNvSpPr txBox="1">
            <a:spLocks noGrp="1"/>
          </p:cNvSpPr>
          <p:nvPr/>
        </p:nvSpPr>
        <p:spPr bwMode="auto">
          <a:xfrm>
            <a:off x="3884614"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1" tIns="46071" rIns="92141" bIns="46071" anchor="b"/>
          <a:lstStyle>
            <a:lvl1pPr defTabSz="928688">
              <a:defRPr>
                <a:solidFill>
                  <a:schemeClr val="tx1"/>
                </a:solidFill>
                <a:latin typeface="Verdana" pitchFamily="34" charset="0"/>
              </a:defRPr>
            </a:lvl1pPr>
            <a:lvl2pPr marL="742950" indent="-285750" defTabSz="928688">
              <a:defRPr>
                <a:solidFill>
                  <a:schemeClr val="tx1"/>
                </a:solidFill>
                <a:latin typeface="Verdana" pitchFamily="34" charset="0"/>
              </a:defRPr>
            </a:lvl2pPr>
            <a:lvl3pPr marL="1143000" indent="-228600" defTabSz="928688">
              <a:defRPr>
                <a:solidFill>
                  <a:schemeClr val="tx1"/>
                </a:solidFill>
                <a:latin typeface="Verdana" pitchFamily="34" charset="0"/>
              </a:defRPr>
            </a:lvl3pPr>
            <a:lvl4pPr marL="1600200" indent="-228600" defTabSz="928688">
              <a:defRPr>
                <a:solidFill>
                  <a:schemeClr val="tx1"/>
                </a:solidFill>
                <a:latin typeface="Verdana" pitchFamily="34" charset="0"/>
              </a:defRPr>
            </a:lvl4pPr>
            <a:lvl5pPr marL="2057400" indent="-228600" defTabSz="928688">
              <a:defRPr>
                <a:solidFill>
                  <a:schemeClr val="tx1"/>
                </a:solidFill>
                <a:latin typeface="Verdana" pitchFamily="34" charset="0"/>
              </a:defRPr>
            </a:lvl5pPr>
            <a:lvl6pPr marL="2514600" indent="-228600" defTabSz="928688" eaLnBrk="0" fontAlgn="base" hangingPunct="0">
              <a:spcBef>
                <a:spcPct val="0"/>
              </a:spcBef>
              <a:spcAft>
                <a:spcPct val="0"/>
              </a:spcAft>
              <a:defRPr>
                <a:solidFill>
                  <a:schemeClr val="tx1"/>
                </a:solidFill>
                <a:latin typeface="Verdana" pitchFamily="34" charset="0"/>
              </a:defRPr>
            </a:lvl6pPr>
            <a:lvl7pPr marL="2971800" indent="-228600" defTabSz="928688" eaLnBrk="0" fontAlgn="base" hangingPunct="0">
              <a:spcBef>
                <a:spcPct val="0"/>
              </a:spcBef>
              <a:spcAft>
                <a:spcPct val="0"/>
              </a:spcAft>
              <a:defRPr>
                <a:solidFill>
                  <a:schemeClr val="tx1"/>
                </a:solidFill>
                <a:latin typeface="Verdana" pitchFamily="34" charset="0"/>
              </a:defRPr>
            </a:lvl7pPr>
            <a:lvl8pPr marL="3429000" indent="-228600" defTabSz="928688" eaLnBrk="0" fontAlgn="base" hangingPunct="0">
              <a:spcBef>
                <a:spcPct val="0"/>
              </a:spcBef>
              <a:spcAft>
                <a:spcPct val="0"/>
              </a:spcAft>
              <a:defRPr>
                <a:solidFill>
                  <a:schemeClr val="tx1"/>
                </a:solidFill>
                <a:latin typeface="Verdana" pitchFamily="34" charset="0"/>
              </a:defRPr>
            </a:lvl8pPr>
            <a:lvl9pPr marL="3886200" indent="-228600" defTabSz="928688" eaLnBrk="0" fontAlgn="base" hangingPunct="0">
              <a:spcBef>
                <a:spcPct val="0"/>
              </a:spcBef>
              <a:spcAft>
                <a:spcPct val="0"/>
              </a:spcAft>
              <a:defRPr>
                <a:solidFill>
                  <a:schemeClr val="tx1"/>
                </a:solidFill>
                <a:latin typeface="Verdana" pitchFamily="34" charset="0"/>
              </a:defRPr>
            </a:lvl9pPr>
          </a:lstStyle>
          <a:p>
            <a:pPr algn="r" eaLnBrk="1" hangingPunct="1"/>
            <a:fld id="{A9CD3FBF-2635-45C8-A56D-172EBC4013F8}" type="slidenum">
              <a:rPr lang="en-US" sz="1200">
                <a:latin typeface="Arial" charset="0"/>
              </a:rPr>
              <a:pPr algn="r" eaLnBrk="1" hangingPunct="1"/>
              <a:t>4</a:t>
            </a:fld>
            <a:endParaRPr lang="en-US"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5A30D9AE-7CFE-4AC7-B800-AAEA6DD7C4D6}" type="slidenum">
              <a:rPr lang="en-US" smtClean="0">
                <a:latin typeface="Arial" charset="0"/>
              </a:rPr>
              <a:pPr/>
              <a:t>5</a:t>
            </a:fld>
            <a:endParaRPr lang="en-US">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 reality it is getting easier and more cost effective to build green as manufacturers begin to offer more options for sustainable products and more practices to answer the growing need and demand for these by end users, architects and designers.</a:t>
            </a:r>
          </a:p>
          <a:p>
            <a:pPr eaLnBrk="1" hangingPunct="1"/>
            <a:endParaRPr lang="en-US"/>
          </a:p>
          <a:p>
            <a:pPr eaLnBrk="1" hangingPunct="1"/>
            <a:r>
              <a:rPr lang="en-US"/>
              <a:t>LEED buildings make sense environmentally, economically and socially and occupants find greater satisfaction with a variety of elements within the space.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5A30D9AE-7CFE-4AC7-B800-AAEA6DD7C4D6}" type="slidenum">
              <a:rPr lang="en-US" smtClean="0">
                <a:latin typeface="Arial" charset="0"/>
              </a:rPr>
              <a:pPr/>
              <a:t>6</a:t>
            </a:fld>
            <a:endParaRPr lang="en-US">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graph above shows data from a study undertaken by the CBE. It shows the satisfaction level rating; -3 being very dissatisfied to +3 being satisfied for a number of categories and elements in the space. The blue diamond stands for non-green building and green diamond being green/LEED building.</a:t>
            </a:r>
          </a:p>
          <a:p>
            <a:endParaRPr lang="en-US" dirty="0"/>
          </a:p>
          <a:p>
            <a:r>
              <a:rPr lang="en-US" dirty="0"/>
              <a:t>We see that the satisfaction has improved considerably for all, expect for acoustics. Acoustics is the only element where the satisfaction score is negative 0.2 and has stayed the same for LEED too. Also for LEED buildings, acoustics did not improve but decreased a bit. So to prove a point, Acoustics is a major issue in both non-green and green buildings.</a:t>
            </a:r>
          </a:p>
          <a:p>
            <a:endParaRPr lang="en-US" dirty="0"/>
          </a:p>
          <a:p>
            <a:r>
              <a:rPr lang="en-US" b="1" dirty="0"/>
              <a:t>About the study</a:t>
            </a:r>
          </a:p>
          <a:p>
            <a:r>
              <a:rPr lang="en-US" dirty="0"/>
              <a:t>In a study and survey involving 21 buildings (of which were 15 LEED certified and 6 green) to 160 non-green buildings.</a:t>
            </a:r>
          </a:p>
          <a:p>
            <a:r>
              <a:rPr lang="en-US" dirty="0"/>
              <a:t>The data was taken from Center for the Built Environment (CBE) at the University of California, Berkeley for the study. </a:t>
            </a:r>
          </a:p>
          <a:p>
            <a:r>
              <a:rPr lang="en-US" dirty="0"/>
              <a:t>Satisfaction rates for the workspace were shown to be better in almost every category with the exception of acoustics.</a:t>
            </a:r>
          </a:p>
          <a:p>
            <a:endParaRPr lang="en-US" dirty="0"/>
          </a:p>
          <a:p>
            <a:r>
              <a:rPr lang="en-US" dirty="0"/>
              <a:t>The study was conducted by </a:t>
            </a:r>
            <a:r>
              <a:rPr lang="en-US" dirty="0" err="1"/>
              <a:t>Sahar</a:t>
            </a:r>
            <a:r>
              <a:rPr lang="en-US" dirty="0"/>
              <a:t> </a:t>
            </a:r>
            <a:r>
              <a:rPr lang="en-US" dirty="0" err="1"/>
              <a:t>Abbaszadeh</a:t>
            </a:r>
            <a:r>
              <a:rPr lang="en-US" dirty="0"/>
              <a:t> </a:t>
            </a:r>
            <a:r>
              <a:rPr lang="en-US" dirty="0" err="1"/>
              <a:t>Fard</a:t>
            </a:r>
            <a:r>
              <a:rPr lang="en-US" dirty="0"/>
              <a:t> in Spring 2006. </a:t>
            </a:r>
          </a:p>
          <a:p>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Furthermore, the survey broke down the issues with acoustics into types of noise problems, and among the top offenders were people talking in neighboring areas, people overhearing private conversations, and people talking on the phone.</a:t>
            </a:r>
          </a:p>
          <a:p>
            <a:endParaRPr lang="en-US" dirty="0"/>
          </a:p>
          <a:p>
            <a:r>
              <a:rPr lang="en-US" dirty="0"/>
              <a:t>See the rise in complaints for green/LEED buildings shown in green versus the non-green complaints in blue.</a:t>
            </a:r>
          </a:p>
          <a:p>
            <a:endParaRPr lang="en-US" dirty="0"/>
          </a:p>
          <a:p>
            <a:r>
              <a:rPr lang="en-US" dirty="0"/>
              <a:t>According to the survey, we see that LEED/green buildings seem to have greater acoustical issues.</a:t>
            </a:r>
          </a:p>
          <a:p>
            <a:endParaRPr lang="en-US" dirty="0"/>
          </a:p>
          <a:p>
            <a:r>
              <a:rPr lang="en-US" dirty="0"/>
              <a:t>With proper acoustical planning and practices we can prevent such issues and improve satisfaction.</a:t>
            </a:r>
          </a:p>
          <a:p>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Green buildings are better economically because sustainable workplaces help employees to be more productive while lowering the costs for operation through energy and other cost savings.  These buildings integrate renewable and recyclable materials and thereby eliminate waste and improve efficiencies.</a:t>
            </a:r>
          </a:p>
          <a:p>
            <a:endParaRPr lang="en-US" dirty="0"/>
          </a:p>
          <a:p>
            <a:r>
              <a:rPr lang="en-US" dirty="0"/>
              <a:t>Socially these buildings provide better work spaces as increased access to light (daylighting) and natural views helps to lessen stress and pressure and improves job satisfaction. Lower panel heights creates better airflow in office spaces. They also seem to impact the overall morale for employees as employees take pride in their company’s commitment to the environment and social responsibility. </a:t>
            </a:r>
          </a:p>
          <a:p>
            <a:endParaRPr lang="en-US" dirty="0"/>
          </a:p>
          <a:p>
            <a:r>
              <a:rPr lang="en-US" dirty="0"/>
              <a:t>These buildings work environmentally to offer spaces that support better productivity which ultimately impacts your bottom line.</a:t>
            </a:r>
          </a:p>
          <a:p>
            <a:endParaRPr lang="en-US" dirty="0"/>
          </a:p>
          <a:p>
            <a:r>
              <a:rPr lang="en-US" dirty="0"/>
              <a:t>So we know that it makes sense for people and for financial reasons, but now we need to understand how we can address acoustics and why this is such an issue.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So in these “too” quiet environments we are trying to work, communicate and collaborate. We find that we have created an imbalance between the background sound level and the noise created in the space.</a:t>
            </a:r>
          </a:p>
          <a:p>
            <a:endParaRPr 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65">
              <a:defRPr>
                <a:solidFill>
                  <a:schemeClr val="tx1"/>
                </a:solidFill>
                <a:latin typeface="Verdana" pitchFamily="34" charset="0"/>
              </a:defRPr>
            </a:lvl1pPr>
            <a:lvl2pPr marL="734852" indent="-282635" defTabSz="918565">
              <a:defRPr>
                <a:solidFill>
                  <a:schemeClr val="tx1"/>
                </a:solidFill>
                <a:latin typeface="Verdana" pitchFamily="34" charset="0"/>
              </a:defRPr>
            </a:lvl2pPr>
            <a:lvl3pPr marL="1130541" indent="-226108" defTabSz="918565">
              <a:defRPr>
                <a:solidFill>
                  <a:schemeClr val="tx1"/>
                </a:solidFill>
                <a:latin typeface="Verdana" pitchFamily="34" charset="0"/>
              </a:defRPr>
            </a:lvl3pPr>
            <a:lvl4pPr marL="1582758" indent="-226108" defTabSz="918565">
              <a:defRPr>
                <a:solidFill>
                  <a:schemeClr val="tx1"/>
                </a:solidFill>
                <a:latin typeface="Verdana" pitchFamily="34" charset="0"/>
              </a:defRPr>
            </a:lvl4pPr>
            <a:lvl5pPr marL="2034974" indent="-226108" defTabSz="918565">
              <a:defRPr>
                <a:solidFill>
                  <a:schemeClr val="tx1"/>
                </a:solidFill>
                <a:latin typeface="Verdana" pitchFamily="34" charset="0"/>
              </a:defRPr>
            </a:lvl5pPr>
            <a:lvl6pPr marL="2487191" indent="-226108" defTabSz="918565" eaLnBrk="0" fontAlgn="base" hangingPunct="0">
              <a:spcBef>
                <a:spcPct val="0"/>
              </a:spcBef>
              <a:spcAft>
                <a:spcPct val="0"/>
              </a:spcAft>
              <a:defRPr>
                <a:solidFill>
                  <a:schemeClr val="tx1"/>
                </a:solidFill>
                <a:latin typeface="Verdana" pitchFamily="34" charset="0"/>
              </a:defRPr>
            </a:lvl6pPr>
            <a:lvl7pPr marL="2939407" indent="-226108" defTabSz="918565" eaLnBrk="0" fontAlgn="base" hangingPunct="0">
              <a:spcBef>
                <a:spcPct val="0"/>
              </a:spcBef>
              <a:spcAft>
                <a:spcPct val="0"/>
              </a:spcAft>
              <a:defRPr>
                <a:solidFill>
                  <a:schemeClr val="tx1"/>
                </a:solidFill>
                <a:latin typeface="Verdana" pitchFamily="34" charset="0"/>
              </a:defRPr>
            </a:lvl7pPr>
            <a:lvl8pPr marL="3391624" indent="-226108" defTabSz="918565" eaLnBrk="0" fontAlgn="base" hangingPunct="0">
              <a:spcBef>
                <a:spcPct val="0"/>
              </a:spcBef>
              <a:spcAft>
                <a:spcPct val="0"/>
              </a:spcAft>
              <a:defRPr>
                <a:solidFill>
                  <a:schemeClr val="tx1"/>
                </a:solidFill>
                <a:latin typeface="Verdana" pitchFamily="34" charset="0"/>
              </a:defRPr>
            </a:lvl8pPr>
            <a:lvl9pPr marL="3843840" indent="-226108" defTabSz="918565" eaLnBrk="0" fontAlgn="base" hangingPunct="0">
              <a:spcBef>
                <a:spcPct val="0"/>
              </a:spcBef>
              <a:spcAft>
                <a:spcPct val="0"/>
              </a:spcAft>
              <a:defRPr>
                <a:solidFill>
                  <a:schemeClr val="tx1"/>
                </a:solidFill>
                <a:latin typeface="Verdana" pitchFamily="34" charset="0"/>
              </a:defRPr>
            </a:lvl9pPr>
          </a:lstStyle>
          <a:p>
            <a:fld id="{4AE9025B-0D90-4C29-8275-CC35B990116F}" type="slidenum">
              <a:rPr lang="en-US" smtClean="0">
                <a:latin typeface="Arial" charset="0"/>
              </a:rPr>
              <a:pPr/>
              <a:t>11</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5CEFB0D-6DB6-450D-981E-DB5B064ABC8F}" type="datetime1">
              <a:rPr lang="en-US" noProof="0" smtClean="0"/>
              <a:t>1/14/2021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9C849-F1D8-4230-9F2F-9250D675BB2A}"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B7022-84E8-42F0-8AEA-ADED76AFD446}" type="datetime1">
              <a:rPr lang="en-US" smtClean="0"/>
              <a:t>1/14/2021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dirty="0"/>
              <a:t>Click icon to add picture</a:t>
            </a:r>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70BDB9F-6784-464D-8ED7-29E60E2B21A9}"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dirty="0"/>
              <a:t>Click icon to add picture</a:t>
            </a:r>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dirty="0"/>
              <a:t>Click icon to add picture</a:t>
            </a:r>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6BF20AA-C418-460A-B9CF-8F3DD94C436D}"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63F5CE0-F8B8-4EAA-822E-6451047E7D5F}"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1047934"/>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21F8AE65-7CE3-49A8-B2CC-A5A64E5730FA}"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B5046700-360D-4474-9946-7580E8968658}" type="datetime1">
              <a:rPr lang="en-US" noProof="0" smtClean="0"/>
              <a:t>1/14/2021</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515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1/14/2021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0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096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7920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0069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353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880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6680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056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1327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819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t>1/14/2021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3346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7440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1202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528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7953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793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2378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958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063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330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1A1FC6A6-F894-471F-8AA4-AE4112290279}" type="datetime1">
              <a:rPr lang="en-US" noProof="0" smtClean="0"/>
              <a:t>1/14/2021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4408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4733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1588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563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9201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6020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7185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809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4589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3481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1/14/2021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987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1446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37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196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E74ECCD-A9BB-4C40-8999-9FDE0B2AF02D}" type="datetime1">
              <a:rPr lang="en-US" smtClean="0"/>
              <a:t>1/14/2021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t>1/14/2021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1/14/2021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27909053-E1DD-4959-BC7A-C98D3D2614DC}" type="datetime1">
              <a:rPr lang="en-US" noProof="0" smtClean="0"/>
              <a:t>1/14/2021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010F8E8D-DF54-49BE-BDBC-401B280C4E3C}" type="datetime1">
              <a:rPr lang="en-US" noProof="0" smtClean="0"/>
              <a:t>1/14/2021</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3" r:id="rId52"/>
    <p:sldLayoutId id="2147483764" r:id="rId53"/>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www.usgbc.org/"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ADC53D25-0B71-411C-8524-0B22C8341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7352"/>
            <a:ext cx="6311900" cy="1483296"/>
          </a:xfrm>
          <a:prstGeom prst="rect">
            <a:avLst/>
          </a:prstGeom>
          <a:noFill/>
        </p:spPr>
      </p:pic>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629400" y="758952"/>
            <a:ext cx="4526280" cy="4016248"/>
          </a:xfrm>
        </p:spPr>
        <p:txBody>
          <a:bodyPr anchor="b">
            <a:normAutofit/>
          </a:bodyPr>
          <a:lstStyle/>
          <a:p>
            <a:r>
              <a:rPr lang="en-US" sz="6000" dirty="0"/>
              <a:t>Acoustical Impact &amp;</a:t>
            </a:r>
            <a:br>
              <a:rPr lang="en-US" sz="6000" dirty="0"/>
            </a:br>
            <a:r>
              <a:rPr lang="en-US" sz="6000" dirty="0"/>
              <a:t> Green Office Design</a:t>
            </a:r>
            <a:endParaRPr lang="en-US" dirty="0"/>
          </a:p>
        </p:txBody>
      </p:sp>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092200" y="1885125"/>
            <a:ext cx="3068833" cy="2093975"/>
          </a:xfrm>
        </p:spPr>
        <p:txBody>
          <a:bodyPr anchor="ctr">
            <a:normAutofit/>
          </a:bodyPr>
          <a:lstStyle/>
          <a:p>
            <a:pPr>
              <a:defRPr/>
            </a:pPr>
            <a:r>
              <a:rPr lang="en-US"/>
              <a:t>The result is..</a:t>
            </a:r>
          </a:p>
        </p:txBody>
      </p:sp>
      <p:sp>
        <p:nvSpPr>
          <p:cNvPr id="22530" name="Rectangle 3"/>
          <p:cNvSpPr>
            <a:spLocks noGrp="1" noChangeArrowheads="1"/>
          </p:cNvSpPr>
          <p:nvPr>
            <p:ph idx="1"/>
          </p:nvPr>
        </p:nvSpPr>
        <p:spPr>
          <a:xfrm>
            <a:off x="6518529" y="1047934"/>
            <a:ext cx="4654296" cy="3977366"/>
          </a:xfrm>
        </p:spPr>
        <p:txBody>
          <a:bodyPr anchor="ctr">
            <a:normAutofit/>
          </a:bodyPr>
          <a:lstStyle/>
          <a:p>
            <a:pPr eaLnBrk="1" hangingPunct="1">
              <a:buFont typeface="Wingdings" pitchFamily="2" charset="2"/>
              <a:buNone/>
            </a:pPr>
            <a:r>
              <a:rPr lang="en-US" dirty="0"/>
              <a:t>	These systems and materials absorb and block much of the necessary background sound – this makes the environment in effect too quiet.</a:t>
            </a:r>
          </a:p>
        </p:txBody>
      </p:sp>
    </p:spTree>
    <p:extLst>
      <p:ext uri="{BB962C8B-B14F-4D97-AF65-F5344CB8AC3E}">
        <p14:creationId xmlns:p14="http://schemas.microsoft.com/office/powerpoint/2010/main" val="250425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092200" y="1885125"/>
            <a:ext cx="3314700" cy="2093975"/>
          </a:xfrm>
        </p:spPr>
        <p:txBody>
          <a:bodyPr anchor="ctr">
            <a:normAutofit/>
          </a:bodyPr>
          <a:lstStyle/>
          <a:p>
            <a:pPr>
              <a:defRPr/>
            </a:pPr>
            <a:r>
              <a:rPr lang="en-US"/>
              <a:t>So, what else is going on</a:t>
            </a:r>
            <a:br>
              <a:rPr lang="en-US"/>
            </a:br>
            <a:r>
              <a:rPr lang="en-US"/>
              <a:t> in the space? </a:t>
            </a:r>
          </a:p>
        </p:txBody>
      </p:sp>
      <p:graphicFrame>
        <p:nvGraphicFramePr>
          <p:cNvPr id="167942" name="Rectangle 4">
            <a:extLst>
              <a:ext uri="{FF2B5EF4-FFF2-40B4-BE49-F238E27FC236}">
                <a16:creationId xmlns:a16="http://schemas.microsoft.com/office/drawing/2014/main" id="{B1DE5D07-DC5A-43FC-8C10-7D7C84663846}"/>
              </a:ext>
            </a:extLst>
          </p:cNvPr>
          <p:cNvGraphicFramePr>
            <a:graphicFrameLocks noGrp="1"/>
          </p:cNvGraphicFramePr>
          <p:nvPr>
            <p:ph idx="1"/>
            <p:extLst>
              <p:ext uri="{D42A27DB-BD31-4B8C-83A1-F6EECF244321}">
                <p14:modId xmlns:p14="http://schemas.microsoft.com/office/powerpoint/2010/main" val="124887400"/>
              </p:ext>
            </p:extLst>
          </p:nvPr>
        </p:nvGraphicFramePr>
        <p:xfrm>
          <a:off x="5458984" y="497808"/>
          <a:ext cx="5713841" cy="4868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770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097280" y="286603"/>
            <a:ext cx="10058400" cy="1450757"/>
          </a:xfrm>
        </p:spPr>
        <p:txBody>
          <a:bodyPr vert="horz" lIns="91440" tIns="45720" rIns="91440" bIns="45720" rtlCol="0" anchor="b">
            <a:normAutofit/>
          </a:bodyPr>
          <a:lstStyle/>
          <a:p>
            <a:pPr>
              <a:defRPr/>
            </a:pPr>
            <a:r>
              <a:rPr lang="en-US" b="0" kern="1200" spc="-50" baseline="0"/>
              <a:t>What is Creating All the Noise?</a:t>
            </a:r>
          </a:p>
        </p:txBody>
      </p:sp>
      <p:graphicFrame>
        <p:nvGraphicFramePr>
          <p:cNvPr id="169989" name="Rectangle 3">
            <a:extLst>
              <a:ext uri="{FF2B5EF4-FFF2-40B4-BE49-F238E27FC236}">
                <a16:creationId xmlns:a16="http://schemas.microsoft.com/office/drawing/2014/main" id="{A75BB577-BD04-465E-B1BA-3A768E314CCE}"/>
              </a:ext>
            </a:extLst>
          </p:cNvPr>
          <p:cNvGraphicFramePr>
            <a:graphicFrameLocks noGrp="1"/>
          </p:cNvGraphicFramePr>
          <p:nvPr>
            <p:ph idx="1"/>
            <p:extLst>
              <p:ext uri="{D42A27DB-BD31-4B8C-83A1-F6EECF244321}">
                <p14:modId xmlns:p14="http://schemas.microsoft.com/office/powerpoint/2010/main" val="167706321"/>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825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lab&#10;&#10;Description automatically generated with low confidence">
            <a:extLst>
              <a:ext uri="{FF2B5EF4-FFF2-40B4-BE49-F238E27FC236}">
                <a16:creationId xmlns:a16="http://schemas.microsoft.com/office/drawing/2014/main" id="{9661FC13-A6D7-405D-A0C8-45280C68B072}"/>
              </a:ext>
            </a:extLst>
          </p:cNvPr>
          <p:cNvPicPr>
            <a:picLocks noChangeAspect="1"/>
          </p:cNvPicPr>
          <p:nvPr/>
        </p:nvPicPr>
        <p:blipFill rotWithShape="1">
          <a:blip r:embed="rId3">
            <a:extLst>
              <a:ext uri="{28A0092B-C50C-407E-A947-70E740481C1C}">
                <a14:useLocalDpi xmlns:a14="http://schemas.microsoft.com/office/drawing/2010/main" val="0"/>
              </a:ext>
            </a:extLst>
          </a:blip>
          <a:srcRect t="15473" b="28269"/>
          <a:stretch/>
        </p:blipFill>
        <p:spPr>
          <a:xfrm>
            <a:off x="15" y="10"/>
            <a:ext cx="12191985" cy="4578340"/>
          </a:xfrm>
          <a:prstGeom prst="rect">
            <a:avLst/>
          </a:prstGeom>
          <a:noFill/>
        </p:spPr>
      </p:pic>
      <p:sp>
        <p:nvSpPr>
          <p:cNvPr id="10" name="Rectangle 2"/>
          <p:cNvSpPr txBox="1">
            <a:spLocks noChangeArrowheads="1"/>
          </p:cNvSpPr>
          <p:nvPr/>
        </p:nvSpPr>
        <p:spPr>
          <a:xfrm>
            <a:off x="1097279" y="4799362"/>
            <a:ext cx="10113645" cy="743682"/>
          </a:xfrm>
          <a:prstGeom prst="rect">
            <a:avLst/>
          </a:prstGeom>
        </p:spPr>
        <p:txBody>
          <a:bodyPr vert="horz" lIns="91440" tIns="0" rIns="91440" bIns="0" rtlCol="0" anchor="b">
            <a:normAutofit/>
          </a:bodyPr>
          <a:lstStyle/>
          <a:p>
            <a:pPr algn="ctr">
              <a:lnSpc>
                <a:spcPct val="90000"/>
              </a:lnSpc>
              <a:spcBef>
                <a:spcPct val="0"/>
              </a:spcBef>
              <a:spcAft>
                <a:spcPts val="600"/>
              </a:spcAft>
              <a:defRPr/>
            </a:pPr>
            <a:r>
              <a:rPr lang="en-US" sz="4400" b="1" i="0" kern="1200" cap="small" spc="-50" baseline="0">
                <a:solidFill>
                  <a:srgbClr val="FFFFFF"/>
                </a:solidFill>
                <a:latin typeface="+mn-lt"/>
                <a:ea typeface="+mj-ea"/>
                <a:cs typeface="+mj-cs"/>
              </a:rPr>
              <a:t>LEED DESIGN</a:t>
            </a:r>
          </a:p>
        </p:txBody>
      </p:sp>
      <p:sp>
        <p:nvSpPr>
          <p:cNvPr id="6" name="TextBox 5"/>
          <p:cNvSpPr txBox="1"/>
          <p:nvPr/>
        </p:nvSpPr>
        <p:spPr>
          <a:xfrm>
            <a:off x="2438400" y="4800600"/>
            <a:ext cx="7315200" cy="579438"/>
          </a:xfrm>
          <a:prstGeom prst="rect">
            <a:avLst/>
          </a:prstGeom>
          <a:noFill/>
        </p:spPr>
        <p:txBody>
          <a:bodyPr>
            <a:spAutoFit/>
          </a:bodyPr>
          <a:lstStyle/>
          <a:p>
            <a:pPr>
              <a:defRPr/>
            </a:pPr>
            <a:endParaRPr lang="en-US" sz="3200" dirty="0">
              <a:solidFill>
                <a:schemeClr val="tx2"/>
              </a:solidFill>
              <a:effectLst>
                <a:outerShdw blurRad="38100" dist="38100" dir="2700000" algn="tl">
                  <a:srgbClr val="000000"/>
                </a:outerShdw>
              </a:effectLst>
              <a:latin typeface="Arial" charset="0"/>
            </a:endParaRPr>
          </a:p>
        </p:txBody>
      </p:sp>
      <p:sp>
        <p:nvSpPr>
          <p:cNvPr id="4" name="TextBox 3">
            <a:extLst>
              <a:ext uri="{FF2B5EF4-FFF2-40B4-BE49-F238E27FC236}">
                <a16:creationId xmlns:a16="http://schemas.microsoft.com/office/drawing/2014/main" id="{0FF90327-A2E2-4311-ACC8-F241CBCB0ECF}"/>
              </a:ext>
            </a:extLst>
          </p:cNvPr>
          <p:cNvSpPr txBox="1"/>
          <p:nvPr/>
        </p:nvSpPr>
        <p:spPr>
          <a:xfrm>
            <a:off x="1039177" y="4902281"/>
            <a:ext cx="10113645" cy="1723549"/>
          </a:xfrm>
          <a:prstGeom prst="rect">
            <a:avLst/>
          </a:prstGeom>
          <a:noFill/>
        </p:spPr>
        <p:txBody>
          <a:bodyPr wrap="square" rtlCol="0">
            <a:spAutoFit/>
          </a:bodyPr>
          <a:lstStyle/>
          <a:p>
            <a:pPr marL="0" marR="0" algn="ctr">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Traditional designs we already have an issue with noise and acoustics…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Now, lets see what happens in our LEED designs.</a:t>
            </a:r>
          </a:p>
        </p:txBody>
      </p:sp>
    </p:spTree>
    <p:extLst>
      <p:ext uri="{BB962C8B-B14F-4D97-AF65-F5344CB8AC3E}">
        <p14:creationId xmlns:p14="http://schemas.microsoft.com/office/powerpoint/2010/main" val="624265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4778" y="959751"/>
            <a:ext cx="10972800" cy="762000"/>
          </a:xfrm>
        </p:spPr>
        <p:txBody>
          <a:bodyPr/>
          <a:lstStyle/>
          <a:p>
            <a:r>
              <a:rPr lang="en-US" sz="3600" dirty="0"/>
              <a:t>GREEN VS. NON-GREEN COMPARISON</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044" y="2055164"/>
            <a:ext cx="5932312"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Placeholder 6"/>
          <p:cNvSpPr>
            <a:spLocks noGrp="1"/>
          </p:cNvSpPr>
          <p:nvPr>
            <p:ph type="body" sz="half" idx="4294967295"/>
          </p:nvPr>
        </p:nvSpPr>
        <p:spPr>
          <a:xfrm>
            <a:off x="8715022" y="3187002"/>
            <a:ext cx="2779890" cy="4691063"/>
          </a:xfrm>
          <a:prstGeom prst="rect">
            <a:avLst/>
          </a:prstGeom>
          <a:ln>
            <a:miter lim="800000"/>
            <a:headEnd/>
            <a:tailEnd/>
          </a:ln>
        </p:spPr>
        <p:txBody>
          <a:bodyPr/>
          <a:lstStyle/>
          <a:p>
            <a:pPr>
              <a:defRPr/>
            </a:pPr>
            <a:r>
              <a:rPr lang="en-US" dirty="0"/>
              <a:t>Mean percentage of office types in LEED-rated/green buildings and the rest of the CBE database</a:t>
            </a:r>
          </a:p>
          <a:p>
            <a:pPr>
              <a:defRPr/>
            </a:pPr>
            <a:endParaRPr lang="en-US" dirty="0"/>
          </a:p>
        </p:txBody>
      </p:sp>
    </p:spTree>
    <p:extLst>
      <p:ext uri="{BB962C8B-B14F-4D97-AF65-F5344CB8AC3E}">
        <p14:creationId xmlns:p14="http://schemas.microsoft.com/office/powerpoint/2010/main" val="333327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i="0" kern="1200" spc="-50" baseline="0">
                <a:latin typeface="+mn-lt"/>
                <a:ea typeface="+mj-ea"/>
                <a:cs typeface="+mj-cs"/>
              </a:rPr>
              <a:t>GREENER QUIETER OFFICE DESIGN</a:t>
            </a:r>
          </a:p>
        </p:txBody>
      </p:sp>
      <p:pic>
        <p:nvPicPr>
          <p:cNvPr id="4" name="Picture 3" descr="A picture containing plant&#10;&#10;Description automatically generated">
            <a:extLst>
              <a:ext uri="{FF2B5EF4-FFF2-40B4-BE49-F238E27FC236}">
                <a16:creationId xmlns:a16="http://schemas.microsoft.com/office/drawing/2014/main" id="{DDC0DFEF-DA6D-4F17-8636-973B2C82FA6C}"/>
              </a:ext>
            </a:extLst>
          </p:cNvPr>
          <p:cNvPicPr>
            <a:picLocks noChangeAspect="1"/>
          </p:cNvPicPr>
          <p:nvPr/>
        </p:nvPicPr>
        <p:blipFill rotWithShape="1">
          <a:blip r:embed="rId3">
            <a:extLst>
              <a:ext uri="{28A0092B-C50C-407E-A947-70E740481C1C}">
                <a14:useLocalDpi xmlns:a14="http://schemas.microsoft.com/office/drawing/2010/main" val="0"/>
              </a:ext>
            </a:extLst>
          </a:blip>
          <a:srcRect r="9634" b="-2"/>
          <a:stretch/>
        </p:blipFill>
        <p:spPr>
          <a:xfrm>
            <a:off x="1097279" y="2196401"/>
            <a:ext cx="4639736" cy="3748193"/>
          </a:xfrm>
          <a:prstGeom prst="rect">
            <a:avLst/>
          </a:prstGeom>
          <a:noFill/>
        </p:spPr>
      </p:pic>
      <p:sp>
        <p:nvSpPr>
          <p:cNvPr id="10" name="Rectangle 4"/>
          <p:cNvSpPr txBox="1">
            <a:spLocks noChangeArrowheads="1"/>
          </p:cNvSpPr>
          <p:nvPr/>
        </p:nvSpPr>
        <p:spPr>
          <a:xfrm>
            <a:off x="6454986" y="2324100"/>
            <a:ext cx="4639736" cy="3748194"/>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fontAlgn="auto">
              <a:spcAft>
                <a:spcPts val="0"/>
              </a:spcAft>
              <a:buClr>
                <a:schemeClr val="accent1"/>
              </a:buClr>
              <a:buFont typeface="Wingdings" panose="05000000000000000000" pitchFamily="2" charset="2"/>
              <a:buChar char="§"/>
              <a:defRPr/>
            </a:pPr>
            <a:r>
              <a:rPr lang="en-US" dirty="0">
                <a:solidFill>
                  <a:schemeClr val="tx1">
                    <a:lumMod val="75000"/>
                    <a:lumOff val="25000"/>
                  </a:schemeClr>
                </a:solidFill>
                <a:latin typeface="+mn-lt"/>
                <a:cs typeface="+mn-cs"/>
              </a:rPr>
              <a:t>Higher efficiency heating and cooling systems</a:t>
            </a:r>
          </a:p>
          <a:p>
            <a:pPr lvl="2" fontAlgn="auto">
              <a:spcAft>
                <a:spcPts val="0"/>
              </a:spcAft>
              <a:buClr>
                <a:schemeClr val="accent1"/>
              </a:buClr>
              <a:buFont typeface="Wingdings" panose="05000000000000000000" pitchFamily="2" charset="2"/>
              <a:buChar char="§"/>
              <a:defRPr/>
            </a:pPr>
            <a:r>
              <a:rPr lang="en-US" sz="2000" dirty="0">
                <a:solidFill>
                  <a:schemeClr val="tx1">
                    <a:lumMod val="75000"/>
                    <a:lumOff val="25000"/>
                  </a:schemeClr>
                </a:solidFill>
                <a:latin typeface="+mn-lt"/>
                <a:cs typeface="+mn-cs"/>
              </a:rPr>
              <a:t> Means quieter operations and cost efficiency</a:t>
            </a:r>
          </a:p>
          <a:p>
            <a:pPr lvl="2" fontAlgn="auto">
              <a:spcAft>
                <a:spcPts val="0"/>
              </a:spcAft>
              <a:buClr>
                <a:schemeClr val="accent1"/>
              </a:buClr>
              <a:buFont typeface="Wingdings" panose="05000000000000000000" pitchFamily="2" charset="2"/>
              <a:buChar char="§"/>
              <a:defRPr/>
            </a:pPr>
            <a:r>
              <a:rPr lang="en-US" sz="2000" dirty="0">
                <a:solidFill>
                  <a:schemeClr val="tx1">
                    <a:lumMod val="75000"/>
                    <a:lumOff val="25000"/>
                  </a:schemeClr>
                </a:solidFill>
                <a:latin typeface="+mn-lt"/>
                <a:cs typeface="+mn-cs"/>
              </a:rPr>
              <a:t>But this also makes ambient  background much quieter </a:t>
            </a:r>
          </a:p>
          <a:p>
            <a:pPr fontAlgn="auto">
              <a:spcAft>
                <a:spcPts val="0"/>
              </a:spcAft>
              <a:buClr>
                <a:schemeClr val="accent1"/>
              </a:buClr>
              <a:buFont typeface="Wingdings" panose="05000000000000000000" pitchFamily="2" charset="2"/>
              <a:buChar char="§"/>
              <a:defRP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defRPr/>
            </a:pPr>
            <a:endParaRPr lang="en-US"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10154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286603"/>
            <a:ext cx="10058400" cy="1450757"/>
          </a:xfrm>
        </p:spPr>
        <p:txBody>
          <a:bodyPr anchor="b">
            <a:normAutofit/>
          </a:bodyPr>
          <a:lstStyle/>
          <a:p>
            <a:pPr>
              <a:defRPr/>
            </a:pPr>
            <a:r>
              <a:rPr lang="en-US"/>
              <a:t>Green Office Design- Noisier</a:t>
            </a:r>
          </a:p>
        </p:txBody>
      </p:sp>
      <p:graphicFrame>
        <p:nvGraphicFramePr>
          <p:cNvPr id="28677" name="Content Placeholder 5">
            <a:extLst>
              <a:ext uri="{FF2B5EF4-FFF2-40B4-BE49-F238E27FC236}">
                <a16:creationId xmlns:a16="http://schemas.microsoft.com/office/drawing/2014/main" id="{06B3ED3D-9DF2-4786-8B8F-B59416F70D31}"/>
              </a:ext>
            </a:extLst>
          </p:cNvPr>
          <p:cNvGraphicFramePr>
            <a:graphicFrameLocks noGrp="1"/>
          </p:cNvGraphicFramePr>
          <p:nvPr>
            <p:ph idx="1"/>
            <p:extLst>
              <p:ext uri="{D42A27DB-BD31-4B8C-83A1-F6EECF244321}">
                <p14:modId xmlns:p14="http://schemas.microsoft.com/office/powerpoint/2010/main" val="1679991697"/>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0333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286603"/>
            <a:ext cx="10058400" cy="1450757"/>
          </a:xfrm>
        </p:spPr>
        <p:txBody>
          <a:bodyPr anchor="b">
            <a:normAutofit/>
          </a:bodyPr>
          <a:lstStyle/>
          <a:p>
            <a:pPr>
              <a:defRPr/>
            </a:pPr>
            <a:r>
              <a:rPr lang="en-US"/>
              <a:t>Green Offices</a:t>
            </a:r>
          </a:p>
        </p:txBody>
      </p:sp>
      <p:graphicFrame>
        <p:nvGraphicFramePr>
          <p:cNvPr id="29704" name="Content Placeholder 5">
            <a:extLst>
              <a:ext uri="{FF2B5EF4-FFF2-40B4-BE49-F238E27FC236}">
                <a16:creationId xmlns:a16="http://schemas.microsoft.com/office/drawing/2014/main" id="{8F131724-F87C-45B5-AE12-3B1FA5499B96}"/>
              </a:ext>
            </a:extLst>
          </p:cNvPr>
          <p:cNvGraphicFramePr>
            <a:graphicFrameLocks noGrp="1"/>
          </p:cNvGraphicFramePr>
          <p:nvPr>
            <p:ph idx="1"/>
            <p:extLst>
              <p:ext uri="{D42A27DB-BD31-4B8C-83A1-F6EECF244321}">
                <p14:modId xmlns:p14="http://schemas.microsoft.com/office/powerpoint/2010/main" val="909394785"/>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324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meeting&#10;&#10;Description automatically generated with low confidence">
            <a:extLst>
              <a:ext uri="{FF2B5EF4-FFF2-40B4-BE49-F238E27FC236}">
                <a16:creationId xmlns:a16="http://schemas.microsoft.com/office/drawing/2014/main" id="{55C54B68-ACEC-495F-B7F7-CE80FD5CA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4705" cy="8176470"/>
          </a:xfrm>
          <a:prstGeom prst="rect">
            <a:avLst/>
          </a:prstGeom>
        </p:spPr>
      </p:pic>
      <p:sp>
        <p:nvSpPr>
          <p:cNvPr id="6" name="Rectangle 5">
            <a:extLst>
              <a:ext uri="{FF2B5EF4-FFF2-40B4-BE49-F238E27FC236}">
                <a16:creationId xmlns:a16="http://schemas.microsoft.com/office/drawing/2014/main" id="{2E46BAB3-E80D-4CB1-92BB-FDCF68B38412}"/>
              </a:ext>
            </a:extLst>
          </p:cNvPr>
          <p:cNvSpPr/>
          <p:nvPr/>
        </p:nvSpPr>
        <p:spPr>
          <a:xfrm>
            <a:off x="251171" y="4198070"/>
            <a:ext cx="4157244" cy="2537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0723" name="Content Placeholder 2"/>
          <p:cNvSpPr>
            <a:spLocks noGrp="1"/>
          </p:cNvSpPr>
          <p:nvPr>
            <p:ph type="subTitle" idx="1"/>
          </p:nvPr>
        </p:nvSpPr>
        <p:spPr>
          <a:xfrm>
            <a:off x="322478" y="5578348"/>
            <a:ext cx="5118100" cy="1279652"/>
          </a:xfrm>
        </p:spPr>
        <p:txBody>
          <a:bodyPr>
            <a:normAutofit/>
          </a:bodyPr>
          <a:lstStyle/>
          <a:p>
            <a:pPr>
              <a:lnSpc>
                <a:spcPct val="90000"/>
              </a:lnSpc>
              <a:buFont typeface="Wingdings" pitchFamily="2" charset="2"/>
              <a:buNone/>
            </a:pPr>
            <a:r>
              <a:rPr lang="en-US" b="1" dirty="0"/>
              <a:t>We need improve the </a:t>
            </a:r>
          </a:p>
          <a:p>
            <a:pPr>
              <a:lnSpc>
                <a:spcPct val="90000"/>
              </a:lnSpc>
              <a:buFont typeface="Wingdings" pitchFamily="2" charset="2"/>
              <a:buNone/>
            </a:pPr>
            <a:r>
              <a:rPr lang="en-US" b="1" dirty="0"/>
              <a:t>acoustic environment</a:t>
            </a:r>
            <a:br>
              <a:rPr lang="en-US" b="1" dirty="0"/>
            </a:br>
            <a:endParaRPr lang="en-US" b="1" dirty="0"/>
          </a:p>
        </p:txBody>
      </p:sp>
      <p:sp>
        <p:nvSpPr>
          <p:cNvPr id="32770" name="Rectangle 4"/>
          <p:cNvSpPr>
            <a:spLocks noGrp="1" noChangeArrowheads="1"/>
          </p:cNvSpPr>
          <p:nvPr>
            <p:ph type="ctrTitle"/>
          </p:nvPr>
        </p:nvSpPr>
        <p:spPr>
          <a:xfrm>
            <a:off x="322478" y="3127248"/>
            <a:ext cx="5118100" cy="1929066"/>
          </a:xfrm>
        </p:spPr>
        <p:txBody>
          <a:bodyPr anchor="b">
            <a:normAutofit/>
          </a:bodyPr>
          <a:lstStyle/>
          <a:p>
            <a:pPr>
              <a:defRPr/>
            </a:pPr>
            <a:r>
              <a:rPr lang="en-US" dirty="0">
                <a:effectLst>
                  <a:outerShdw blurRad="38100" dist="38100" dir="2700000" algn="tl">
                    <a:srgbClr val="000000">
                      <a:alpha val="43137"/>
                    </a:srgbClr>
                  </a:outerShdw>
                </a:effectLst>
              </a:rPr>
              <a:t>First Step </a:t>
            </a:r>
          </a:p>
        </p:txBody>
      </p:sp>
    </p:spTree>
    <p:extLst>
      <p:ext uri="{BB962C8B-B14F-4D97-AF65-F5344CB8AC3E}">
        <p14:creationId xmlns:p14="http://schemas.microsoft.com/office/powerpoint/2010/main" val="89115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097280" y="286603"/>
            <a:ext cx="10058400" cy="1450757"/>
          </a:xfrm>
        </p:spPr>
        <p:txBody>
          <a:bodyPr anchor="b">
            <a:normAutofit/>
          </a:bodyPr>
          <a:lstStyle/>
          <a:p>
            <a:pPr>
              <a:defRPr/>
            </a:pPr>
            <a:r>
              <a:rPr lang="en-US"/>
              <a:t>ABSORB, BLOCK, COVER</a:t>
            </a:r>
          </a:p>
        </p:txBody>
      </p:sp>
      <p:sp>
        <p:nvSpPr>
          <p:cNvPr id="4" name="Text Placeholder 5"/>
          <p:cNvSpPr>
            <a:spLocks noGrp="1"/>
          </p:cNvSpPr>
          <p:nvPr>
            <p:ph sz="half" idx="1"/>
          </p:nvPr>
        </p:nvSpPr>
        <p:spPr>
          <a:xfrm>
            <a:off x="1097280" y="2120900"/>
            <a:ext cx="4639736" cy="3748193"/>
          </a:xfrm>
        </p:spPr>
        <p:txBody>
          <a:bodyPr>
            <a:normAutofit/>
          </a:bodyPr>
          <a:lstStyle/>
          <a:p>
            <a:pPr>
              <a:defRPr/>
            </a:pPr>
            <a:r>
              <a:rPr lang="en-US" dirty="0"/>
              <a:t>We can understand the building blocks for proper acoustical design by understanding your A, B, C’s</a:t>
            </a:r>
          </a:p>
          <a:p>
            <a:pPr>
              <a:defRPr/>
            </a:pPr>
            <a:endParaRPr lang="en-US" dirty="0"/>
          </a:p>
        </p:txBody>
      </p:sp>
      <p:pic>
        <p:nvPicPr>
          <p:cNvPr id="5" name="Picture 4" descr="Controlling Sound Image from AS Brochur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5944" y="2313093"/>
            <a:ext cx="4639736" cy="33638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3270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097280" y="286603"/>
            <a:ext cx="10058400" cy="1450757"/>
          </a:xfrm>
        </p:spPr>
        <p:txBody>
          <a:bodyPr anchor="b">
            <a:normAutofit/>
          </a:bodyPr>
          <a:lstStyle/>
          <a:p>
            <a:pPr>
              <a:defRPr/>
            </a:pPr>
            <a:r>
              <a:rPr lang="en-US"/>
              <a:t>What We’ll Cover</a:t>
            </a:r>
          </a:p>
        </p:txBody>
      </p:sp>
      <p:graphicFrame>
        <p:nvGraphicFramePr>
          <p:cNvPr id="111623" name="Rectangle 3">
            <a:extLst>
              <a:ext uri="{FF2B5EF4-FFF2-40B4-BE49-F238E27FC236}">
                <a16:creationId xmlns:a16="http://schemas.microsoft.com/office/drawing/2014/main" id="{DFB3AA08-201A-4557-B5AD-B84F59C045F8}"/>
              </a:ext>
            </a:extLst>
          </p:cNvPr>
          <p:cNvGraphicFramePr>
            <a:graphicFrameLocks noGrp="1"/>
          </p:cNvGraphicFramePr>
          <p:nvPr>
            <p:ph idx="1"/>
            <p:extLst>
              <p:ext uri="{D42A27DB-BD31-4B8C-83A1-F6EECF244321}">
                <p14:modId xmlns:p14="http://schemas.microsoft.com/office/powerpoint/2010/main" val="3866102150"/>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296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p:cNvSpPr>
            <a:spLocks noGrp="1" noChangeArrowheads="1"/>
          </p:cNvSpPr>
          <p:nvPr>
            <p:ph type="title"/>
          </p:nvPr>
        </p:nvSpPr>
        <p:spPr>
          <a:xfrm>
            <a:off x="1097280" y="286603"/>
            <a:ext cx="10058400" cy="1450757"/>
          </a:xfrm>
        </p:spPr>
        <p:txBody>
          <a:bodyPr anchor="b" anchorCtr="0">
            <a:normAutofit/>
          </a:bodyPr>
          <a:lstStyle/>
          <a:p>
            <a:pPr>
              <a:defRPr/>
            </a:pPr>
            <a:r>
              <a:rPr lang="en-US" dirty="0"/>
              <a:t>Measurements for Absorbing Sound</a:t>
            </a:r>
          </a:p>
        </p:txBody>
      </p:sp>
      <p:sp>
        <p:nvSpPr>
          <p:cNvPr id="32771" name="Rectangle 3"/>
          <p:cNvSpPr>
            <a:spLocks noGrp="1" noChangeArrowheads="1"/>
          </p:cNvSpPr>
          <p:nvPr>
            <p:ph idx="1"/>
          </p:nvPr>
        </p:nvSpPr>
        <p:spPr>
          <a:xfrm>
            <a:off x="1216548" y="2108201"/>
            <a:ext cx="10058400" cy="3760891"/>
          </a:xfrm>
        </p:spPr>
        <p:txBody>
          <a:bodyPr>
            <a:normAutofit/>
          </a:bodyPr>
          <a:lstStyle/>
          <a:p>
            <a:pPr eaLnBrk="1" hangingPunct="1"/>
            <a:r>
              <a:rPr lang="en-US" b="1" dirty="0"/>
              <a:t>NRC </a:t>
            </a:r>
            <a:r>
              <a:rPr lang="en-US" dirty="0"/>
              <a:t>or</a:t>
            </a:r>
            <a:r>
              <a:rPr lang="en-US" b="1" dirty="0"/>
              <a:t> Noise Reduction Coefficient </a:t>
            </a:r>
            <a:r>
              <a:rPr lang="en-US" dirty="0"/>
              <a:t>measures the degree to which a surface or material absorbs sound. </a:t>
            </a:r>
          </a:p>
          <a:p>
            <a:pPr marL="0" indent="0">
              <a:buNone/>
            </a:pPr>
            <a:endParaRPr lang="en-US" dirty="0"/>
          </a:p>
          <a:p>
            <a:pPr eaLnBrk="1" hangingPunct="1"/>
            <a:r>
              <a:rPr lang="en-US" b="1" dirty="0"/>
              <a:t>AC </a:t>
            </a:r>
            <a:r>
              <a:rPr lang="en-US" dirty="0"/>
              <a:t>or</a:t>
            </a:r>
            <a:r>
              <a:rPr lang="en-US" b="1" dirty="0"/>
              <a:t> Articulation Class</a:t>
            </a:r>
            <a:r>
              <a:rPr lang="en-US" dirty="0"/>
              <a:t> measures how well a ceiling panel prevents sound from reflecting down to adjacent workspaces in an open-plan environment.</a:t>
            </a:r>
          </a:p>
          <a:p>
            <a:pPr eaLnBrk="1" hangingPunct="1"/>
            <a:endParaRPr lang="en-US" dirty="0"/>
          </a:p>
        </p:txBody>
      </p:sp>
    </p:spTree>
    <p:extLst>
      <p:ext uri="{BB962C8B-B14F-4D97-AF65-F5344CB8AC3E}">
        <p14:creationId xmlns:p14="http://schemas.microsoft.com/office/powerpoint/2010/main" val="872472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2"/>
          <p:cNvSpPr>
            <a:spLocks noGrp="1" noChangeArrowheads="1"/>
          </p:cNvSpPr>
          <p:nvPr>
            <p:ph type="title"/>
          </p:nvPr>
        </p:nvSpPr>
        <p:spPr>
          <a:xfrm>
            <a:off x="1097280" y="286603"/>
            <a:ext cx="10058400" cy="1450757"/>
          </a:xfrm>
        </p:spPr>
        <p:txBody>
          <a:bodyPr anchor="b" anchorCtr="0">
            <a:normAutofit/>
          </a:bodyPr>
          <a:lstStyle/>
          <a:p>
            <a:pPr>
              <a:defRPr/>
            </a:pPr>
            <a:r>
              <a:rPr lang="en-US" dirty="0"/>
              <a:t>Measurements for Blocking Sound</a:t>
            </a:r>
          </a:p>
        </p:txBody>
      </p:sp>
      <p:sp>
        <p:nvSpPr>
          <p:cNvPr id="33795" name="Rectangle 3"/>
          <p:cNvSpPr>
            <a:spLocks noGrp="1" noChangeArrowheads="1"/>
          </p:cNvSpPr>
          <p:nvPr>
            <p:ph idx="1"/>
          </p:nvPr>
        </p:nvSpPr>
        <p:spPr>
          <a:xfrm>
            <a:off x="1216548" y="2108201"/>
            <a:ext cx="10058400" cy="3760891"/>
          </a:xfrm>
        </p:spPr>
        <p:txBody>
          <a:bodyPr>
            <a:normAutofit/>
          </a:bodyPr>
          <a:lstStyle/>
          <a:p>
            <a:pPr eaLnBrk="1" hangingPunct="1"/>
            <a:r>
              <a:rPr lang="en-US" b="1" dirty="0"/>
              <a:t>STC </a:t>
            </a:r>
            <a:r>
              <a:rPr lang="en-US" dirty="0"/>
              <a:t>or</a:t>
            </a:r>
            <a:r>
              <a:rPr lang="en-US" b="1" dirty="0"/>
              <a:t> Sound Transmission Class </a:t>
            </a:r>
            <a:r>
              <a:rPr lang="en-US" dirty="0"/>
              <a:t>measures how well a wall or partition prevents sound from transmitting to the other side.</a:t>
            </a:r>
            <a:br>
              <a:rPr lang="en-US" dirty="0"/>
            </a:br>
            <a:endParaRPr lang="en-US" dirty="0"/>
          </a:p>
          <a:p>
            <a:pPr eaLnBrk="1" hangingPunct="1"/>
            <a:r>
              <a:rPr lang="en-US" b="1" dirty="0"/>
              <a:t>CAC </a:t>
            </a:r>
            <a:r>
              <a:rPr lang="en-US" dirty="0"/>
              <a:t>or</a:t>
            </a:r>
            <a:r>
              <a:rPr lang="en-US" b="1" dirty="0"/>
              <a:t> Ceiling Attenuation Class </a:t>
            </a:r>
            <a:r>
              <a:rPr lang="en-US" dirty="0"/>
              <a:t>indicates the ability of a ceiling panel to block sound transmission. </a:t>
            </a:r>
          </a:p>
          <a:p>
            <a:pPr eaLnBrk="1" hangingPunct="1"/>
            <a:endParaRPr lang="en-US" dirty="0"/>
          </a:p>
          <a:p>
            <a:pPr eaLnBrk="1" hangingPunct="1"/>
            <a:endParaRPr lang="en-US" dirty="0"/>
          </a:p>
        </p:txBody>
      </p:sp>
    </p:spTree>
    <p:extLst>
      <p:ext uri="{BB962C8B-B14F-4D97-AF65-F5344CB8AC3E}">
        <p14:creationId xmlns:p14="http://schemas.microsoft.com/office/powerpoint/2010/main" val="3283399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2"/>
          <p:cNvSpPr>
            <a:spLocks noGrp="1" noChangeArrowheads="1"/>
          </p:cNvSpPr>
          <p:nvPr>
            <p:ph type="title"/>
          </p:nvPr>
        </p:nvSpPr>
        <p:spPr>
          <a:xfrm>
            <a:off x="1097280" y="286603"/>
            <a:ext cx="10058400" cy="1450757"/>
          </a:xfrm>
        </p:spPr>
        <p:txBody>
          <a:bodyPr anchor="b" anchorCtr="0">
            <a:normAutofit/>
          </a:bodyPr>
          <a:lstStyle/>
          <a:p>
            <a:pPr>
              <a:defRPr/>
            </a:pPr>
            <a:r>
              <a:rPr lang="en-US" dirty="0"/>
              <a:t>Measurements for Covering Sound</a:t>
            </a:r>
          </a:p>
        </p:txBody>
      </p:sp>
      <p:sp>
        <p:nvSpPr>
          <p:cNvPr id="199687" name="Rectangle 3"/>
          <p:cNvSpPr>
            <a:spLocks noGrp="1" noChangeArrowheads="1"/>
          </p:cNvSpPr>
          <p:nvPr>
            <p:ph idx="1"/>
          </p:nvPr>
        </p:nvSpPr>
        <p:spPr>
          <a:xfrm>
            <a:off x="1216548" y="2108201"/>
            <a:ext cx="10058400" cy="3760891"/>
          </a:xfrm>
        </p:spPr>
        <p:txBody>
          <a:bodyPr>
            <a:normAutofit/>
          </a:bodyPr>
          <a:lstStyle/>
          <a:p>
            <a:pPr eaLnBrk="1" hangingPunct="1"/>
            <a:r>
              <a:rPr lang="en-US" b="1" dirty="0"/>
              <a:t>AI </a:t>
            </a:r>
            <a:r>
              <a:rPr lang="en-US" dirty="0"/>
              <a:t>or</a:t>
            </a:r>
            <a:r>
              <a:rPr lang="en-US" b="1" dirty="0"/>
              <a:t> Articulation Index </a:t>
            </a:r>
            <a:r>
              <a:rPr lang="en-US" dirty="0"/>
              <a:t>represents how well speech can be understood in a given space. </a:t>
            </a:r>
          </a:p>
          <a:p>
            <a:pPr marL="0" indent="0">
              <a:buNone/>
            </a:pPr>
            <a:endParaRPr lang="en-US" dirty="0"/>
          </a:p>
          <a:p>
            <a:pPr eaLnBrk="1" hangingPunct="1"/>
            <a:r>
              <a:rPr lang="en-US" b="1" dirty="0"/>
              <a:t>PI </a:t>
            </a:r>
            <a:r>
              <a:rPr lang="en-US" dirty="0"/>
              <a:t>or</a:t>
            </a:r>
            <a:r>
              <a:rPr lang="en-US" b="1" dirty="0"/>
              <a:t> Privacy Index </a:t>
            </a:r>
            <a:r>
              <a:rPr lang="en-US" dirty="0"/>
              <a:t>represents how well the elements in, and the properties of, a space render outside conversations unintelligible. It is measured in percentage.</a:t>
            </a:r>
          </a:p>
        </p:txBody>
      </p:sp>
    </p:spTree>
    <p:extLst>
      <p:ext uri="{BB962C8B-B14F-4D97-AF65-F5344CB8AC3E}">
        <p14:creationId xmlns:p14="http://schemas.microsoft.com/office/powerpoint/2010/main" val="615690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2"/>
          <p:cNvSpPr>
            <a:spLocks noGrp="1" noChangeArrowheads="1"/>
          </p:cNvSpPr>
          <p:nvPr>
            <p:ph type="title"/>
          </p:nvPr>
        </p:nvSpPr>
        <p:spPr>
          <a:xfrm>
            <a:off x="1097280" y="286603"/>
            <a:ext cx="10058400" cy="1450757"/>
          </a:xfrm>
        </p:spPr>
        <p:txBody>
          <a:bodyPr anchor="b" anchorCtr="0">
            <a:normAutofit/>
          </a:bodyPr>
          <a:lstStyle/>
          <a:p>
            <a:pPr>
              <a:defRPr/>
            </a:pPr>
            <a:r>
              <a:rPr lang="en-US"/>
              <a:t>A, B, C Recommendations</a:t>
            </a:r>
          </a:p>
        </p:txBody>
      </p:sp>
      <p:sp>
        <p:nvSpPr>
          <p:cNvPr id="201732" name="Rectangle 3"/>
          <p:cNvSpPr>
            <a:spLocks noGrp="1" noChangeArrowheads="1"/>
          </p:cNvSpPr>
          <p:nvPr>
            <p:ph sz="half" idx="1"/>
          </p:nvPr>
        </p:nvSpPr>
        <p:spPr>
          <a:xfrm>
            <a:off x="1097280" y="2120900"/>
            <a:ext cx="10058400" cy="3748193"/>
          </a:xfrm>
        </p:spPr>
        <p:txBody>
          <a:bodyPr rtlCol="0">
            <a:normAutofit/>
          </a:bodyPr>
          <a:lstStyle/>
          <a:p>
            <a:pPr>
              <a:lnSpc>
                <a:spcPct val="90000"/>
              </a:lnSpc>
              <a:spcAft>
                <a:spcPts val="0"/>
              </a:spcAft>
              <a:defRPr/>
            </a:pPr>
            <a:endParaRPr lang="en-US" sz="1900" dirty="0"/>
          </a:p>
          <a:p>
            <a:pPr>
              <a:lnSpc>
                <a:spcPct val="90000"/>
              </a:lnSpc>
              <a:spcAft>
                <a:spcPts val="0"/>
              </a:spcAft>
              <a:defRPr/>
            </a:pPr>
            <a:r>
              <a:rPr lang="en-US" sz="1900" dirty="0"/>
              <a:t>In an open plan, look for ceiling panels that have high NRC and AC values (.70 NRC and 170 AC). </a:t>
            </a:r>
          </a:p>
          <a:p>
            <a:pPr>
              <a:lnSpc>
                <a:spcPct val="90000"/>
              </a:lnSpc>
              <a:spcAft>
                <a:spcPts val="0"/>
              </a:spcAft>
              <a:defRPr/>
            </a:pPr>
            <a:endParaRPr lang="en-US" sz="1900" dirty="0"/>
          </a:p>
          <a:p>
            <a:pPr>
              <a:lnSpc>
                <a:spcPct val="90000"/>
              </a:lnSpc>
              <a:spcAft>
                <a:spcPts val="0"/>
              </a:spcAft>
              <a:defRPr/>
            </a:pPr>
            <a:r>
              <a:rPr lang="en-US" sz="1900" dirty="0"/>
              <a:t>In a closed plan look for ceiling panels that have a high CAC value (35 or more).</a:t>
            </a:r>
          </a:p>
          <a:p>
            <a:pPr>
              <a:lnSpc>
                <a:spcPct val="90000"/>
              </a:lnSpc>
              <a:spcAft>
                <a:spcPts val="0"/>
              </a:spcAft>
              <a:defRPr/>
            </a:pPr>
            <a:endParaRPr lang="en-US" sz="1900" dirty="0"/>
          </a:p>
          <a:p>
            <a:pPr>
              <a:lnSpc>
                <a:spcPct val="90000"/>
              </a:lnSpc>
              <a:spcAft>
                <a:spcPts val="0"/>
              </a:spcAft>
              <a:defRPr/>
            </a:pPr>
            <a:r>
              <a:rPr lang="en-US" sz="1900" dirty="0"/>
              <a:t>Add sound masking to achieve privacy and an Articulation Index (AI) of .2 or lower.</a:t>
            </a:r>
          </a:p>
          <a:p>
            <a:pPr lvl="1">
              <a:lnSpc>
                <a:spcPct val="90000"/>
              </a:lnSpc>
              <a:spcAft>
                <a:spcPts val="0"/>
              </a:spcAft>
              <a:defRPr/>
            </a:pPr>
            <a:r>
              <a:rPr lang="en-US" sz="1900" dirty="0"/>
              <a:t>ASTM E-1130 (Standard Testing Method)</a:t>
            </a:r>
          </a:p>
          <a:p>
            <a:pPr>
              <a:lnSpc>
                <a:spcPct val="90000"/>
              </a:lnSpc>
              <a:spcAft>
                <a:spcPts val="0"/>
              </a:spcAft>
              <a:defRPr/>
            </a:pPr>
            <a:endParaRPr lang="en-US" sz="1900" dirty="0"/>
          </a:p>
          <a:p>
            <a:pPr>
              <a:lnSpc>
                <a:spcPct val="90000"/>
              </a:lnSpc>
              <a:spcAft>
                <a:spcPts val="0"/>
              </a:spcAft>
              <a:defRPr/>
            </a:pPr>
            <a:endParaRPr lang="en-US" sz="1900" dirty="0"/>
          </a:p>
        </p:txBody>
      </p:sp>
    </p:spTree>
    <p:extLst>
      <p:ext uri="{BB962C8B-B14F-4D97-AF65-F5344CB8AC3E}">
        <p14:creationId xmlns:p14="http://schemas.microsoft.com/office/powerpoint/2010/main" val="2007997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with low confidence">
            <a:extLst>
              <a:ext uri="{FF2B5EF4-FFF2-40B4-BE49-F238E27FC236}">
                <a16:creationId xmlns:a16="http://schemas.microsoft.com/office/drawing/2014/main" id="{A2F33BD2-2501-4EA8-BC6F-7F58AB67A5F8}"/>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a:noFill/>
        </p:spPr>
      </p:pic>
      <p:sp>
        <p:nvSpPr>
          <p:cNvPr id="7" name="Rectangle 6">
            <a:extLst>
              <a:ext uri="{FF2B5EF4-FFF2-40B4-BE49-F238E27FC236}">
                <a16:creationId xmlns:a16="http://schemas.microsoft.com/office/drawing/2014/main" id="{75FE6F77-6EFC-4946-8D34-7F6422A92FD4}"/>
              </a:ext>
            </a:extLst>
          </p:cNvPr>
          <p:cNvSpPr/>
          <p:nvPr/>
        </p:nvSpPr>
        <p:spPr>
          <a:xfrm>
            <a:off x="1602160" y="3754889"/>
            <a:ext cx="9223021" cy="246097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30399" y="3746500"/>
            <a:ext cx="8331202" cy="1308100"/>
          </a:xfrm>
        </p:spPr>
        <p:txBody>
          <a:bodyPr vert="horz" lIns="91440" tIns="45720" rIns="91440" bIns="45720" rtlCol="0" anchor="b" anchorCtr="0">
            <a:normAutofit/>
          </a:bodyPr>
          <a:lstStyle/>
          <a:p>
            <a:r>
              <a:rPr lang="en-US" b="1" kern="1200" spc="-50" baseline="0" dirty="0">
                <a:effectLst>
                  <a:outerShdw blurRad="38100" dist="38100" dir="2700000" algn="tl">
                    <a:srgbClr val="000000">
                      <a:alpha val="43137"/>
                    </a:srgbClr>
                  </a:outerShdw>
                </a:effectLst>
                <a:latin typeface="+mn-lt"/>
                <a:ea typeface="+mj-ea"/>
                <a:cs typeface="+mj-cs"/>
              </a:rPr>
              <a:t>THE ABC’S IN GREEN DESIGN</a:t>
            </a:r>
          </a:p>
        </p:txBody>
      </p:sp>
      <p:sp>
        <p:nvSpPr>
          <p:cNvPr id="3" name="TextBox 2"/>
          <p:cNvSpPr txBox="1"/>
          <p:nvPr/>
        </p:nvSpPr>
        <p:spPr>
          <a:xfrm>
            <a:off x="1535289" y="5219700"/>
            <a:ext cx="9223021" cy="586740"/>
          </a:xfrm>
          <a:prstGeom prst="rect">
            <a:avLst/>
          </a:prstGeom>
        </p:spPr>
        <p:txBody>
          <a:bodyPr vert="horz" lIns="91440" tIns="45720" rIns="91440" bIns="45720" rtlCol="0" anchor="t" anchorCtr="0">
            <a:noAutofit/>
          </a:bodyPr>
          <a:lstStyle/>
          <a:p>
            <a:pPr algn="ctr">
              <a:lnSpc>
                <a:spcPct val="90000"/>
              </a:lnSpc>
              <a:spcBef>
                <a:spcPts val="1200"/>
              </a:spcBef>
              <a:spcAft>
                <a:spcPts val="200"/>
              </a:spcAft>
              <a:buClr>
                <a:schemeClr val="accent1"/>
              </a:buClr>
              <a:buSzPct val="100000"/>
            </a:pPr>
            <a:r>
              <a:rPr lang="en-US" sz="2000" b="1" kern="1200" cap="all" spc="200" dirty="0">
                <a:solidFill>
                  <a:schemeClr val="bg1"/>
                </a:solidFill>
                <a:effectLst>
                  <a:outerShdw blurRad="38100" dist="38100" dir="2700000" algn="tl">
                    <a:srgbClr val="000000">
                      <a:alpha val="43137"/>
                    </a:srgbClr>
                  </a:outerShdw>
                </a:effectLst>
                <a:latin typeface="+mn-lt"/>
                <a:ea typeface="+mn-ea"/>
                <a:cs typeface="+mn-cs"/>
              </a:rPr>
              <a:t>Let’s Take a Look at What Happens to the ABC’s in Green Design</a:t>
            </a:r>
          </a:p>
        </p:txBody>
      </p:sp>
    </p:spTree>
    <p:extLst>
      <p:ext uri="{BB962C8B-B14F-4D97-AF65-F5344CB8AC3E}">
        <p14:creationId xmlns:p14="http://schemas.microsoft.com/office/powerpoint/2010/main" val="1957821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097280" y="286603"/>
            <a:ext cx="10665742" cy="1450757"/>
          </a:xfrm>
        </p:spPr>
        <p:txBody>
          <a:bodyPr anchor="b">
            <a:normAutofit/>
          </a:bodyPr>
          <a:lstStyle/>
          <a:p>
            <a:pPr>
              <a:defRPr/>
            </a:pPr>
            <a:r>
              <a:rPr lang="en-US" dirty="0"/>
              <a:t>Green Building Design Impacts Acoustics</a:t>
            </a:r>
          </a:p>
        </p:txBody>
      </p:sp>
      <p:sp>
        <p:nvSpPr>
          <p:cNvPr id="41987" name="Rectangle 3"/>
          <p:cNvSpPr>
            <a:spLocks noGrp="1" noChangeArrowheads="1"/>
          </p:cNvSpPr>
          <p:nvPr>
            <p:ph sz="half" idx="1"/>
          </p:nvPr>
        </p:nvSpPr>
        <p:spPr>
          <a:xfrm>
            <a:off x="1097280" y="2120900"/>
            <a:ext cx="4639736" cy="3748193"/>
          </a:xfrm>
        </p:spPr>
        <p:txBody>
          <a:bodyPr rtlCol="0">
            <a:normAutofit/>
          </a:bodyPr>
          <a:lstStyle/>
          <a:p>
            <a:pPr>
              <a:spcAft>
                <a:spcPts val="0"/>
              </a:spcAft>
              <a:defRPr/>
            </a:pPr>
            <a:endParaRPr lang="en-US" dirty="0"/>
          </a:p>
          <a:p>
            <a:pPr>
              <a:spcAft>
                <a:spcPts val="0"/>
              </a:spcAft>
              <a:defRPr/>
            </a:pPr>
            <a:r>
              <a:rPr lang="en-US" dirty="0"/>
              <a:t>Less absorption </a:t>
            </a:r>
          </a:p>
          <a:p>
            <a:pPr lvl="3">
              <a:spcAft>
                <a:spcPts val="0"/>
              </a:spcAft>
              <a:buFont typeface="Arial" panose="020B0604020202020204" pitchFamily="34" charset="0"/>
              <a:buChar char="•"/>
              <a:defRPr/>
            </a:pPr>
            <a:r>
              <a:rPr lang="en-US" sz="2000" dirty="0"/>
              <a:t>Bare ceilings</a:t>
            </a:r>
          </a:p>
          <a:p>
            <a:pPr>
              <a:spcAft>
                <a:spcPts val="0"/>
              </a:spcAft>
              <a:defRPr/>
            </a:pPr>
            <a:r>
              <a:rPr lang="en-US" dirty="0"/>
              <a:t>Less blocking </a:t>
            </a:r>
          </a:p>
          <a:p>
            <a:pPr lvl="3">
              <a:spcAft>
                <a:spcPts val="0"/>
              </a:spcAft>
              <a:buFont typeface="Arial" panose="020B0604020202020204" pitchFamily="34" charset="0"/>
              <a:buChar char="•"/>
              <a:defRPr/>
            </a:pPr>
            <a:r>
              <a:rPr lang="en-US" sz="2000" dirty="0"/>
              <a:t>Lower panel heights or COVID barriers </a:t>
            </a:r>
          </a:p>
          <a:p>
            <a:pPr lvl="3">
              <a:spcAft>
                <a:spcPts val="0"/>
              </a:spcAft>
              <a:buFont typeface="Arial" panose="020B0604020202020204" pitchFamily="34" charset="0"/>
              <a:buChar char="•"/>
              <a:defRPr/>
            </a:pPr>
            <a:r>
              <a:rPr lang="en-US" sz="2000" dirty="0"/>
              <a:t>Fewer or no partitions</a:t>
            </a:r>
          </a:p>
          <a:p>
            <a:pPr lvl="3">
              <a:spcAft>
                <a:spcPts val="0"/>
              </a:spcAft>
              <a:buFont typeface="Arial" panose="020B0604020202020204" pitchFamily="34" charset="0"/>
              <a:buChar char="•"/>
              <a:defRPr/>
            </a:pPr>
            <a:r>
              <a:rPr lang="en-US" sz="2000" dirty="0"/>
              <a:t>Fewer private offices</a:t>
            </a:r>
          </a:p>
          <a:p>
            <a:pPr lvl="3">
              <a:spcAft>
                <a:spcPts val="0"/>
              </a:spcAft>
              <a:buFont typeface="Arial" panose="020B0604020202020204" pitchFamily="34" charset="0"/>
              <a:buChar char="•"/>
              <a:defRPr/>
            </a:pPr>
            <a:r>
              <a:rPr lang="en-US" sz="2000" dirty="0"/>
              <a:t>More modular walls</a:t>
            </a:r>
          </a:p>
          <a:p>
            <a:pPr>
              <a:spcAft>
                <a:spcPts val="0"/>
              </a:spcAft>
              <a:defRPr/>
            </a:pPr>
            <a:endParaRPr lang="en-US" dirty="0"/>
          </a:p>
        </p:txBody>
      </p:sp>
      <p:pic>
        <p:nvPicPr>
          <p:cNvPr id="3" name="Picture 2" descr="A picture containing floor, indoor, window, living&#10;&#10;Description automatically generated">
            <a:extLst>
              <a:ext uri="{FF2B5EF4-FFF2-40B4-BE49-F238E27FC236}">
                <a16:creationId xmlns:a16="http://schemas.microsoft.com/office/drawing/2014/main" id="{FBDD99BD-5543-4E29-8C2A-2D7A9DB6FF58}"/>
              </a:ext>
            </a:extLst>
          </p:cNvPr>
          <p:cNvPicPr>
            <a:picLocks noChangeAspect="1"/>
          </p:cNvPicPr>
          <p:nvPr/>
        </p:nvPicPr>
        <p:blipFill rotWithShape="1">
          <a:blip r:embed="rId2">
            <a:extLst>
              <a:ext uri="{28A0092B-C50C-407E-A947-70E740481C1C}">
                <a14:useLocalDpi xmlns:a14="http://schemas.microsoft.com/office/drawing/2010/main" val="0"/>
              </a:ext>
            </a:extLst>
          </a:blip>
          <a:srcRect l="14017" r="16355" b="2"/>
          <a:stretch/>
        </p:blipFill>
        <p:spPr>
          <a:xfrm>
            <a:off x="6348164" y="2120900"/>
            <a:ext cx="4639736" cy="3748194"/>
          </a:xfrm>
          <a:prstGeom prst="rect">
            <a:avLst/>
          </a:prstGeom>
          <a:noFill/>
        </p:spPr>
      </p:pic>
    </p:spTree>
    <p:extLst>
      <p:ext uri="{BB962C8B-B14F-4D97-AF65-F5344CB8AC3E}">
        <p14:creationId xmlns:p14="http://schemas.microsoft.com/office/powerpoint/2010/main" val="1898467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786383"/>
            <a:ext cx="3068833" cy="2093975"/>
          </a:xfrm>
        </p:spPr>
        <p:txBody>
          <a:bodyPr vert="horz" lIns="91440" tIns="45720" rIns="91440" bIns="45720" rtlCol="0" anchor="b">
            <a:normAutofit/>
          </a:bodyPr>
          <a:lstStyle/>
          <a:p>
            <a:r>
              <a:rPr lang="en-US" b="0" kern="1200" spc="-50" baseline="0">
                <a:latin typeface="+mn-lt"/>
                <a:ea typeface="+mj-ea"/>
                <a:cs typeface="+mj-cs"/>
              </a:rPr>
              <a:t>SOLUTIONS</a:t>
            </a:r>
          </a:p>
        </p:txBody>
      </p:sp>
      <p:sp>
        <p:nvSpPr>
          <p:cNvPr id="3" name="TextBox 2"/>
          <p:cNvSpPr txBox="1"/>
          <p:nvPr/>
        </p:nvSpPr>
        <p:spPr>
          <a:xfrm>
            <a:off x="1092200" y="3043050"/>
            <a:ext cx="3068832" cy="2638359"/>
          </a:xfrm>
          <a:prstGeom prst="rect">
            <a:avLst/>
          </a:prstGeom>
        </p:spPr>
        <p:txBody>
          <a:bodyPr vert="horz" lIns="91440" tIns="45720" rIns="91440" bIns="45720" rtlCol="0">
            <a:normAutofit/>
          </a:bodyPr>
          <a:lstStyle/>
          <a:p>
            <a:pPr>
              <a:spcBef>
                <a:spcPts val="1200"/>
              </a:spcBef>
              <a:spcAft>
                <a:spcPts val="200"/>
              </a:spcAft>
              <a:buClr>
                <a:schemeClr val="accent1"/>
              </a:buClr>
              <a:buSzPct val="100000"/>
            </a:pPr>
            <a:r>
              <a:rPr lang="en-US" kern="1200">
                <a:solidFill>
                  <a:srgbClr val="FFFFFF"/>
                </a:solidFill>
                <a:latin typeface="+mn-lt"/>
                <a:ea typeface="+mn-ea"/>
                <a:cs typeface="+mn-cs"/>
              </a:rPr>
              <a:t>Sound Masking helps you provide better acoustics in LEED/Green Building: </a:t>
            </a:r>
            <a:br>
              <a:rPr lang="en-US" kern="1200">
                <a:solidFill>
                  <a:srgbClr val="FFFFFF"/>
                </a:solidFill>
                <a:latin typeface="+mn-lt"/>
                <a:ea typeface="+mn-ea"/>
                <a:cs typeface="+mn-cs"/>
              </a:rPr>
            </a:br>
            <a:br>
              <a:rPr lang="en-US" kern="1200">
                <a:solidFill>
                  <a:srgbClr val="FFFFFF"/>
                </a:solidFill>
                <a:latin typeface="+mn-lt"/>
                <a:ea typeface="+mn-ea"/>
                <a:cs typeface="+mn-cs"/>
              </a:rPr>
            </a:br>
            <a:r>
              <a:rPr lang="en-US" kern="1200">
                <a:solidFill>
                  <a:srgbClr val="FFFFFF"/>
                </a:solidFill>
                <a:latin typeface="+mn-lt"/>
                <a:ea typeface="+mn-ea"/>
                <a:cs typeface="+mn-cs"/>
              </a:rPr>
              <a:t>		</a:t>
            </a:r>
          </a:p>
        </p:txBody>
      </p:sp>
      <p:graphicFrame>
        <p:nvGraphicFramePr>
          <p:cNvPr id="8" name="TextBox 3">
            <a:extLst>
              <a:ext uri="{FF2B5EF4-FFF2-40B4-BE49-F238E27FC236}">
                <a16:creationId xmlns:a16="http://schemas.microsoft.com/office/drawing/2014/main" id="{BB4B4629-BEDB-4D8E-930D-108BA3DFBE7E}"/>
              </a:ext>
            </a:extLst>
          </p:cNvPr>
          <p:cNvGraphicFramePr/>
          <p:nvPr>
            <p:extLst>
              <p:ext uri="{D42A27DB-BD31-4B8C-83A1-F6EECF244321}">
                <p14:modId xmlns:p14="http://schemas.microsoft.com/office/powerpoint/2010/main" val="1938190490"/>
              </p:ext>
            </p:extLst>
          </p:nvPr>
        </p:nvGraphicFramePr>
        <p:xfrm>
          <a:off x="5458984" y="812800"/>
          <a:ext cx="5713841" cy="4868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6829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room&#10;&#10;Description automatically generated">
            <a:extLst>
              <a:ext uri="{FF2B5EF4-FFF2-40B4-BE49-F238E27FC236}">
                <a16:creationId xmlns:a16="http://schemas.microsoft.com/office/drawing/2014/main" id="{1F51085C-7325-44F9-873D-17EAB2F00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a:off x="0" y="10"/>
            <a:ext cx="12191980" cy="6857990"/>
          </a:xfrm>
          <a:prstGeom prst="rect">
            <a:avLst/>
          </a:prstGeom>
          <a:noFill/>
        </p:spPr>
      </p:pic>
      <p:sp>
        <p:nvSpPr>
          <p:cNvPr id="7" name="Rectangle 6">
            <a:extLst>
              <a:ext uri="{FF2B5EF4-FFF2-40B4-BE49-F238E27FC236}">
                <a16:creationId xmlns:a16="http://schemas.microsoft.com/office/drawing/2014/main" id="{E6E70BFC-F7EA-4E35-8E7E-E46065C3B05D}"/>
              </a:ext>
            </a:extLst>
          </p:cNvPr>
          <p:cNvSpPr/>
          <p:nvPr/>
        </p:nvSpPr>
        <p:spPr>
          <a:xfrm>
            <a:off x="-11289" y="5578348"/>
            <a:ext cx="12191980" cy="12796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939" name="Content Placeholder 2"/>
          <p:cNvSpPr>
            <a:spLocks noGrp="1"/>
          </p:cNvSpPr>
          <p:nvPr>
            <p:ph type="subTitle" idx="1"/>
          </p:nvPr>
        </p:nvSpPr>
        <p:spPr>
          <a:xfrm>
            <a:off x="3707695" y="6382456"/>
            <a:ext cx="5118100" cy="1279652"/>
          </a:xfrm>
        </p:spPr>
        <p:txBody>
          <a:bodyPr>
            <a:normAutofit/>
          </a:bodyPr>
          <a:lstStyle/>
          <a:p>
            <a:pPr>
              <a:buFont typeface="Wingdings" pitchFamily="2" charset="2"/>
              <a:buNone/>
            </a:pPr>
            <a:r>
              <a:rPr lang="en-US" dirty="0">
                <a:effectLst>
                  <a:outerShdw blurRad="38100" dist="38100" dir="2700000" algn="tl">
                    <a:srgbClr val="000000">
                      <a:alpha val="43137"/>
                    </a:srgbClr>
                  </a:outerShdw>
                </a:effectLst>
              </a:rPr>
              <a:t>What is Sound Masking? </a:t>
            </a:r>
          </a:p>
        </p:txBody>
      </p:sp>
      <p:sp>
        <p:nvSpPr>
          <p:cNvPr id="2" name="Title 1"/>
          <p:cNvSpPr>
            <a:spLocks noGrp="1"/>
          </p:cNvSpPr>
          <p:nvPr>
            <p:ph type="ctrTitle"/>
          </p:nvPr>
        </p:nvSpPr>
        <p:spPr>
          <a:xfrm>
            <a:off x="3572229" y="4508500"/>
            <a:ext cx="5118100" cy="1929066"/>
          </a:xfrm>
        </p:spPr>
        <p:txBody>
          <a:bodyPr anchor="b">
            <a:normAutofit/>
          </a:bodyPr>
          <a:lstStyle/>
          <a:p>
            <a:pPr>
              <a:defRPr/>
            </a:pPr>
            <a:r>
              <a:rPr lang="en-US" dirty="0">
                <a:effectLst>
                  <a:outerShdw blurRad="38100" dist="38100" dir="2700000" algn="tl">
                    <a:srgbClr val="000000">
                      <a:alpha val="43137"/>
                    </a:srgbClr>
                  </a:outerShdw>
                </a:effectLst>
              </a:rPr>
              <a:t>Sound Masking</a:t>
            </a:r>
          </a:p>
        </p:txBody>
      </p:sp>
    </p:spTree>
    <p:extLst>
      <p:ext uri="{BB962C8B-B14F-4D97-AF65-F5344CB8AC3E}">
        <p14:creationId xmlns:p14="http://schemas.microsoft.com/office/powerpoint/2010/main" val="3349715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97280" y="286603"/>
            <a:ext cx="10058400" cy="1450757"/>
          </a:xfrm>
        </p:spPr>
        <p:txBody>
          <a:bodyPr anchor="b">
            <a:normAutofit/>
          </a:bodyPr>
          <a:lstStyle/>
          <a:p>
            <a:pPr>
              <a:defRPr/>
            </a:pPr>
            <a:r>
              <a:rPr lang="en-US"/>
              <a:t>Key Criteria</a:t>
            </a:r>
          </a:p>
        </p:txBody>
      </p:sp>
      <p:graphicFrame>
        <p:nvGraphicFramePr>
          <p:cNvPr id="45060" name="Content Placeholder 5">
            <a:extLst>
              <a:ext uri="{FF2B5EF4-FFF2-40B4-BE49-F238E27FC236}">
                <a16:creationId xmlns:a16="http://schemas.microsoft.com/office/drawing/2014/main" id="{3A343EB9-3240-48E0-867B-4DE6D62B3B5D}"/>
              </a:ext>
            </a:extLst>
          </p:cNvPr>
          <p:cNvGraphicFramePr>
            <a:graphicFrameLocks noGrp="1"/>
          </p:cNvGraphicFramePr>
          <p:nvPr>
            <p:ph idx="1"/>
            <p:extLst>
              <p:ext uri="{D42A27DB-BD31-4B8C-83A1-F6EECF244321}">
                <p14:modId xmlns:p14="http://schemas.microsoft.com/office/powerpoint/2010/main" val="2543299947"/>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309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97280" y="286603"/>
            <a:ext cx="10058400" cy="1450757"/>
          </a:xfrm>
        </p:spPr>
        <p:txBody>
          <a:bodyPr anchor="b">
            <a:normAutofit/>
          </a:bodyPr>
          <a:lstStyle/>
          <a:p>
            <a:pPr>
              <a:defRPr/>
            </a:pPr>
            <a:r>
              <a:rPr lang="en-US" dirty="0"/>
              <a:t>Typical ambient background 38dB</a:t>
            </a:r>
          </a:p>
        </p:txBody>
      </p:sp>
      <p:pic>
        <p:nvPicPr>
          <p:cNvPr id="4" name="Picture 7" descr="Picture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79040" y="2094441"/>
            <a:ext cx="7233920" cy="4376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138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4"/>
          <p:cNvSpPr>
            <a:spLocks noGrp="1" noChangeArrowheads="1"/>
          </p:cNvSpPr>
          <p:nvPr>
            <p:ph type="title"/>
          </p:nvPr>
        </p:nvSpPr>
        <p:spPr>
          <a:xfrm>
            <a:off x="1097280" y="286603"/>
            <a:ext cx="10058400" cy="1450757"/>
          </a:xfrm>
        </p:spPr>
        <p:txBody>
          <a:bodyPr anchor="b">
            <a:normAutofit/>
          </a:bodyPr>
          <a:lstStyle/>
          <a:p>
            <a:pPr>
              <a:defRPr/>
            </a:pPr>
            <a:r>
              <a:rPr lang="en-US"/>
              <a:t>So What is LEED?</a:t>
            </a:r>
          </a:p>
        </p:txBody>
      </p:sp>
      <p:graphicFrame>
        <p:nvGraphicFramePr>
          <p:cNvPr id="119814" name="Rectangle 5">
            <a:extLst>
              <a:ext uri="{FF2B5EF4-FFF2-40B4-BE49-F238E27FC236}">
                <a16:creationId xmlns:a16="http://schemas.microsoft.com/office/drawing/2014/main" id="{9F02BB5E-378B-4218-ADA3-C1ABF03C9CF4}"/>
              </a:ext>
            </a:extLst>
          </p:cNvPr>
          <p:cNvGraphicFramePr>
            <a:graphicFrameLocks noGrp="1"/>
          </p:cNvGraphicFramePr>
          <p:nvPr>
            <p:ph idx="1"/>
            <p:extLst>
              <p:ext uri="{D42A27DB-BD31-4B8C-83A1-F6EECF244321}">
                <p14:modId xmlns:p14="http://schemas.microsoft.com/office/powerpoint/2010/main" val="1979576416"/>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9538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97280" y="286603"/>
            <a:ext cx="11196320" cy="1450757"/>
          </a:xfrm>
        </p:spPr>
        <p:txBody>
          <a:bodyPr anchor="b">
            <a:normAutofit/>
          </a:bodyPr>
          <a:lstStyle/>
          <a:p>
            <a:r>
              <a:rPr lang="en-US" dirty="0"/>
              <a:t>Dynamic Range is 27 dB </a:t>
            </a:r>
            <a:r>
              <a:rPr lang="en-US" sz="3000" dirty="0"/>
              <a:t>(No sound masking)</a:t>
            </a:r>
          </a:p>
        </p:txBody>
      </p:sp>
      <p:pic>
        <p:nvPicPr>
          <p:cNvPr id="6" name="Picture 5" descr="Picture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74524" y="2107862"/>
            <a:ext cx="6974276" cy="4463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7622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97280" y="286603"/>
            <a:ext cx="10058400" cy="1450757"/>
          </a:xfrm>
        </p:spPr>
        <p:txBody>
          <a:bodyPr anchor="b">
            <a:normAutofit/>
          </a:bodyPr>
          <a:lstStyle/>
          <a:p>
            <a:pPr>
              <a:defRPr/>
            </a:pPr>
            <a:r>
              <a:rPr lang="en-US" dirty="0"/>
              <a:t>Speech Levels With Sound Masking</a:t>
            </a:r>
          </a:p>
        </p:txBody>
      </p:sp>
      <p:pic>
        <p:nvPicPr>
          <p:cNvPr id="6" name="Picture 5" descr="Picture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85618" y="2142067"/>
            <a:ext cx="6806738" cy="4169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4101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Video 49155">
            <a:extLst>
              <a:ext uri="{FF2B5EF4-FFF2-40B4-BE49-F238E27FC236}">
                <a16:creationId xmlns:a16="http://schemas.microsoft.com/office/drawing/2014/main" id="{3D693017-A209-4995-A5D1-D2997ADE0C8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087" r="34142"/>
          <a:stretch/>
        </p:blipFill>
        <p:spPr>
          <a:xfrm>
            <a:off x="-846646" y="-129812"/>
            <a:ext cx="5546046" cy="6987812"/>
          </a:xfrm>
          <a:prstGeom prst="rect">
            <a:avLst/>
          </a:prstGeom>
          <a:noFill/>
        </p:spPr>
      </p:pic>
      <p:sp>
        <p:nvSpPr>
          <p:cNvPr id="45059" name="Rectangle 3"/>
          <p:cNvSpPr>
            <a:spLocks noGrp="1" noChangeArrowheads="1"/>
          </p:cNvSpPr>
          <p:nvPr>
            <p:ph idx="1"/>
          </p:nvPr>
        </p:nvSpPr>
        <p:spPr>
          <a:xfrm>
            <a:off x="5373510" y="497808"/>
            <a:ext cx="5892801" cy="4868609"/>
          </a:xfrm>
        </p:spPr>
        <p:txBody>
          <a:bodyPr anchor="ctr">
            <a:normAutofit/>
          </a:bodyPr>
          <a:lstStyle/>
          <a:p>
            <a:pPr marL="0" indent="0" eaLnBrk="1" hangingPunct="1">
              <a:buNone/>
            </a:pPr>
            <a:r>
              <a:rPr lang="en-US" sz="4400" b="1" dirty="0"/>
              <a:t>So where should sound masking go?</a:t>
            </a:r>
            <a:br>
              <a:rPr lang="en-US" sz="4400" b="1" dirty="0"/>
            </a:br>
            <a:endParaRPr lang="en-US" sz="4400" b="1" dirty="0"/>
          </a:p>
          <a:p>
            <a:pPr eaLnBrk="1" hangingPunct="1"/>
            <a:r>
              <a:rPr lang="en-US" dirty="0"/>
              <a:t>“Where the ears are”</a:t>
            </a:r>
          </a:p>
          <a:p>
            <a:pPr eaLnBrk="1" hangingPunct="1"/>
            <a:r>
              <a:rPr lang="en-US" dirty="0"/>
              <a:t>Open office, private offices &amp; anywhere that you don’t want the speech overheard</a:t>
            </a:r>
          </a:p>
          <a:p>
            <a:pPr eaLnBrk="1" hangingPunct="1"/>
            <a:r>
              <a:rPr lang="en-US" dirty="0"/>
              <a:t>Installed throughout a space using in-plenum or direct field speakers throughout the environment</a:t>
            </a:r>
          </a:p>
        </p:txBody>
      </p:sp>
    </p:spTree>
    <p:extLst>
      <p:ext uri="{BB962C8B-B14F-4D97-AF65-F5344CB8AC3E}">
        <p14:creationId xmlns:p14="http://schemas.microsoft.com/office/powerpoint/2010/main" val="35319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491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915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9156"/>
                                        </p:tgtEl>
                                      </p:cBhvr>
                                    </p:cmd>
                                  </p:childTnLst>
                                </p:cTn>
                              </p:par>
                            </p:childTnLst>
                          </p:cTn>
                        </p:par>
                      </p:childTnLst>
                    </p:cTn>
                  </p:par>
                </p:childTnLst>
              </p:cTn>
              <p:nextCondLst>
                <p:cond evt="onClick" delay="0">
                  <p:tgtEl>
                    <p:spTgt spid="49156"/>
                  </p:tgtEl>
                </p:cond>
              </p:nextCondLst>
            </p:seq>
            <p:video>
              <p:cMediaNode mute="1">
                <p:cTn id="12" repeatCount="indefinite" fill="hold" display="0">
                  <p:stCondLst>
                    <p:cond delay="indefinite"/>
                  </p:stCondLst>
                </p:cTn>
                <p:tgtEl>
                  <p:spTgt spid="4915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97279" y="654755"/>
            <a:ext cx="10880231" cy="1453445"/>
          </a:xfrm>
        </p:spPr>
        <p:txBody>
          <a:bodyPr anchor="b">
            <a:normAutofit/>
          </a:bodyPr>
          <a:lstStyle/>
          <a:p>
            <a:pPr>
              <a:defRPr/>
            </a:pPr>
            <a:r>
              <a:rPr lang="en-US" dirty="0"/>
              <a:t>Proper Acoustics &amp; Sound Masking Can Help You… </a:t>
            </a:r>
          </a:p>
        </p:txBody>
      </p:sp>
      <p:graphicFrame>
        <p:nvGraphicFramePr>
          <p:cNvPr id="50183" name="Rectangle 3">
            <a:extLst>
              <a:ext uri="{FF2B5EF4-FFF2-40B4-BE49-F238E27FC236}">
                <a16:creationId xmlns:a16="http://schemas.microsoft.com/office/drawing/2014/main" id="{86B31F03-A9D8-4102-8126-FE8C7467091F}"/>
              </a:ext>
            </a:extLst>
          </p:cNvPr>
          <p:cNvGraphicFramePr>
            <a:graphicFrameLocks noGrp="1"/>
          </p:cNvGraphicFramePr>
          <p:nvPr>
            <p:ph idx="1"/>
            <p:extLst>
              <p:ext uri="{D42A27DB-BD31-4B8C-83A1-F6EECF244321}">
                <p14:modId xmlns:p14="http://schemas.microsoft.com/office/powerpoint/2010/main" val="1712124911"/>
              </p:ext>
            </p:extLst>
          </p:nvPr>
        </p:nvGraphicFramePr>
        <p:xfrm>
          <a:off x="1216548" y="2311402"/>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6333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097280" y="286603"/>
            <a:ext cx="10058400" cy="1450757"/>
          </a:xfrm>
        </p:spPr>
        <p:txBody>
          <a:bodyPr anchor="b">
            <a:normAutofit/>
          </a:bodyPr>
          <a:lstStyle/>
          <a:p>
            <a:pPr>
              <a:defRPr/>
            </a:pPr>
            <a:r>
              <a:rPr lang="en-US"/>
              <a:t>Acoustics &amp; LEED Credits</a:t>
            </a:r>
          </a:p>
        </p:txBody>
      </p:sp>
      <p:sp>
        <p:nvSpPr>
          <p:cNvPr id="131075" name="Rectangle 3"/>
          <p:cNvSpPr>
            <a:spLocks noGrp="1" noChangeArrowheads="1"/>
          </p:cNvSpPr>
          <p:nvPr>
            <p:ph idx="1"/>
          </p:nvPr>
        </p:nvSpPr>
        <p:spPr>
          <a:xfrm>
            <a:off x="1216548" y="2108201"/>
            <a:ext cx="10058400" cy="3760891"/>
          </a:xfrm>
        </p:spPr>
        <p:txBody>
          <a:bodyPr rtlCol="0">
            <a:normAutofit/>
          </a:bodyPr>
          <a:lstStyle/>
          <a:p>
            <a:pPr>
              <a:lnSpc>
                <a:spcPct val="90000"/>
              </a:lnSpc>
              <a:spcAft>
                <a:spcPts val="0"/>
              </a:spcAft>
              <a:defRPr/>
            </a:pPr>
            <a:r>
              <a:rPr lang="en-US" sz="1600" b="1"/>
              <a:t>LEED for Healthcare</a:t>
            </a:r>
            <a:r>
              <a:rPr lang="en-US" sz="1600"/>
              <a:t> – 2 Credits</a:t>
            </a:r>
          </a:p>
          <a:p>
            <a:pPr lvl="1">
              <a:lnSpc>
                <a:spcPct val="90000"/>
              </a:lnSpc>
              <a:spcAft>
                <a:spcPts val="0"/>
              </a:spcAft>
              <a:defRPr/>
            </a:pPr>
            <a:r>
              <a:rPr lang="en-US" sz="1600"/>
              <a:t>EQ 9.1 and EQ 9.2</a:t>
            </a:r>
          </a:p>
          <a:p>
            <a:pPr lvl="1">
              <a:lnSpc>
                <a:spcPct val="90000"/>
              </a:lnSpc>
              <a:spcAft>
                <a:spcPts val="0"/>
              </a:spcAft>
              <a:defRPr/>
            </a:pPr>
            <a:r>
              <a:rPr lang="en-US" sz="1600"/>
              <a:t>States specific goals for speech privacy </a:t>
            </a:r>
          </a:p>
          <a:p>
            <a:pPr lvl="1">
              <a:lnSpc>
                <a:spcPct val="90000"/>
              </a:lnSpc>
              <a:spcAft>
                <a:spcPts val="0"/>
              </a:spcAft>
              <a:defRPr/>
            </a:pPr>
            <a:r>
              <a:rPr lang="en-US" sz="1600"/>
              <a:t>Community noise &amp; other acoustics Issues</a:t>
            </a:r>
          </a:p>
          <a:p>
            <a:pPr lvl="1">
              <a:lnSpc>
                <a:spcPct val="90000"/>
              </a:lnSpc>
              <a:spcAft>
                <a:spcPts val="0"/>
              </a:spcAft>
              <a:defRPr/>
            </a:pPr>
            <a:r>
              <a:rPr lang="en-US" sz="1600"/>
              <a:t>Intent:  Give building occupants an indoor environment conducive to healing and free of disruptive levels of sound</a:t>
            </a:r>
          </a:p>
          <a:p>
            <a:pPr lvl="1">
              <a:lnSpc>
                <a:spcPct val="90000"/>
              </a:lnSpc>
              <a:spcAft>
                <a:spcPts val="0"/>
              </a:spcAft>
              <a:defRPr/>
            </a:pPr>
            <a:r>
              <a:rPr lang="en-US" sz="1600"/>
              <a:t>References: “HIPAA &amp; AIA/FGI Interim Guideline on Acoustics”</a:t>
            </a:r>
          </a:p>
          <a:p>
            <a:pPr>
              <a:lnSpc>
                <a:spcPct val="90000"/>
              </a:lnSpc>
              <a:spcAft>
                <a:spcPts val="0"/>
              </a:spcAft>
              <a:defRPr/>
            </a:pPr>
            <a:r>
              <a:rPr lang="en-US" sz="1600" b="1"/>
              <a:t>LEED for New Construction and Commercial Interiors </a:t>
            </a:r>
            <a:r>
              <a:rPr lang="en-US" sz="1600"/>
              <a:t>– 1 Credit possible</a:t>
            </a:r>
          </a:p>
          <a:p>
            <a:pPr lvl="1">
              <a:lnSpc>
                <a:spcPct val="90000"/>
              </a:lnSpc>
              <a:spcAft>
                <a:spcPts val="0"/>
              </a:spcAft>
              <a:defRPr/>
            </a:pPr>
            <a:r>
              <a:rPr lang="en-US" sz="1600"/>
              <a:t>Innovation in design</a:t>
            </a:r>
          </a:p>
          <a:p>
            <a:pPr>
              <a:lnSpc>
                <a:spcPct val="90000"/>
              </a:lnSpc>
              <a:spcAft>
                <a:spcPts val="0"/>
              </a:spcAft>
              <a:defRPr/>
            </a:pPr>
            <a:r>
              <a:rPr lang="en-US" sz="1600" b="1"/>
              <a:t>Pilot Credit 24</a:t>
            </a:r>
            <a:r>
              <a:rPr lang="en-US" sz="1600"/>
              <a:t> – 1 Credit possible</a:t>
            </a:r>
          </a:p>
          <a:p>
            <a:pPr lvl="1">
              <a:lnSpc>
                <a:spcPct val="90000"/>
              </a:lnSpc>
              <a:spcAft>
                <a:spcPts val="0"/>
              </a:spcAft>
              <a:defRPr/>
            </a:pPr>
            <a:r>
              <a:rPr lang="en-US" sz="1600"/>
              <a:t>Innovation in design</a:t>
            </a:r>
          </a:p>
          <a:p>
            <a:pPr>
              <a:lnSpc>
                <a:spcPct val="90000"/>
              </a:lnSpc>
              <a:spcAft>
                <a:spcPts val="0"/>
              </a:spcAft>
              <a:defRPr/>
            </a:pPr>
            <a:r>
              <a:rPr lang="en-US" sz="1600" b="1"/>
              <a:t>LEED for School</a:t>
            </a:r>
            <a:r>
              <a:rPr lang="en-US" sz="1600"/>
              <a:t> – 1 Credit possible</a:t>
            </a:r>
          </a:p>
          <a:p>
            <a:pPr lvl="1">
              <a:lnSpc>
                <a:spcPct val="90000"/>
              </a:lnSpc>
              <a:spcAft>
                <a:spcPts val="0"/>
              </a:spcAft>
              <a:defRPr/>
            </a:pPr>
            <a:r>
              <a:rPr lang="en-US" sz="1600"/>
              <a:t>Indoor Environmental Quality </a:t>
            </a:r>
          </a:p>
          <a:p>
            <a:pPr lvl="1">
              <a:lnSpc>
                <a:spcPct val="90000"/>
              </a:lnSpc>
              <a:spcAft>
                <a:spcPts val="0"/>
              </a:spcAft>
              <a:buNone/>
              <a:defRPr/>
            </a:pPr>
            <a:endParaRPr lang="en-US" sz="1600"/>
          </a:p>
        </p:txBody>
      </p:sp>
    </p:spTree>
    <p:extLst>
      <p:ext uri="{BB962C8B-B14F-4D97-AF65-F5344CB8AC3E}">
        <p14:creationId xmlns:p14="http://schemas.microsoft.com/office/powerpoint/2010/main" val="2809081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097280" y="286603"/>
            <a:ext cx="10058400" cy="1450757"/>
          </a:xfrm>
        </p:spPr>
        <p:txBody>
          <a:bodyPr anchor="b">
            <a:normAutofit/>
          </a:bodyPr>
          <a:lstStyle/>
          <a:p>
            <a:pPr>
              <a:defRPr/>
            </a:pPr>
            <a:r>
              <a:rPr lang="en-US"/>
              <a:t>So What Have We Covered?</a:t>
            </a:r>
          </a:p>
        </p:txBody>
      </p:sp>
      <p:graphicFrame>
        <p:nvGraphicFramePr>
          <p:cNvPr id="214021" name="Rectangle 3">
            <a:extLst>
              <a:ext uri="{FF2B5EF4-FFF2-40B4-BE49-F238E27FC236}">
                <a16:creationId xmlns:a16="http://schemas.microsoft.com/office/drawing/2014/main" id="{15975D34-340A-433D-B32C-A921FBA3EE8D}"/>
              </a:ext>
            </a:extLst>
          </p:cNvPr>
          <p:cNvGraphicFramePr>
            <a:graphicFrameLocks noGrp="1"/>
          </p:cNvGraphicFramePr>
          <p:nvPr>
            <p:ph idx="1"/>
            <p:extLst>
              <p:ext uri="{D42A27DB-BD31-4B8C-83A1-F6EECF244321}">
                <p14:modId xmlns:p14="http://schemas.microsoft.com/office/powerpoint/2010/main" val="3459712958"/>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1152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pPr>
              <a:defRPr/>
            </a:pPr>
            <a:r>
              <a:rPr lang="en-US"/>
              <a:t>Resources</a:t>
            </a:r>
          </a:p>
        </p:txBody>
      </p:sp>
      <p:sp>
        <p:nvSpPr>
          <p:cNvPr id="50179" name="Content Placeholder 2"/>
          <p:cNvSpPr>
            <a:spLocks noGrp="1"/>
          </p:cNvSpPr>
          <p:nvPr>
            <p:ph idx="1"/>
          </p:nvPr>
        </p:nvSpPr>
        <p:spPr>
          <a:xfrm>
            <a:off x="1216548" y="2108201"/>
            <a:ext cx="10058400" cy="3760891"/>
          </a:xfrm>
        </p:spPr>
        <p:txBody>
          <a:bodyPr>
            <a:normAutofit/>
          </a:bodyPr>
          <a:lstStyle/>
          <a:p>
            <a:pPr eaLnBrk="1" hangingPunct="1"/>
            <a:r>
              <a:rPr lang="en-US"/>
              <a:t>For information on LEED and Acoustics</a:t>
            </a:r>
          </a:p>
          <a:p>
            <a:pPr lvl="1" eaLnBrk="1" hangingPunct="1"/>
            <a:r>
              <a:rPr lang="en-US" sz="2000"/>
              <a:t>Visit </a:t>
            </a:r>
            <a:r>
              <a:rPr lang="en-US" sz="2000" u="sng"/>
              <a:t>www.speechprivacy.org</a:t>
            </a:r>
          </a:p>
          <a:p>
            <a:pPr lvl="1" eaLnBrk="1" hangingPunct="1"/>
            <a:r>
              <a:rPr lang="en-US" sz="2000"/>
              <a:t>Visit </a:t>
            </a:r>
            <a:r>
              <a:rPr lang="en-US" sz="2000" u="sng"/>
              <a:t>www.usgbc.org</a:t>
            </a:r>
          </a:p>
          <a:p>
            <a:pPr eaLnBrk="1" hangingPunct="1"/>
            <a:r>
              <a:rPr lang="en-US"/>
              <a:t>For more information on acoustics &amp; sound masking visit </a:t>
            </a:r>
            <a:r>
              <a:rPr lang="en-US" err="1"/>
              <a:t>Lencore</a:t>
            </a:r>
            <a:r>
              <a:rPr lang="en-US"/>
              <a:t> online at </a:t>
            </a:r>
            <a:r>
              <a:rPr lang="en-US" u="sng"/>
              <a:t>www.lencore.com</a:t>
            </a:r>
            <a:r>
              <a:rPr lang="en-US"/>
              <a:t>  or contact  us at info@lencore.com or 516-682-9292  </a:t>
            </a:r>
            <a:endParaRPr lang="en-US">
              <a:hlinkClick r:id="rId3"/>
            </a:endParaRPr>
          </a:p>
        </p:txBody>
      </p:sp>
    </p:spTree>
    <p:extLst>
      <p:ext uri="{BB962C8B-B14F-4D97-AF65-F5344CB8AC3E}">
        <p14:creationId xmlns:p14="http://schemas.microsoft.com/office/powerpoint/2010/main" val="3562827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onsumax.net/consumaxblog/wp-content/uploads/2012/11/Investing-in-Detroit-Q-A-with-Ryan-Burk-CEO-of-In-The-Now-Investments.png">
            <a:extLst>
              <a:ext uri="{FF2B5EF4-FFF2-40B4-BE49-F238E27FC236}">
                <a16:creationId xmlns:a16="http://schemas.microsoft.com/office/drawing/2014/main" id="{4CAAC021-861F-4B5F-B134-6B8D48C0981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337089" y="2140523"/>
            <a:ext cx="7176366" cy="3417477"/>
          </a:xfrm>
          <a:prstGeom prst="rect">
            <a:avLst/>
          </a:prstGeom>
          <a:noFill/>
          <a:ln>
            <a:noFill/>
          </a:ln>
          <a:effectLst>
            <a:softEdge rad="406400"/>
          </a:effectLst>
        </p:spPr>
      </p:pic>
    </p:spTree>
    <p:extLst>
      <p:ext uri="{BB962C8B-B14F-4D97-AF65-F5344CB8AC3E}">
        <p14:creationId xmlns:p14="http://schemas.microsoft.com/office/powerpoint/2010/main" val="333839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097280" y="286603"/>
            <a:ext cx="10058400" cy="1450757"/>
          </a:xfrm>
        </p:spPr>
        <p:txBody>
          <a:bodyPr anchor="b">
            <a:normAutofit/>
          </a:bodyPr>
          <a:lstStyle/>
          <a:p>
            <a:pPr>
              <a:defRPr/>
            </a:pPr>
            <a:r>
              <a:rPr lang="en-US" dirty="0"/>
              <a:t>Important to Know</a:t>
            </a:r>
            <a:endParaRPr lang="en-US"/>
          </a:p>
        </p:txBody>
      </p:sp>
      <p:graphicFrame>
        <p:nvGraphicFramePr>
          <p:cNvPr id="149508" name="Rectangle 3">
            <a:extLst>
              <a:ext uri="{FF2B5EF4-FFF2-40B4-BE49-F238E27FC236}">
                <a16:creationId xmlns:a16="http://schemas.microsoft.com/office/drawing/2014/main" id="{E4409A24-4301-42E7-B00E-320665E9C25E}"/>
              </a:ext>
            </a:extLst>
          </p:cNvPr>
          <p:cNvGraphicFramePr>
            <a:graphicFrameLocks noGrp="1"/>
          </p:cNvGraphicFramePr>
          <p:nvPr>
            <p:ph idx="1"/>
            <p:extLst>
              <p:ext uri="{D42A27DB-BD31-4B8C-83A1-F6EECF244321}">
                <p14:modId xmlns:p14="http://schemas.microsoft.com/office/powerpoint/2010/main" val="739320007"/>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8927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Video 113667" descr="A close up of a plant&#10;&#10;Description automatically generated with medium confidence">
            <a:extLst>
              <a:ext uri="{FF2B5EF4-FFF2-40B4-BE49-F238E27FC236}">
                <a16:creationId xmlns:a16="http://schemas.microsoft.com/office/drawing/2014/main" id="{7777DFB5-5C04-45BA-96A5-8864E465A8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0" y="9739"/>
            <a:ext cx="12192000" cy="6838522"/>
          </a:xfrm>
          <a:prstGeom prst="rect">
            <a:avLst/>
          </a:prstGeom>
          <a:noFill/>
        </p:spPr>
      </p:pic>
      <p:sp>
        <p:nvSpPr>
          <p:cNvPr id="2" name="Rectangle 1">
            <a:extLst>
              <a:ext uri="{FF2B5EF4-FFF2-40B4-BE49-F238E27FC236}">
                <a16:creationId xmlns:a16="http://schemas.microsoft.com/office/drawing/2014/main" id="{8DF7CC31-658D-434A-8C65-B8723FB58F8D}"/>
              </a:ext>
            </a:extLst>
          </p:cNvPr>
          <p:cNvSpPr/>
          <p:nvPr/>
        </p:nvSpPr>
        <p:spPr>
          <a:xfrm>
            <a:off x="1151468" y="2348089"/>
            <a:ext cx="9889064" cy="344006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411" name="Rectangle 4"/>
          <p:cNvSpPr>
            <a:spLocks noGrp="1" noChangeArrowheads="1"/>
          </p:cNvSpPr>
          <p:nvPr>
            <p:ph type="subTitle" idx="1"/>
          </p:nvPr>
        </p:nvSpPr>
        <p:spPr>
          <a:xfrm>
            <a:off x="1212849" y="4508500"/>
            <a:ext cx="9827683" cy="1279652"/>
          </a:xfrm>
        </p:spPr>
        <p:txBody>
          <a:bodyPr>
            <a:normAutofit/>
          </a:bodyPr>
          <a:lstStyle/>
          <a:p>
            <a:pPr eaLnBrk="1" hangingPunct="1">
              <a:lnSpc>
                <a:spcPct val="90000"/>
              </a:lnSpc>
            </a:pPr>
            <a:r>
              <a:rPr lang="en-US" b="1" dirty="0">
                <a:effectLst>
                  <a:outerShdw blurRad="38100" dist="38100" dir="2700000" algn="tl">
                    <a:srgbClr val="000000">
                      <a:alpha val="43137"/>
                    </a:srgbClr>
                  </a:outerShdw>
                </a:effectLst>
              </a:rPr>
              <a:t>But it’s worth it!</a:t>
            </a:r>
          </a:p>
          <a:p>
            <a:pPr eaLnBrk="1" hangingPunct="1">
              <a:lnSpc>
                <a:spcPct val="90000"/>
              </a:lnSpc>
            </a:pPr>
            <a:r>
              <a:rPr lang="en-US" b="1" dirty="0">
                <a:effectLst>
                  <a:outerShdw blurRad="38100" dist="38100" dir="2700000" algn="tl">
                    <a:srgbClr val="000000">
                      <a:alpha val="43137"/>
                    </a:srgbClr>
                  </a:outerShdw>
                </a:effectLst>
              </a:rPr>
              <a:t>Green buildings and LEED certified buildings show improved satisfaction in all categories…</a:t>
            </a:r>
          </a:p>
        </p:txBody>
      </p:sp>
      <p:sp>
        <p:nvSpPr>
          <p:cNvPr id="113666" name="Rectangle 2"/>
          <p:cNvSpPr>
            <a:spLocks noGrp="1" noChangeArrowheads="1"/>
          </p:cNvSpPr>
          <p:nvPr>
            <p:ph type="ctrTitle"/>
          </p:nvPr>
        </p:nvSpPr>
        <p:spPr>
          <a:xfrm>
            <a:off x="1212850" y="2057400"/>
            <a:ext cx="5118100" cy="1929066"/>
          </a:xfrm>
        </p:spPr>
        <p:txBody>
          <a:bodyPr anchor="b">
            <a:normAutofit/>
          </a:bodyPr>
          <a:lstStyle/>
          <a:p>
            <a:pPr>
              <a:defRPr/>
            </a:pPr>
            <a:r>
              <a:rPr lang="en-US" dirty="0">
                <a:effectLst>
                  <a:outerShdw blurRad="38100" dist="38100" dir="2700000" algn="tl">
                    <a:srgbClr val="000000">
                      <a:alpha val="43137"/>
                    </a:srgbClr>
                  </a:outerShdw>
                </a:effectLst>
              </a:rPr>
              <a:t>It’s Not Easy Being Green</a:t>
            </a:r>
          </a:p>
        </p:txBody>
      </p:sp>
    </p:spTree>
    <p:extLst>
      <p:ext uri="{BB962C8B-B14F-4D97-AF65-F5344CB8AC3E}">
        <p14:creationId xmlns:p14="http://schemas.microsoft.com/office/powerpoint/2010/main" val="279628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73" fill="hold"/>
                                        <p:tgtEl>
                                          <p:spTgt spid="11366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366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3668"/>
                                        </p:tgtEl>
                                      </p:cBhvr>
                                    </p:cmd>
                                  </p:childTnLst>
                                </p:cTn>
                              </p:par>
                            </p:childTnLst>
                          </p:cTn>
                        </p:par>
                      </p:childTnLst>
                    </p:cTn>
                  </p:par>
                </p:childTnLst>
              </p:cTn>
              <p:nextCondLst>
                <p:cond evt="onClick" delay="0">
                  <p:tgtEl>
                    <p:spTgt spid="113668"/>
                  </p:tgtEl>
                </p:cond>
              </p:nextCondLst>
            </p:seq>
            <p:video>
              <p:cMediaNode mute="1">
                <p:cTn id="12" repeatCount="indefinite" fill="hold" display="0">
                  <p:stCondLst>
                    <p:cond delay="indefinite"/>
                  </p:stCondLst>
                </p:cTn>
                <p:tgtEl>
                  <p:spTgt spid="11366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2667000" y="5687704"/>
            <a:ext cx="6858000" cy="1143000"/>
          </a:xfrm>
        </p:spPr>
        <p:txBody>
          <a:bodyPr/>
          <a:lstStyle/>
          <a:p>
            <a:pPr>
              <a:defRPr/>
            </a:pPr>
            <a:r>
              <a:rPr lang="en-US" sz="3600" dirty="0">
                <a:solidFill>
                  <a:schemeClr val="bg1"/>
                </a:solidFill>
              </a:rPr>
              <a:t>EXCEPT FOR ACOUSTICS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411" y="2390202"/>
            <a:ext cx="4718756" cy="3869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7"/>
          <p:cNvSpPr>
            <a:spLocks noGrp="1"/>
          </p:cNvSpPr>
          <p:nvPr>
            <p:ph type="body" sz="half" idx="4294967295"/>
          </p:nvPr>
        </p:nvSpPr>
        <p:spPr>
          <a:xfrm>
            <a:off x="1136762" y="987778"/>
            <a:ext cx="10557933" cy="2362200"/>
          </a:xfrm>
          <a:prstGeom prst="rect">
            <a:avLst/>
          </a:prstGeom>
          <a:ln>
            <a:miter lim="800000"/>
            <a:headEnd/>
            <a:tailEnd/>
          </a:ln>
        </p:spPr>
        <p:txBody>
          <a:bodyPr>
            <a:normAutofit/>
          </a:bodyPr>
          <a:lstStyle/>
          <a:p>
            <a:pPr marL="0" indent="0" eaLnBrk="1" hangingPunct="1">
              <a:buNone/>
              <a:defRPr/>
            </a:pPr>
            <a:r>
              <a:rPr lang="en-US" sz="2200" b="1" dirty="0"/>
              <a:t>Survey results of one-building / one-vote mean satisfaction scores in LEED-rated/green buildings compared to the rest of the CBE survey database</a:t>
            </a:r>
          </a:p>
        </p:txBody>
      </p:sp>
      <p:sp>
        <p:nvSpPr>
          <p:cNvPr id="6" name="TextBox 6"/>
          <p:cNvSpPr txBox="1">
            <a:spLocks noChangeArrowheads="1"/>
          </p:cNvSpPr>
          <p:nvPr/>
        </p:nvSpPr>
        <p:spPr bwMode="auto">
          <a:xfrm>
            <a:off x="1219442" y="3778956"/>
            <a:ext cx="20441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200" dirty="0"/>
              <a:t>Center for the Built Environment (CBE) at the University of California, Berkeley </a:t>
            </a:r>
          </a:p>
        </p:txBody>
      </p:sp>
      <p:sp>
        <p:nvSpPr>
          <p:cNvPr id="2" name="Rectangle 1">
            <a:extLst>
              <a:ext uri="{FF2B5EF4-FFF2-40B4-BE49-F238E27FC236}">
                <a16:creationId xmlns:a16="http://schemas.microsoft.com/office/drawing/2014/main" id="{832F61E8-87CA-4864-872E-81339F403D5A}"/>
              </a:ext>
            </a:extLst>
          </p:cNvPr>
          <p:cNvSpPr/>
          <p:nvPr/>
        </p:nvSpPr>
        <p:spPr>
          <a:xfrm>
            <a:off x="1219442" y="3714603"/>
            <a:ext cx="1839847" cy="981575"/>
          </a:xfrm>
          <a:prstGeom prst="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392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1092200" y="786383"/>
            <a:ext cx="3068833" cy="2093975"/>
          </a:xfrm>
        </p:spPr>
        <p:txBody>
          <a:bodyPr anchor="b">
            <a:normAutofit/>
          </a:bodyPr>
          <a:lstStyle/>
          <a:p>
            <a:pPr>
              <a:defRPr/>
            </a:pPr>
            <a:r>
              <a:rPr lang="en-US"/>
              <a:t>Complaints from Overheard Speech Tops the Chart</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40845" y="812800"/>
            <a:ext cx="5350118" cy="48686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8"/>
          <p:cNvSpPr>
            <a:spLocks noGrp="1"/>
          </p:cNvSpPr>
          <p:nvPr>
            <p:ph type="body" sz="half" idx="2"/>
          </p:nvPr>
        </p:nvSpPr>
        <p:spPr>
          <a:xfrm>
            <a:off x="1092200" y="3043050"/>
            <a:ext cx="3068832" cy="2638359"/>
          </a:xfrm>
        </p:spPr>
        <p:txBody>
          <a:bodyPr>
            <a:normAutofit/>
          </a:bodyPr>
          <a:lstStyle/>
          <a:p>
            <a:pPr eaLnBrk="1" hangingPunct="1">
              <a:defRPr/>
            </a:pPr>
            <a:r>
              <a:rPr lang="en-US" dirty="0"/>
              <a:t>*Mean percentage of acoustic complaints in LEED-rated/green buildings and the rest of the CBE database</a:t>
            </a:r>
          </a:p>
        </p:txBody>
      </p:sp>
    </p:spTree>
    <p:extLst>
      <p:ext uri="{BB962C8B-B14F-4D97-AF65-F5344CB8AC3E}">
        <p14:creationId xmlns:p14="http://schemas.microsoft.com/office/powerpoint/2010/main" val="206679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xfrm>
            <a:off x="1097280" y="988906"/>
            <a:ext cx="10058400" cy="1246294"/>
          </a:xfrm>
        </p:spPr>
        <p:txBody>
          <a:bodyPr anchor="b">
            <a:normAutofit fontScale="90000"/>
          </a:bodyPr>
          <a:lstStyle/>
          <a:p>
            <a:pPr>
              <a:defRPr/>
            </a:pPr>
            <a:r>
              <a:rPr lang="en-US" dirty="0"/>
              <a:t>So What Does This Mean?</a:t>
            </a:r>
            <a:br>
              <a:rPr lang="en-US" dirty="0"/>
            </a:br>
            <a:endParaRPr lang="en-US" dirty="0"/>
          </a:p>
        </p:txBody>
      </p:sp>
      <p:pic>
        <p:nvPicPr>
          <p:cNvPr id="4" name="Picture 3" descr="A picture containing plant&#10;&#10;Description automatically generated">
            <a:extLst>
              <a:ext uri="{FF2B5EF4-FFF2-40B4-BE49-F238E27FC236}">
                <a16:creationId xmlns:a16="http://schemas.microsoft.com/office/drawing/2014/main" id="{1CF27DD4-C97B-44E7-9226-73C58CC524A7}"/>
              </a:ext>
            </a:extLst>
          </p:cNvPr>
          <p:cNvPicPr>
            <a:picLocks noChangeAspect="1"/>
          </p:cNvPicPr>
          <p:nvPr/>
        </p:nvPicPr>
        <p:blipFill rotWithShape="1">
          <a:blip r:embed="rId3">
            <a:extLst>
              <a:ext uri="{28A0092B-C50C-407E-A947-70E740481C1C}">
                <a14:useLocalDpi xmlns:a14="http://schemas.microsoft.com/office/drawing/2010/main" val="0"/>
              </a:ext>
            </a:extLst>
          </a:blip>
          <a:srcRect l="15703" r="10024" b="-3"/>
          <a:stretch/>
        </p:blipFill>
        <p:spPr>
          <a:xfrm>
            <a:off x="1334347" y="2283405"/>
            <a:ext cx="3903698" cy="3153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55" name="Rectangle 6"/>
          <p:cNvSpPr>
            <a:spLocks noGrp="1" noChangeArrowheads="1"/>
          </p:cNvSpPr>
          <p:nvPr>
            <p:ph sz="half" idx="2"/>
          </p:nvPr>
        </p:nvSpPr>
        <p:spPr>
          <a:xfrm>
            <a:off x="6515944" y="2538589"/>
            <a:ext cx="4639736" cy="3748194"/>
          </a:xfrm>
        </p:spPr>
        <p:txBody>
          <a:bodyPr rtlCol="0">
            <a:normAutofit/>
          </a:bodyPr>
          <a:lstStyle/>
          <a:p>
            <a:pPr>
              <a:spcAft>
                <a:spcPts val="0"/>
              </a:spcAft>
              <a:defRPr/>
            </a:pPr>
            <a:r>
              <a:rPr lang="en-US" dirty="0"/>
              <a:t>Green, Sustainable Buildings are Better</a:t>
            </a:r>
          </a:p>
          <a:p>
            <a:pPr lvl="4">
              <a:spcAft>
                <a:spcPts val="0"/>
              </a:spcAft>
              <a:defRPr/>
            </a:pPr>
            <a:r>
              <a:rPr lang="en-US" sz="2000" dirty="0"/>
              <a:t>Economically</a:t>
            </a:r>
          </a:p>
          <a:p>
            <a:pPr lvl="4">
              <a:spcAft>
                <a:spcPts val="0"/>
              </a:spcAft>
              <a:defRPr/>
            </a:pPr>
            <a:r>
              <a:rPr lang="en-US" sz="2000" dirty="0"/>
              <a:t>Socially &amp; Environmentally</a:t>
            </a:r>
            <a:br>
              <a:rPr lang="en-US" sz="2000" dirty="0"/>
            </a:br>
            <a:endParaRPr lang="en-US" sz="2000" dirty="0"/>
          </a:p>
          <a:p>
            <a:pPr>
              <a:spcAft>
                <a:spcPts val="0"/>
              </a:spcAft>
              <a:defRPr/>
            </a:pPr>
            <a:r>
              <a:rPr lang="en-US" dirty="0"/>
              <a:t>But they do create acoustical issues that must be addressed to improve occupant satisfaction and provide better speech privacy.</a:t>
            </a:r>
          </a:p>
        </p:txBody>
      </p:sp>
    </p:spTree>
    <p:extLst>
      <p:ext uri="{BB962C8B-B14F-4D97-AF65-F5344CB8AC3E}">
        <p14:creationId xmlns:p14="http://schemas.microsoft.com/office/powerpoint/2010/main" val="3345032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097280" y="286603"/>
            <a:ext cx="10058400" cy="1450757"/>
          </a:xfrm>
        </p:spPr>
        <p:txBody>
          <a:bodyPr anchor="b">
            <a:normAutofit/>
          </a:bodyPr>
          <a:lstStyle/>
          <a:p>
            <a:pPr>
              <a:defRPr/>
            </a:pPr>
            <a:r>
              <a:rPr lang="en-US"/>
              <a:t>So Why The Acoustical Issues?</a:t>
            </a:r>
          </a:p>
        </p:txBody>
      </p:sp>
      <p:sp>
        <p:nvSpPr>
          <p:cNvPr id="135171" name="Rectangle 3"/>
          <p:cNvSpPr>
            <a:spLocks noGrp="1" noChangeArrowheads="1"/>
          </p:cNvSpPr>
          <p:nvPr>
            <p:ph sz="half" idx="1"/>
          </p:nvPr>
        </p:nvSpPr>
        <p:spPr>
          <a:xfrm>
            <a:off x="1097280" y="2120900"/>
            <a:ext cx="4639736" cy="3748193"/>
          </a:xfrm>
        </p:spPr>
        <p:txBody>
          <a:bodyPr rtlCol="0">
            <a:normAutofit/>
          </a:bodyPr>
          <a:lstStyle/>
          <a:p>
            <a:pPr>
              <a:lnSpc>
                <a:spcPct val="90000"/>
              </a:lnSpc>
              <a:spcAft>
                <a:spcPts val="0"/>
              </a:spcAft>
              <a:defRPr/>
            </a:pPr>
            <a:r>
              <a:rPr lang="en-US" dirty="0"/>
              <a:t>Let’s consider how we design traditional office spaces:</a:t>
            </a:r>
            <a:endParaRPr lang="en-US"/>
          </a:p>
          <a:p>
            <a:pPr>
              <a:lnSpc>
                <a:spcPct val="90000"/>
              </a:lnSpc>
              <a:spcAft>
                <a:spcPts val="0"/>
              </a:spcAft>
              <a:defRPr/>
            </a:pPr>
            <a:endParaRPr lang="en-US"/>
          </a:p>
          <a:p>
            <a:pPr lvl="2">
              <a:lnSpc>
                <a:spcPct val="90000"/>
              </a:lnSpc>
              <a:spcAft>
                <a:spcPts val="0"/>
              </a:spcAft>
              <a:buClr>
                <a:schemeClr val="accent3"/>
              </a:buClr>
              <a:defRPr/>
            </a:pPr>
            <a:r>
              <a:rPr lang="en-US" sz="2000" dirty="0"/>
              <a:t>Quiet HVAC Systems</a:t>
            </a:r>
            <a:br>
              <a:rPr lang="en-US" sz="2000" dirty="0"/>
            </a:br>
            <a:endParaRPr lang="en-US" sz="2000"/>
          </a:p>
          <a:p>
            <a:pPr lvl="2">
              <a:lnSpc>
                <a:spcPct val="90000"/>
              </a:lnSpc>
              <a:spcAft>
                <a:spcPts val="0"/>
              </a:spcAft>
              <a:buClr>
                <a:schemeClr val="accent3"/>
              </a:buClr>
              <a:defRPr/>
            </a:pPr>
            <a:r>
              <a:rPr lang="en-US" sz="2000" dirty="0"/>
              <a:t>High performing ceiling tile</a:t>
            </a:r>
            <a:br>
              <a:rPr lang="en-US" sz="2000" dirty="0"/>
            </a:br>
            <a:endParaRPr lang="en-US" sz="2000"/>
          </a:p>
          <a:p>
            <a:pPr lvl="2">
              <a:lnSpc>
                <a:spcPct val="90000"/>
              </a:lnSpc>
              <a:spcAft>
                <a:spcPts val="0"/>
              </a:spcAft>
              <a:buClr>
                <a:schemeClr val="accent3"/>
              </a:buClr>
              <a:defRPr/>
            </a:pPr>
            <a:r>
              <a:rPr lang="en-US" sz="2000" dirty="0"/>
              <a:t>Line of site partitions</a:t>
            </a:r>
            <a:endParaRPr lang="en-US" sz="2000"/>
          </a:p>
          <a:p>
            <a:pPr marL="1280160" lvl="2">
              <a:lnSpc>
                <a:spcPct val="90000"/>
              </a:lnSpc>
              <a:spcBef>
                <a:spcPts val="0"/>
              </a:spcBef>
              <a:spcAft>
                <a:spcPts val="0"/>
              </a:spcAft>
              <a:buClr>
                <a:schemeClr val="accent3"/>
              </a:buClr>
              <a:buNone/>
              <a:defRPr/>
            </a:pPr>
            <a:endParaRPr lang="en-US" sz="2000"/>
          </a:p>
          <a:p>
            <a:pPr lvl="2">
              <a:lnSpc>
                <a:spcPct val="90000"/>
              </a:lnSpc>
              <a:spcAft>
                <a:spcPts val="0"/>
              </a:spcAft>
              <a:buClr>
                <a:schemeClr val="accent3"/>
              </a:buClr>
              <a:defRPr/>
            </a:pPr>
            <a:r>
              <a:rPr lang="en-US" sz="2000" dirty="0"/>
              <a:t>Carpeting </a:t>
            </a:r>
            <a:br>
              <a:rPr lang="en-US" sz="2000" dirty="0"/>
            </a:br>
            <a:endParaRPr lang="en-US" sz="2000"/>
          </a:p>
          <a:p>
            <a:pPr lvl="2">
              <a:lnSpc>
                <a:spcPct val="90000"/>
              </a:lnSpc>
              <a:spcAft>
                <a:spcPts val="0"/>
              </a:spcAft>
              <a:buClr>
                <a:schemeClr val="accent3"/>
              </a:buClr>
              <a:defRPr/>
            </a:pPr>
            <a:r>
              <a:rPr lang="en-US" sz="2000" dirty="0"/>
              <a:t>Fabric acoustical wall panels</a:t>
            </a:r>
            <a:endParaRPr lang="en-US" sz="2000"/>
          </a:p>
          <a:p>
            <a:pPr>
              <a:lnSpc>
                <a:spcPct val="90000"/>
              </a:lnSpc>
              <a:spcAft>
                <a:spcPts val="0"/>
              </a:spcAft>
              <a:defRPr/>
            </a:pPr>
            <a:endParaRPr lang="en-US"/>
          </a:p>
          <a:p>
            <a:pPr>
              <a:lnSpc>
                <a:spcPct val="90000"/>
              </a:lnSpc>
              <a:spcAft>
                <a:spcPts val="0"/>
              </a:spcAft>
              <a:defRPr/>
            </a:pPr>
            <a:endParaRPr lang="en-US"/>
          </a:p>
        </p:txBody>
      </p:sp>
      <p:pic>
        <p:nvPicPr>
          <p:cNvPr id="135173" name="Video 135172">
            <a:extLst>
              <a:ext uri="{FF2B5EF4-FFF2-40B4-BE49-F238E27FC236}">
                <a16:creationId xmlns:a16="http://schemas.microsoft.com/office/drawing/2014/main" id="{01F5C047-35DE-4DC4-8962-8BE0771B9B3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056" r="49173"/>
          <a:stretch/>
        </p:blipFill>
        <p:spPr>
          <a:xfrm>
            <a:off x="7344163" y="2120900"/>
            <a:ext cx="2983297" cy="3748194"/>
          </a:xfrm>
          <a:prstGeom prst="rect">
            <a:avLst/>
          </a:prstGeom>
          <a:noFill/>
        </p:spPr>
      </p:pic>
    </p:spTree>
    <p:extLst>
      <p:ext uri="{BB962C8B-B14F-4D97-AF65-F5344CB8AC3E}">
        <p14:creationId xmlns:p14="http://schemas.microsoft.com/office/powerpoint/2010/main" val="16475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13517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517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5173"/>
                                        </p:tgtEl>
                                      </p:cBhvr>
                                    </p:cmd>
                                  </p:childTnLst>
                                </p:cTn>
                              </p:par>
                            </p:childTnLst>
                          </p:cTn>
                        </p:par>
                      </p:childTnLst>
                    </p:cTn>
                  </p:par>
                </p:childTnLst>
              </p:cTn>
              <p:nextCondLst>
                <p:cond evt="onClick" delay="0">
                  <p:tgtEl>
                    <p:spTgt spid="135173"/>
                  </p:tgtEl>
                </p:cond>
              </p:nextCondLst>
            </p:seq>
            <p:video>
              <p:cMediaNode mute="1">
                <p:cTn id="12" repeatCount="indefinite" fill="hold" display="0">
                  <p:stCondLst>
                    <p:cond delay="indefinite"/>
                  </p:stCondLst>
                </p:cTn>
                <p:tgtEl>
                  <p:spTgt spid="135173"/>
                </p:tgtEl>
              </p:cMediaNode>
            </p:video>
          </p:childTnLst>
        </p:cTn>
      </p:par>
    </p:tnLst>
  </p:timing>
</p:sld>
</file>

<file path=ppt/theme/theme1.xml><?xml version="1.0" encoding="utf-8"?>
<a:theme xmlns:a="http://schemas.openxmlformats.org/drawingml/2006/main" name="RetrospectVTI">
  <a:themeElements>
    <a:clrScheme name="Custom 11">
      <a:dk1>
        <a:sysClr val="windowText" lastClr="000000"/>
      </a:dk1>
      <a:lt1>
        <a:sysClr val="window" lastClr="FFFFFF"/>
      </a:lt1>
      <a:dk2>
        <a:srgbClr val="595959"/>
      </a:dk2>
      <a:lt2>
        <a:srgbClr val="E3F2D9"/>
      </a:lt2>
      <a:accent1>
        <a:srgbClr val="75C044"/>
      </a:accent1>
      <a:accent2>
        <a:srgbClr val="426D25"/>
      </a:accent2>
      <a:accent3>
        <a:srgbClr val="426D25"/>
      </a:accent3>
      <a:accent4>
        <a:srgbClr val="75C044"/>
      </a:accent4>
      <a:accent5>
        <a:srgbClr val="3E8853"/>
      </a:accent5>
      <a:accent6>
        <a:srgbClr val="426D25"/>
      </a:accent6>
      <a:hlink>
        <a:srgbClr val="6EAC1C"/>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4066</Words>
  <Application>Microsoft Office PowerPoint</Application>
  <PresentationFormat>Widescreen</PresentationFormat>
  <Paragraphs>336</Paragraphs>
  <Slides>37</Slides>
  <Notes>29</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Verdana</vt:lpstr>
      <vt:lpstr>Wingdings</vt:lpstr>
      <vt:lpstr>RetrospectVTI</vt:lpstr>
      <vt:lpstr>Acoustical Impact &amp;  Green Office Design</vt:lpstr>
      <vt:lpstr>What We’ll Cover</vt:lpstr>
      <vt:lpstr>So What is LEED?</vt:lpstr>
      <vt:lpstr>Important to Know</vt:lpstr>
      <vt:lpstr>It’s Not Easy Being Green</vt:lpstr>
      <vt:lpstr>EXCEPT FOR ACOUSTICS</vt:lpstr>
      <vt:lpstr>Complaints from Overheard Speech Tops the Chart</vt:lpstr>
      <vt:lpstr>So What Does This Mean? </vt:lpstr>
      <vt:lpstr>So Why The Acoustical Issues?</vt:lpstr>
      <vt:lpstr>The result is..</vt:lpstr>
      <vt:lpstr>So, what else is going on  in the space? </vt:lpstr>
      <vt:lpstr>What is Creating All the Noise?</vt:lpstr>
      <vt:lpstr>PowerPoint Presentation</vt:lpstr>
      <vt:lpstr>GREEN VS. NON-GREEN COMPARISON</vt:lpstr>
      <vt:lpstr>GREENER QUIETER OFFICE DESIGN</vt:lpstr>
      <vt:lpstr>Green Office Design- Noisier</vt:lpstr>
      <vt:lpstr>Green Offices</vt:lpstr>
      <vt:lpstr>First Step </vt:lpstr>
      <vt:lpstr>ABSORB, BLOCK, COVER</vt:lpstr>
      <vt:lpstr>Measurements for Absorbing Sound</vt:lpstr>
      <vt:lpstr>Measurements for Blocking Sound</vt:lpstr>
      <vt:lpstr>Measurements for Covering Sound</vt:lpstr>
      <vt:lpstr>A, B, C Recommendations</vt:lpstr>
      <vt:lpstr>THE ABC’S IN GREEN DESIGN</vt:lpstr>
      <vt:lpstr>Green Building Design Impacts Acoustics</vt:lpstr>
      <vt:lpstr>SOLUTIONS</vt:lpstr>
      <vt:lpstr>Sound Masking</vt:lpstr>
      <vt:lpstr>Key Criteria</vt:lpstr>
      <vt:lpstr>Typical ambient background 38dB</vt:lpstr>
      <vt:lpstr>Dynamic Range is 27 dB (No sound masking)</vt:lpstr>
      <vt:lpstr>Speech Levels With Sound Masking</vt:lpstr>
      <vt:lpstr>PowerPoint Presentation</vt:lpstr>
      <vt:lpstr>Proper Acoustics &amp; Sound Masking Can Help You… </vt:lpstr>
      <vt:lpstr>Acoustics &amp; LEED Credits</vt:lpstr>
      <vt:lpstr>So What Have We Covered?</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2021-01-14T14:11:43Z</dcterms:created>
  <dcterms:modified xsi:type="dcterms:W3CDTF">2021-01-14T18:58:22Z</dcterms:modified>
</cp:coreProperties>
</file>