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58" r:id="rId5"/>
    <p:sldId id="274" r:id="rId6"/>
    <p:sldId id="275" r:id="rId7"/>
    <p:sldId id="279" r:id="rId8"/>
    <p:sldId id="280" r:id="rId9"/>
    <p:sldId id="276" r:id="rId10"/>
    <p:sldId id="282" r:id="rId11"/>
    <p:sldId id="285" r:id="rId12"/>
    <p:sldId id="283" r:id="rId13"/>
    <p:sldId id="28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7453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4C57-F2F1-45D1-B664-2D9100F27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1047934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5/25/2021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Essential.</a:t>
            </a:r>
            <a:br>
              <a:rPr lang="en-US" sz="4800" dirty="0"/>
            </a:b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DC53D25-0B71-411C-8524-0B22C8341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0" y="2456942"/>
            <a:ext cx="5873341" cy="13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0B0-F529-414A-8BDC-F05F31FC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Lencore Pitch and Position.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2331671"/>
            <a:ext cx="4604952" cy="1075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5" y="1923353"/>
            <a:ext cx="5544064" cy="2216202"/>
          </a:xfrm>
          <a:prstGeom prst="rect">
            <a:avLst/>
          </a:prstGeom>
        </p:spPr>
      </p:pic>
      <p:pic>
        <p:nvPicPr>
          <p:cNvPr id="5" name="Picture 4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01491FDB-85FF-42D1-A991-E0223D3BFC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5" b="12233"/>
          <a:stretch/>
        </p:blipFill>
        <p:spPr>
          <a:xfrm>
            <a:off x="4709362" y="4001957"/>
            <a:ext cx="2246053" cy="26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2C149403-0547-4C07-A5F5-A505CD5AC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22733"/>
          <a:stretch/>
        </p:blipFill>
        <p:spPr>
          <a:xfrm>
            <a:off x="3811857" y="0"/>
            <a:ext cx="6382467" cy="6845872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086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Question mark on green pastel background">
            <a:extLst>
              <a:ext uri="{FF2B5EF4-FFF2-40B4-BE49-F238E27FC236}">
                <a16:creationId xmlns:a16="http://schemas.microsoft.com/office/drawing/2014/main" id="{266E0468-4F74-4945-9BAA-BF4DBAE11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34" r="239" b="-2"/>
          <a:stretch/>
        </p:blipFill>
        <p:spPr>
          <a:xfrm>
            <a:off x="20" y="10"/>
            <a:ext cx="4654276" cy="5864215"/>
          </a:xfrm>
          <a:prstGeom prst="rect">
            <a:avLst/>
          </a:prstGeom>
          <a:noFill/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640D0BB-06C5-476E-A437-2D46BCC3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>
            <a:normAutofit/>
          </a:bodyPr>
          <a:lstStyle/>
          <a:p>
            <a:r>
              <a:rPr lang="en-US" dirty="0"/>
              <a:t>What Do We Know To Be True?</a:t>
            </a:r>
          </a:p>
          <a:p>
            <a:r>
              <a:rPr lang="en-US" dirty="0"/>
              <a:t>Things We Think To Be True.</a:t>
            </a:r>
          </a:p>
          <a:p>
            <a:r>
              <a:rPr lang="en-US" dirty="0"/>
              <a:t>Essentials.</a:t>
            </a:r>
          </a:p>
          <a:p>
            <a:r>
              <a:rPr lang="en-US" dirty="0"/>
              <a:t>Lencore Pitch and Position.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543CA-A809-45F7-9C98-5DB1A1FA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740" y="1885124"/>
            <a:ext cx="3068833" cy="2093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154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669B-EE2F-4FC4-AAF7-8858997A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 We Know To Be True?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1A7F-2CDE-4FFF-BE5E-7EDD1AC6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 % will return to full in the office</a:t>
            </a:r>
          </a:p>
          <a:p>
            <a:r>
              <a:rPr lang="en-US" sz="2400" dirty="0"/>
              <a:t>Some % will stay completely virtual</a:t>
            </a:r>
          </a:p>
          <a:p>
            <a:r>
              <a:rPr lang="en-US" sz="2400" dirty="0"/>
              <a:t>Some % will have a hybrid working environment</a:t>
            </a:r>
          </a:p>
          <a:p>
            <a:endParaRPr lang="en-US" sz="2400" dirty="0"/>
          </a:p>
          <a:p>
            <a:r>
              <a:rPr lang="en-US" sz="2400" dirty="0"/>
              <a:t>Building Material Prices Continue to Climb</a:t>
            </a:r>
          </a:p>
          <a:p>
            <a:r>
              <a:rPr lang="en-US" sz="2400" dirty="0"/>
              <a:t>Higher Wages and Perks Necessary to Attract and Retail Talent</a:t>
            </a:r>
          </a:p>
        </p:txBody>
      </p:sp>
    </p:spTree>
    <p:extLst>
      <p:ext uri="{BB962C8B-B14F-4D97-AF65-F5344CB8AC3E}">
        <p14:creationId xmlns:p14="http://schemas.microsoft.com/office/powerpoint/2010/main" val="268386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0B5C-FAB1-4F61-9065-491381DE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/>
              <a:t>Things We Think To Be True.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6036-9F71-48AE-BD82-C129033AE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4833737" cy="430506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With Higher Construction Prices, Projects are Likely to be Value Engineered</a:t>
            </a:r>
          </a:p>
          <a:p>
            <a:pPr>
              <a:lnSpc>
                <a:spcPct val="120000"/>
              </a:lnSpc>
            </a:pPr>
            <a:r>
              <a:rPr lang="en-US" sz="4800" dirty="0"/>
              <a:t>Many Workplaces are Re-designing their Offices to Adjust:</a:t>
            </a:r>
            <a:br>
              <a:rPr lang="en-US" sz="3600" dirty="0"/>
            </a:br>
            <a:endParaRPr lang="en-US" sz="2600" dirty="0"/>
          </a:p>
          <a:p>
            <a:pPr lvl="3">
              <a:lnSpc>
                <a:spcPct val="120000"/>
              </a:lnSpc>
            </a:pPr>
            <a:r>
              <a:rPr lang="en-US" sz="4600" dirty="0"/>
              <a:t>Fewer Workspaces</a:t>
            </a:r>
          </a:p>
          <a:p>
            <a:pPr lvl="3">
              <a:lnSpc>
                <a:spcPct val="120000"/>
              </a:lnSpc>
            </a:pPr>
            <a:r>
              <a:rPr lang="en-US" sz="4600" dirty="0"/>
              <a:t>More Spacing Between Workstations</a:t>
            </a:r>
          </a:p>
          <a:p>
            <a:pPr lvl="3">
              <a:lnSpc>
                <a:spcPct val="120000"/>
              </a:lnSpc>
            </a:pPr>
            <a:r>
              <a:rPr lang="en-US" sz="4600" dirty="0"/>
              <a:t>More Technology Enablement to Support Hybrid and Remote Work</a:t>
            </a:r>
          </a:p>
          <a:p>
            <a:pPr lvl="3">
              <a:lnSpc>
                <a:spcPct val="120000"/>
              </a:lnSpc>
            </a:pPr>
            <a:r>
              <a:rPr lang="en-US" sz="4600" dirty="0"/>
              <a:t>More Flexibility in Adaptable Spaces</a:t>
            </a:r>
          </a:p>
          <a:p>
            <a:pPr lvl="3">
              <a:lnSpc>
                <a:spcPct val="120000"/>
              </a:lnSpc>
            </a:pPr>
            <a:r>
              <a:rPr lang="en-US" sz="4600" dirty="0"/>
              <a:t>More Barriers</a:t>
            </a:r>
          </a:p>
          <a:p>
            <a:pPr lvl="3">
              <a:lnSpc>
                <a:spcPct val="120000"/>
              </a:lnSpc>
            </a:pPr>
            <a:r>
              <a:rPr lang="en-US" sz="4600" dirty="0"/>
              <a:t>More Hard Surfaces – Anti-Bacterial, Easier to Clean</a:t>
            </a:r>
          </a:p>
          <a:p>
            <a:pPr lvl="3">
              <a:lnSpc>
                <a:spcPct val="120000"/>
              </a:lnSpc>
            </a:pPr>
            <a:r>
              <a:rPr lang="en-US" sz="4600" dirty="0"/>
              <a:t>Fewer Offices</a:t>
            </a:r>
          </a:p>
          <a:p>
            <a:pPr lvl="3">
              <a:lnSpc>
                <a:spcPct val="120000"/>
              </a:lnSpc>
            </a:pPr>
            <a:r>
              <a:rPr lang="en-US" sz="4600" dirty="0"/>
              <a:t>More Collaboration / Huddle Spaces</a:t>
            </a:r>
          </a:p>
        </p:txBody>
      </p:sp>
      <p:pic>
        <p:nvPicPr>
          <p:cNvPr id="5" name="Picture 4" descr="A picture containing text, person, computer, working&#10;&#10;Description automatically generated">
            <a:extLst>
              <a:ext uri="{FF2B5EF4-FFF2-40B4-BE49-F238E27FC236}">
                <a16:creationId xmlns:a16="http://schemas.microsoft.com/office/drawing/2014/main" id="{07125A3E-9249-4B71-AC78-360AAC70A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8869" b="1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6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658C-7E0E-4571-8D30-EA09494C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/>
              <a:t>Things We Think To Be True.</a:t>
            </a:r>
          </a:p>
        </p:txBody>
      </p:sp>
      <p:pic>
        <p:nvPicPr>
          <p:cNvPr id="8" name="Picture 7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6085D8B-28AB-43EF-A78E-8EF15B6A0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r="11572" b="-1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F625-5A29-4D65-9088-5ECC1E4AC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en-US" dirty="0"/>
              <a:t>Employer Goals:</a:t>
            </a:r>
            <a:endParaRPr lang="en-US" sz="1800" dirty="0"/>
          </a:p>
          <a:p>
            <a:pPr lvl="3"/>
            <a:r>
              <a:rPr lang="en-US" sz="1800" dirty="0"/>
              <a:t>Health and Safety</a:t>
            </a:r>
          </a:p>
          <a:p>
            <a:pPr lvl="3"/>
            <a:r>
              <a:rPr lang="en-US" sz="1800" dirty="0"/>
              <a:t>Flexibility</a:t>
            </a:r>
          </a:p>
          <a:p>
            <a:pPr lvl="3"/>
            <a:r>
              <a:rPr lang="en-US" sz="1800" dirty="0"/>
              <a:t>Collaboration</a:t>
            </a:r>
          </a:p>
          <a:p>
            <a:pPr lvl="3"/>
            <a:r>
              <a:rPr lang="en-US" sz="1800" dirty="0"/>
              <a:t>Engagement / Incentive</a:t>
            </a:r>
          </a:p>
          <a:p>
            <a:pPr lvl="3"/>
            <a:r>
              <a:rPr lang="en-US" sz="1800" dirty="0"/>
              <a:t>Productivity</a:t>
            </a:r>
          </a:p>
          <a:p>
            <a:pPr lvl="3"/>
            <a:r>
              <a:rPr lang="en-US" sz="1800" dirty="0"/>
              <a:t>Technology Enablement / Capability</a:t>
            </a:r>
          </a:p>
          <a:p>
            <a:pPr lvl="3"/>
            <a:r>
              <a:rPr lang="en-US" sz="1800" dirty="0"/>
              <a:t>Cost Management (Within Budget)</a:t>
            </a:r>
          </a:p>
        </p:txBody>
      </p:sp>
    </p:spTree>
    <p:extLst>
      <p:ext uri="{BB962C8B-B14F-4D97-AF65-F5344CB8AC3E}">
        <p14:creationId xmlns:p14="http://schemas.microsoft.com/office/powerpoint/2010/main" val="263295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C54E944D-3E8C-445C-AABD-352031087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7724" r="3464" b="-1"/>
          <a:stretch/>
        </p:blipFill>
        <p:spPr>
          <a:xfrm>
            <a:off x="20" y="10"/>
            <a:ext cx="4654276" cy="5864215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6A83E2-E040-4879-B4DA-BED01852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>
            <a:normAutofit/>
          </a:bodyPr>
          <a:lstStyle/>
          <a:p>
            <a:r>
              <a:rPr lang="en-US" dirty="0"/>
              <a:t>Solutions Must Be:</a:t>
            </a:r>
          </a:p>
          <a:p>
            <a:pPr lvl="2"/>
            <a:r>
              <a:rPr lang="en-US" sz="2000" dirty="0"/>
              <a:t>Essential – A Need To Have</a:t>
            </a:r>
          </a:p>
          <a:p>
            <a:pPr lvl="2"/>
            <a:r>
              <a:rPr lang="en-US" sz="2000" dirty="0"/>
              <a:t>Efficient – Cost + ROI</a:t>
            </a:r>
          </a:p>
          <a:p>
            <a:pPr lvl="2"/>
            <a:r>
              <a:rPr lang="en-US" sz="2000" dirty="0"/>
              <a:t>Adaptive / Flexible – Something that works today AND tomorrow</a:t>
            </a:r>
          </a:p>
          <a:p>
            <a:pPr lvl="2"/>
            <a:r>
              <a:rPr lang="en-US" sz="2000" dirty="0"/>
              <a:t>Effective – Solve Real World Challenges</a:t>
            </a:r>
          </a:p>
          <a:p>
            <a:pPr lvl="1"/>
            <a:endParaRPr lang="en-US" sz="2000" dirty="0"/>
          </a:p>
          <a:p>
            <a:r>
              <a:rPr lang="en-US" dirty="0"/>
              <a:t>Essentials:</a:t>
            </a:r>
          </a:p>
          <a:p>
            <a:pPr lvl="2"/>
            <a:r>
              <a:rPr lang="en-US" sz="2000" dirty="0"/>
              <a:t>Safety</a:t>
            </a:r>
          </a:p>
          <a:p>
            <a:pPr lvl="2"/>
            <a:r>
              <a:rPr lang="en-US" sz="2000" dirty="0"/>
              <a:t>Flexibility</a:t>
            </a:r>
          </a:p>
          <a:p>
            <a:pPr lvl="2"/>
            <a:r>
              <a:rPr lang="en-US" sz="2000" dirty="0"/>
              <a:t>Productivity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30B0-F529-414A-8BDC-F05F31FC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/>
          <a:p>
            <a:r>
              <a:rPr lang="en-US" dirty="0"/>
              <a:t>Essentials.</a:t>
            </a:r>
          </a:p>
        </p:txBody>
      </p:sp>
    </p:spTree>
    <p:extLst>
      <p:ext uri="{BB962C8B-B14F-4D97-AF65-F5344CB8AC3E}">
        <p14:creationId xmlns:p14="http://schemas.microsoft.com/office/powerpoint/2010/main" val="383823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0B0-F529-414A-8BDC-F05F31FC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Lencore Pitch and Position.</a:t>
            </a:r>
            <a:endParaRPr lang="en-US" sz="4400" dirty="0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2E3492C-0DAB-4BA3-B761-5F26538D4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" y="2422498"/>
            <a:ext cx="10349866" cy="33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64B913-E8B5-4944-8B14-F11D6EEA9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2" b="29611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1130B0-F529-414A-8BDC-F05F31FC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dirty="0"/>
              <a:t>Lencore Pitch and Position.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83E2-E040-4879-B4DA-BED01852B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660" y="5596570"/>
            <a:ext cx="10113264" cy="9048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future of workplace environments may be uncertain. Our solutions are not. </a:t>
            </a:r>
          </a:p>
          <a:p>
            <a:pPr algn="ctr"/>
            <a:r>
              <a:rPr lang="en-US" dirty="0"/>
              <a:t>Through </a:t>
            </a:r>
            <a:r>
              <a:rPr lang="en-US" dirty="0" err="1"/>
              <a:t>Lencore's</a:t>
            </a:r>
            <a:r>
              <a:rPr lang="en-US" dirty="0"/>
              <a:t> state-of-the-art sound masking and audio integration technology, we can engineer the perfect solution for in-office, remote and hybrid work environments. </a:t>
            </a:r>
          </a:p>
          <a:p>
            <a:pPr marL="457200" lvl="1" indent="0" algn="ctr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457200" lvl="1" indent="0" algn="ctr"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0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0B0-F529-414A-8BDC-F05F31FC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Lencore Pitch and Position.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E809126-0977-4A50-B2E2-DED4491D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8" y="1979675"/>
            <a:ext cx="10909613" cy="44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19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Custom 11">
      <a:dk1>
        <a:sysClr val="windowText" lastClr="000000"/>
      </a:dk1>
      <a:lt1>
        <a:sysClr val="window" lastClr="FFFFFF"/>
      </a:lt1>
      <a:dk2>
        <a:srgbClr val="595959"/>
      </a:dk2>
      <a:lt2>
        <a:srgbClr val="E3F2D9"/>
      </a:lt2>
      <a:accent1>
        <a:srgbClr val="75C044"/>
      </a:accent1>
      <a:accent2>
        <a:srgbClr val="426D25"/>
      </a:accent2>
      <a:accent3>
        <a:srgbClr val="426D25"/>
      </a:accent3>
      <a:accent4>
        <a:srgbClr val="75C044"/>
      </a:accent4>
      <a:accent5>
        <a:srgbClr val="3E8853"/>
      </a:accent5>
      <a:accent6>
        <a:srgbClr val="426D25"/>
      </a:accent6>
      <a:hlink>
        <a:srgbClr val="6EAC1C"/>
      </a:hlink>
      <a:folHlink>
        <a:srgbClr val="00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71af3243-3dd4-4a8d-8c0d-dd76da1f02a5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RetrospectVTI</vt:lpstr>
      <vt:lpstr>Essential. </vt:lpstr>
      <vt:lpstr>Agenda</vt:lpstr>
      <vt:lpstr>What Do We Know To Be True?</vt:lpstr>
      <vt:lpstr>Things We Think To Be True.</vt:lpstr>
      <vt:lpstr>Things We Think To Be True.</vt:lpstr>
      <vt:lpstr>Essentials.</vt:lpstr>
      <vt:lpstr>Lencore Pitch and Position.</vt:lpstr>
      <vt:lpstr>Lencore Pitch and Position.</vt:lpstr>
      <vt:lpstr>Lencore Pitch and Position.</vt:lpstr>
      <vt:lpstr>Lencore Pitch and Position.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2020-10-14T13:47:34Z</dcterms:created>
  <dcterms:modified xsi:type="dcterms:W3CDTF">2021-05-25T19:05:48Z</dcterms:modified>
</cp:coreProperties>
</file>