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4.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4"/>
  </p:sldMasterIdLst>
  <p:notesMasterIdLst>
    <p:notesMasterId r:id="rId36"/>
  </p:notesMasterIdLst>
  <p:handoutMasterIdLst>
    <p:handoutMasterId r:id="rId37"/>
  </p:handoutMasterIdLst>
  <p:sldIdLst>
    <p:sldId id="258" r:id="rId5"/>
    <p:sldId id="366" r:id="rId6"/>
    <p:sldId id="367" r:id="rId7"/>
    <p:sldId id="368" r:id="rId8"/>
    <p:sldId id="375" r:id="rId9"/>
    <p:sldId id="379" r:id="rId10"/>
    <p:sldId id="380" r:id="rId11"/>
    <p:sldId id="692" r:id="rId12"/>
    <p:sldId id="409" r:id="rId13"/>
    <p:sldId id="694" r:id="rId14"/>
    <p:sldId id="800" r:id="rId15"/>
    <p:sldId id="801" r:id="rId16"/>
    <p:sldId id="740" r:id="rId17"/>
    <p:sldId id="691" r:id="rId18"/>
    <p:sldId id="741" r:id="rId19"/>
    <p:sldId id="743" r:id="rId20"/>
    <p:sldId id="690" r:id="rId21"/>
    <p:sldId id="744" r:id="rId22"/>
    <p:sldId id="745" r:id="rId23"/>
    <p:sldId id="746" r:id="rId24"/>
    <p:sldId id="693" r:id="rId25"/>
    <p:sldId id="372" r:id="rId26"/>
    <p:sldId id="388" r:id="rId27"/>
    <p:sldId id="735" r:id="rId28"/>
    <p:sldId id="749" r:id="rId29"/>
    <p:sldId id="748" r:id="rId30"/>
    <p:sldId id="747" r:id="rId31"/>
    <p:sldId id="736" r:id="rId32"/>
    <p:sldId id="689" r:id="rId33"/>
    <p:sldId id="374" r:id="rId34"/>
    <p:sldId id="28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4539" autoAdjust="0"/>
  </p:normalViewPr>
  <p:slideViewPr>
    <p:cSldViewPr snapToGrid="0">
      <p:cViewPr varScale="1">
        <p:scale>
          <a:sx n="85" d="100"/>
          <a:sy n="85" d="100"/>
        </p:scale>
        <p:origin x="840" y="78"/>
      </p:cViewPr>
      <p:guideLst/>
    </p:cSldViewPr>
  </p:slideViewPr>
  <p:notesTextViewPr>
    <p:cViewPr>
      <p:scale>
        <a:sx n="3" d="2"/>
        <a:sy n="3" d="2"/>
      </p:scale>
      <p:origin x="0" y="0"/>
    </p:cViewPr>
  </p:notesTextViewPr>
  <p:notesViewPr>
    <p:cSldViewPr snapToGrid="0">
      <p:cViewPr>
        <p:scale>
          <a:sx n="50" d="100"/>
          <a:sy n="50" d="100"/>
        </p:scale>
        <p:origin x="3403" y="3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B8F225-8C10-457B-8C11-48B3D95DA133}"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B3C78BD2-FA5A-41CF-8BF9-9332F3485206}">
      <dgm:prSet/>
      <dgm:spPr/>
      <dgm:t>
        <a:bodyPr/>
        <a:lstStyle/>
        <a:p>
          <a:r>
            <a:rPr lang="en-US" b="1" u="sng"/>
            <a:t>Atlas</a:t>
          </a:r>
          <a:r>
            <a:rPr lang="en-US" b="1"/>
            <a:t> – </a:t>
          </a:r>
          <a:r>
            <a:rPr lang="en-US"/>
            <a:t>Price.  Cheapest components in market</a:t>
          </a:r>
        </a:p>
      </dgm:t>
    </dgm:pt>
    <dgm:pt modelId="{757E1413-B328-4EFC-B84F-BEE7C866C0F3}" type="parTrans" cxnId="{5902E7D4-086C-4C41-8621-6A702CEBFF90}">
      <dgm:prSet/>
      <dgm:spPr/>
      <dgm:t>
        <a:bodyPr/>
        <a:lstStyle/>
        <a:p>
          <a:endParaRPr lang="en-US"/>
        </a:p>
      </dgm:t>
    </dgm:pt>
    <dgm:pt modelId="{60E217D6-5CDF-4A42-839B-D28EA0EF5CE6}" type="sibTrans" cxnId="{5902E7D4-086C-4C41-8621-6A702CEBFF90}">
      <dgm:prSet/>
      <dgm:spPr/>
      <dgm:t>
        <a:bodyPr/>
        <a:lstStyle/>
        <a:p>
          <a:endParaRPr lang="en-US"/>
        </a:p>
      </dgm:t>
    </dgm:pt>
    <dgm:pt modelId="{DA197485-217E-4BED-8601-3B79F2243C1D}">
      <dgm:prSet/>
      <dgm:spPr/>
      <dgm:t>
        <a:bodyPr/>
        <a:lstStyle/>
        <a:p>
          <a:r>
            <a:rPr lang="en-US" b="1" u="sng"/>
            <a:t>Biamp Cambridge </a:t>
          </a:r>
          <a:r>
            <a:rPr lang="en-US"/>
            <a:t>– Speakers facing downwards</a:t>
          </a:r>
        </a:p>
      </dgm:t>
    </dgm:pt>
    <dgm:pt modelId="{D014E75E-A13D-4EFB-843B-372324524584}" type="parTrans" cxnId="{7622738F-F3DE-4B27-8A94-52D380799F63}">
      <dgm:prSet/>
      <dgm:spPr/>
      <dgm:t>
        <a:bodyPr/>
        <a:lstStyle/>
        <a:p>
          <a:endParaRPr lang="en-US"/>
        </a:p>
      </dgm:t>
    </dgm:pt>
    <dgm:pt modelId="{26B3B2FE-F964-460B-B42F-BC9921868414}" type="sibTrans" cxnId="{7622738F-F3DE-4B27-8A94-52D380799F63}">
      <dgm:prSet/>
      <dgm:spPr/>
      <dgm:t>
        <a:bodyPr/>
        <a:lstStyle/>
        <a:p>
          <a:endParaRPr lang="en-US"/>
        </a:p>
      </dgm:t>
    </dgm:pt>
    <dgm:pt modelId="{1296AEC5-EF39-4B42-B536-37FF6743FEF3}">
      <dgm:prSet/>
      <dgm:spPr/>
      <dgm:t>
        <a:bodyPr/>
        <a:lstStyle/>
        <a:p>
          <a:r>
            <a:rPr lang="en-US" b="1" u="sng"/>
            <a:t>Biamp Dynasound</a:t>
          </a:r>
          <a:r>
            <a:rPr lang="en-US" u="sng"/>
            <a:t> </a:t>
          </a:r>
          <a:r>
            <a:rPr lang="en-US"/>
            <a:t>– Individual speaker controllability</a:t>
          </a:r>
        </a:p>
      </dgm:t>
    </dgm:pt>
    <dgm:pt modelId="{C405047D-7A4C-452A-98CF-7B0FB472066C}" type="parTrans" cxnId="{76CA1C99-C681-4E5F-8B03-B5AA2EBD62DA}">
      <dgm:prSet/>
      <dgm:spPr/>
      <dgm:t>
        <a:bodyPr/>
        <a:lstStyle/>
        <a:p>
          <a:endParaRPr lang="en-US"/>
        </a:p>
      </dgm:t>
    </dgm:pt>
    <dgm:pt modelId="{5E4EF6E8-87D3-4C8A-8E5C-00E86A7B1673}" type="sibTrans" cxnId="{76CA1C99-C681-4E5F-8B03-B5AA2EBD62DA}">
      <dgm:prSet/>
      <dgm:spPr/>
      <dgm:t>
        <a:bodyPr/>
        <a:lstStyle/>
        <a:p>
          <a:endParaRPr lang="en-US"/>
        </a:p>
      </dgm:t>
    </dgm:pt>
    <dgm:pt modelId="{973BE99C-22FA-462B-8271-BDCE96FE40CE}">
      <dgm:prSet/>
      <dgm:spPr/>
      <dgm:t>
        <a:bodyPr/>
        <a:lstStyle/>
        <a:p>
          <a:r>
            <a:rPr lang="en-US" b="1" u="sng"/>
            <a:t>Logison</a:t>
          </a:r>
          <a:r>
            <a:rPr lang="en-US"/>
            <a:t> – No more than 3 speakers per channel/zone</a:t>
          </a:r>
        </a:p>
      </dgm:t>
    </dgm:pt>
    <dgm:pt modelId="{243D5C5A-9141-4AF7-B8D4-7DA0FAA0462E}" type="parTrans" cxnId="{7AC0C9B3-D187-4F10-A1D4-13DB662B1B8C}">
      <dgm:prSet/>
      <dgm:spPr/>
      <dgm:t>
        <a:bodyPr/>
        <a:lstStyle/>
        <a:p>
          <a:endParaRPr lang="en-US"/>
        </a:p>
      </dgm:t>
    </dgm:pt>
    <dgm:pt modelId="{ED554E1C-1310-449D-866A-7F29869510B7}" type="sibTrans" cxnId="{7AC0C9B3-D187-4F10-A1D4-13DB662B1B8C}">
      <dgm:prSet/>
      <dgm:spPr/>
      <dgm:t>
        <a:bodyPr/>
        <a:lstStyle/>
        <a:p>
          <a:endParaRPr lang="en-US"/>
        </a:p>
      </dgm:t>
    </dgm:pt>
    <dgm:pt modelId="{1F078D09-ACD7-4AEB-90FA-6B861FD25BCB}">
      <dgm:prSet/>
      <dgm:spPr/>
      <dgm:t>
        <a:bodyPr/>
        <a:lstStyle/>
        <a:p>
          <a:r>
            <a:rPr lang="en-US" b="1" u="sng"/>
            <a:t>Soft dB </a:t>
          </a:r>
          <a:r>
            <a:rPr lang="en-US"/>
            <a:t>– Need to raise and lower volume based on volume of sound in the space</a:t>
          </a:r>
        </a:p>
      </dgm:t>
    </dgm:pt>
    <dgm:pt modelId="{C2997B4B-61B6-4387-B368-AD35BD73368C}" type="parTrans" cxnId="{4BB8D241-8799-412F-A4AC-8BC36775F72D}">
      <dgm:prSet/>
      <dgm:spPr/>
      <dgm:t>
        <a:bodyPr/>
        <a:lstStyle/>
        <a:p>
          <a:endParaRPr lang="en-US"/>
        </a:p>
      </dgm:t>
    </dgm:pt>
    <dgm:pt modelId="{63871167-63A0-4155-950F-4018C4E170A3}" type="sibTrans" cxnId="{4BB8D241-8799-412F-A4AC-8BC36775F72D}">
      <dgm:prSet/>
      <dgm:spPr/>
      <dgm:t>
        <a:bodyPr/>
        <a:lstStyle/>
        <a:p>
          <a:endParaRPr lang="en-US"/>
        </a:p>
      </dgm:t>
    </dgm:pt>
    <dgm:pt modelId="{D40166B5-8FFE-4C7E-AE8B-13550E3FCEA2}" type="pres">
      <dgm:prSet presAssocID="{30B8F225-8C10-457B-8C11-48B3D95DA133}" presName="linear" presStyleCnt="0">
        <dgm:presLayoutVars>
          <dgm:animLvl val="lvl"/>
          <dgm:resizeHandles val="exact"/>
        </dgm:presLayoutVars>
      </dgm:prSet>
      <dgm:spPr/>
    </dgm:pt>
    <dgm:pt modelId="{F117BFEE-7EB7-4D93-BD26-96B18D282582}" type="pres">
      <dgm:prSet presAssocID="{B3C78BD2-FA5A-41CF-8BF9-9332F3485206}" presName="parentText" presStyleLbl="node1" presStyleIdx="0" presStyleCnt="5">
        <dgm:presLayoutVars>
          <dgm:chMax val="0"/>
          <dgm:bulletEnabled val="1"/>
        </dgm:presLayoutVars>
      </dgm:prSet>
      <dgm:spPr/>
    </dgm:pt>
    <dgm:pt modelId="{5E1514F4-FE45-4D82-B97A-B93D0580505E}" type="pres">
      <dgm:prSet presAssocID="{60E217D6-5CDF-4A42-839B-D28EA0EF5CE6}" presName="spacer" presStyleCnt="0"/>
      <dgm:spPr/>
    </dgm:pt>
    <dgm:pt modelId="{1B65C7AC-60EC-4CB5-91D3-0528F89D1A49}" type="pres">
      <dgm:prSet presAssocID="{DA197485-217E-4BED-8601-3B79F2243C1D}" presName="parentText" presStyleLbl="node1" presStyleIdx="1" presStyleCnt="5">
        <dgm:presLayoutVars>
          <dgm:chMax val="0"/>
          <dgm:bulletEnabled val="1"/>
        </dgm:presLayoutVars>
      </dgm:prSet>
      <dgm:spPr/>
    </dgm:pt>
    <dgm:pt modelId="{80FB282C-4109-4435-A19B-21571A4A45EC}" type="pres">
      <dgm:prSet presAssocID="{26B3B2FE-F964-460B-B42F-BC9921868414}" presName="spacer" presStyleCnt="0"/>
      <dgm:spPr/>
    </dgm:pt>
    <dgm:pt modelId="{9F8B041C-91E6-403A-AC61-368F0B9B3D55}" type="pres">
      <dgm:prSet presAssocID="{1296AEC5-EF39-4B42-B536-37FF6743FEF3}" presName="parentText" presStyleLbl="node1" presStyleIdx="2" presStyleCnt="5">
        <dgm:presLayoutVars>
          <dgm:chMax val="0"/>
          <dgm:bulletEnabled val="1"/>
        </dgm:presLayoutVars>
      </dgm:prSet>
      <dgm:spPr/>
    </dgm:pt>
    <dgm:pt modelId="{C480EA6E-790D-4EC0-9380-A21DBF9ADF8C}" type="pres">
      <dgm:prSet presAssocID="{5E4EF6E8-87D3-4C8A-8E5C-00E86A7B1673}" presName="spacer" presStyleCnt="0"/>
      <dgm:spPr/>
    </dgm:pt>
    <dgm:pt modelId="{99C570F3-F355-4484-A363-8B222E4C2A1A}" type="pres">
      <dgm:prSet presAssocID="{973BE99C-22FA-462B-8271-BDCE96FE40CE}" presName="parentText" presStyleLbl="node1" presStyleIdx="3" presStyleCnt="5">
        <dgm:presLayoutVars>
          <dgm:chMax val="0"/>
          <dgm:bulletEnabled val="1"/>
        </dgm:presLayoutVars>
      </dgm:prSet>
      <dgm:spPr/>
    </dgm:pt>
    <dgm:pt modelId="{161990B0-8A03-409B-B7D4-7800D6B13B70}" type="pres">
      <dgm:prSet presAssocID="{ED554E1C-1310-449D-866A-7F29869510B7}" presName="spacer" presStyleCnt="0"/>
      <dgm:spPr/>
    </dgm:pt>
    <dgm:pt modelId="{A989BBE0-E79A-48B4-BF69-321A9CBA571F}" type="pres">
      <dgm:prSet presAssocID="{1F078D09-ACD7-4AEB-90FA-6B861FD25BCB}" presName="parentText" presStyleLbl="node1" presStyleIdx="4" presStyleCnt="5">
        <dgm:presLayoutVars>
          <dgm:chMax val="0"/>
          <dgm:bulletEnabled val="1"/>
        </dgm:presLayoutVars>
      </dgm:prSet>
      <dgm:spPr/>
    </dgm:pt>
  </dgm:ptLst>
  <dgm:cxnLst>
    <dgm:cxn modelId="{B6E2D115-3CCE-41DB-815C-20EBC1F5CDD4}" type="presOf" srcId="{DA197485-217E-4BED-8601-3B79F2243C1D}" destId="{1B65C7AC-60EC-4CB5-91D3-0528F89D1A49}" srcOrd="0" destOrd="0" presId="urn:microsoft.com/office/officeart/2005/8/layout/vList2"/>
    <dgm:cxn modelId="{4BB8D241-8799-412F-A4AC-8BC36775F72D}" srcId="{30B8F225-8C10-457B-8C11-48B3D95DA133}" destId="{1F078D09-ACD7-4AEB-90FA-6B861FD25BCB}" srcOrd="4" destOrd="0" parTransId="{C2997B4B-61B6-4387-B368-AD35BD73368C}" sibTransId="{63871167-63A0-4155-950F-4018C4E170A3}"/>
    <dgm:cxn modelId="{85F9BD65-331A-4393-A0A7-1DE8929A4543}" type="presOf" srcId="{B3C78BD2-FA5A-41CF-8BF9-9332F3485206}" destId="{F117BFEE-7EB7-4D93-BD26-96B18D282582}" srcOrd="0" destOrd="0" presId="urn:microsoft.com/office/officeart/2005/8/layout/vList2"/>
    <dgm:cxn modelId="{B1A2496B-83BE-4BF9-A6F2-F5DDA02FEC36}" type="presOf" srcId="{1F078D09-ACD7-4AEB-90FA-6B861FD25BCB}" destId="{A989BBE0-E79A-48B4-BF69-321A9CBA571F}" srcOrd="0" destOrd="0" presId="urn:microsoft.com/office/officeart/2005/8/layout/vList2"/>
    <dgm:cxn modelId="{7622738F-F3DE-4B27-8A94-52D380799F63}" srcId="{30B8F225-8C10-457B-8C11-48B3D95DA133}" destId="{DA197485-217E-4BED-8601-3B79F2243C1D}" srcOrd="1" destOrd="0" parTransId="{D014E75E-A13D-4EFB-843B-372324524584}" sibTransId="{26B3B2FE-F964-460B-B42F-BC9921868414}"/>
    <dgm:cxn modelId="{76CA1C99-C681-4E5F-8B03-B5AA2EBD62DA}" srcId="{30B8F225-8C10-457B-8C11-48B3D95DA133}" destId="{1296AEC5-EF39-4B42-B536-37FF6743FEF3}" srcOrd="2" destOrd="0" parTransId="{C405047D-7A4C-452A-98CF-7B0FB472066C}" sibTransId="{5E4EF6E8-87D3-4C8A-8E5C-00E86A7B1673}"/>
    <dgm:cxn modelId="{7AC0C9B3-D187-4F10-A1D4-13DB662B1B8C}" srcId="{30B8F225-8C10-457B-8C11-48B3D95DA133}" destId="{973BE99C-22FA-462B-8271-BDCE96FE40CE}" srcOrd="3" destOrd="0" parTransId="{243D5C5A-9141-4AF7-B8D4-7DA0FAA0462E}" sibTransId="{ED554E1C-1310-449D-866A-7F29869510B7}"/>
    <dgm:cxn modelId="{5902E7D4-086C-4C41-8621-6A702CEBFF90}" srcId="{30B8F225-8C10-457B-8C11-48B3D95DA133}" destId="{B3C78BD2-FA5A-41CF-8BF9-9332F3485206}" srcOrd="0" destOrd="0" parTransId="{757E1413-B328-4EFC-B84F-BEE7C866C0F3}" sibTransId="{60E217D6-5CDF-4A42-839B-D28EA0EF5CE6}"/>
    <dgm:cxn modelId="{AB6483EE-D1C1-4704-AC67-71D538D20C3E}" type="presOf" srcId="{973BE99C-22FA-462B-8271-BDCE96FE40CE}" destId="{99C570F3-F355-4484-A363-8B222E4C2A1A}" srcOrd="0" destOrd="0" presId="urn:microsoft.com/office/officeart/2005/8/layout/vList2"/>
    <dgm:cxn modelId="{F6AEEFEF-345A-4F73-AF52-3AA7E44CA041}" type="presOf" srcId="{30B8F225-8C10-457B-8C11-48B3D95DA133}" destId="{D40166B5-8FFE-4C7E-AE8B-13550E3FCEA2}" srcOrd="0" destOrd="0" presId="urn:microsoft.com/office/officeart/2005/8/layout/vList2"/>
    <dgm:cxn modelId="{4A9AFAFE-4527-450C-8871-F2BB1A8F40B3}" type="presOf" srcId="{1296AEC5-EF39-4B42-B536-37FF6743FEF3}" destId="{9F8B041C-91E6-403A-AC61-368F0B9B3D55}" srcOrd="0" destOrd="0" presId="urn:microsoft.com/office/officeart/2005/8/layout/vList2"/>
    <dgm:cxn modelId="{6E00B9F4-1923-431B-B3FB-8FAB84E11890}" type="presParOf" srcId="{D40166B5-8FFE-4C7E-AE8B-13550E3FCEA2}" destId="{F117BFEE-7EB7-4D93-BD26-96B18D282582}" srcOrd="0" destOrd="0" presId="urn:microsoft.com/office/officeart/2005/8/layout/vList2"/>
    <dgm:cxn modelId="{5D166CA1-27BF-4A3F-ABBD-8D4D8BA9D1CF}" type="presParOf" srcId="{D40166B5-8FFE-4C7E-AE8B-13550E3FCEA2}" destId="{5E1514F4-FE45-4D82-B97A-B93D0580505E}" srcOrd="1" destOrd="0" presId="urn:microsoft.com/office/officeart/2005/8/layout/vList2"/>
    <dgm:cxn modelId="{680D12D4-C1DB-4563-AAD7-D29583217D98}" type="presParOf" srcId="{D40166B5-8FFE-4C7E-AE8B-13550E3FCEA2}" destId="{1B65C7AC-60EC-4CB5-91D3-0528F89D1A49}" srcOrd="2" destOrd="0" presId="urn:microsoft.com/office/officeart/2005/8/layout/vList2"/>
    <dgm:cxn modelId="{17A227F7-D31A-48E9-8980-2143DE01CAFD}" type="presParOf" srcId="{D40166B5-8FFE-4C7E-AE8B-13550E3FCEA2}" destId="{80FB282C-4109-4435-A19B-21571A4A45EC}" srcOrd="3" destOrd="0" presId="urn:microsoft.com/office/officeart/2005/8/layout/vList2"/>
    <dgm:cxn modelId="{17B9214C-4649-4842-A550-3FB8ED30E32A}" type="presParOf" srcId="{D40166B5-8FFE-4C7E-AE8B-13550E3FCEA2}" destId="{9F8B041C-91E6-403A-AC61-368F0B9B3D55}" srcOrd="4" destOrd="0" presId="urn:microsoft.com/office/officeart/2005/8/layout/vList2"/>
    <dgm:cxn modelId="{0BB2BB74-4376-44A5-BB60-7940DD826D28}" type="presParOf" srcId="{D40166B5-8FFE-4C7E-AE8B-13550E3FCEA2}" destId="{C480EA6E-790D-4EC0-9380-A21DBF9ADF8C}" srcOrd="5" destOrd="0" presId="urn:microsoft.com/office/officeart/2005/8/layout/vList2"/>
    <dgm:cxn modelId="{CC5EBEC2-647B-45E4-995F-0AB93C57415C}" type="presParOf" srcId="{D40166B5-8FFE-4C7E-AE8B-13550E3FCEA2}" destId="{99C570F3-F355-4484-A363-8B222E4C2A1A}" srcOrd="6" destOrd="0" presId="urn:microsoft.com/office/officeart/2005/8/layout/vList2"/>
    <dgm:cxn modelId="{73709BAE-E7F3-422D-9557-0664E1CA6C2E}" type="presParOf" srcId="{D40166B5-8FFE-4C7E-AE8B-13550E3FCEA2}" destId="{161990B0-8A03-409B-B7D4-7800D6B13B70}" srcOrd="7" destOrd="0" presId="urn:microsoft.com/office/officeart/2005/8/layout/vList2"/>
    <dgm:cxn modelId="{98B7C58E-4E28-4CEF-8682-FD69A0B907E4}" type="presParOf" srcId="{D40166B5-8FFE-4C7E-AE8B-13550E3FCEA2}" destId="{A989BBE0-E79A-48B4-BF69-321A9CBA571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7BFEE-7EB7-4D93-BD26-96B18D282582}">
      <dsp:nvSpPr>
        <dsp:cNvPr id="0" name=""/>
        <dsp:cNvSpPr/>
      </dsp:nvSpPr>
      <dsp:spPr>
        <a:xfrm>
          <a:off x="0" y="368827"/>
          <a:ext cx="10058399"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u="sng" kern="1200"/>
            <a:t>Atlas</a:t>
          </a:r>
          <a:r>
            <a:rPr lang="en-US" sz="2300" b="1" kern="1200"/>
            <a:t> – </a:t>
          </a:r>
          <a:r>
            <a:rPr lang="en-US" sz="2300" kern="1200"/>
            <a:t>Price.  Cheapest components in market</a:t>
          </a:r>
        </a:p>
      </dsp:txBody>
      <dsp:txXfrm>
        <a:off x="26930" y="395757"/>
        <a:ext cx="10004539" cy="497795"/>
      </dsp:txXfrm>
    </dsp:sp>
    <dsp:sp modelId="{1B65C7AC-60EC-4CB5-91D3-0528F89D1A49}">
      <dsp:nvSpPr>
        <dsp:cNvPr id="0" name=""/>
        <dsp:cNvSpPr/>
      </dsp:nvSpPr>
      <dsp:spPr>
        <a:xfrm>
          <a:off x="0" y="986722"/>
          <a:ext cx="10058399"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u="sng" kern="1200"/>
            <a:t>Biamp Cambridge </a:t>
          </a:r>
          <a:r>
            <a:rPr lang="en-US" sz="2300" kern="1200"/>
            <a:t>– Speakers facing downwards</a:t>
          </a:r>
        </a:p>
      </dsp:txBody>
      <dsp:txXfrm>
        <a:off x="26930" y="1013652"/>
        <a:ext cx="10004539" cy="497795"/>
      </dsp:txXfrm>
    </dsp:sp>
    <dsp:sp modelId="{9F8B041C-91E6-403A-AC61-368F0B9B3D55}">
      <dsp:nvSpPr>
        <dsp:cNvPr id="0" name=""/>
        <dsp:cNvSpPr/>
      </dsp:nvSpPr>
      <dsp:spPr>
        <a:xfrm>
          <a:off x="0" y="1604617"/>
          <a:ext cx="10058399"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u="sng" kern="1200"/>
            <a:t>Biamp Dynasound</a:t>
          </a:r>
          <a:r>
            <a:rPr lang="en-US" sz="2300" u="sng" kern="1200"/>
            <a:t> </a:t>
          </a:r>
          <a:r>
            <a:rPr lang="en-US" sz="2300" kern="1200"/>
            <a:t>– Individual speaker controllability</a:t>
          </a:r>
        </a:p>
      </dsp:txBody>
      <dsp:txXfrm>
        <a:off x="26930" y="1631547"/>
        <a:ext cx="10004539" cy="497795"/>
      </dsp:txXfrm>
    </dsp:sp>
    <dsp:sp modelId="{99C570F3-F355-4484-A363-8B222E4C2A1A}">
      <dsp:nvSpPr>
        <dsp:cNvPr id="0" name=""/>
        <dsp:cNvSpPr/>
      </dsp:nvSpPr>
      <dsp:spPr>
        <a:xfrm>
          <a:off x="0" y="2222513"/>
          <a:ext cx="10058399"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u="sng" kern="1200"/>
            <a:t>Logison</a:t>
          </a:r>
          <a:r>
            <a:rPr lang="en-US" sz="2300" kern="1200"/>
            <a:t> – No more than 3 speakers per channel/zone</a:t>
          </a:r>
        </a:p>
      </dsp:txBody>
      <dsp:txXfrm>
        <a:off x="26930" y="2249443"/>
        <a:ext cx="10004539" cy="497795"/>
      </dsp:txXfrm>
    </dsp:sp>
    <dsp:sp modelId="{A989BBE0-E79A-48B4-BF69-321A9CBA571F}">
      <dsp:nvSpPr>
        <dsp:cNvPr id="0" name=""/>
        <dsp:cNvSpPr/>
      </dsp:nvSpPr>
      <dsp:spPr>
        <a:xfrm>
          <a:off x="0" y="2840408"/>
          <a:ext cx="10058399"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u="sng" kern="1200"/>
            <a:t>Soft dB </a:t>
          </a:r>
          <a:r>
            <a:rPr lang="en-US" sz="2300" kern="1200"/>
            <a:t>– Need to raise and lower volume based on volume of sound in the space</a:t>
          </a:r>
        </a:p>
      </dsp:txBody>
      <dsp:txXfrm>
        <a:off x="26930" y="2867338"/>
        <a:ext cx="10004539"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5/5/2021</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5/5/2021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62" eaLnBrk="0" hangingPunct="0">
              <a:defRPr>
                <a:solidFill>
                  <a:schemeClr val="tx1"/>
                </a:solidFill>
                <a:latin typeface="Arial" charset="0"/>
              </a:defRPr>
            </a:lvl1pPr>
            <a:lvl2pPr marL="757066" indent="-291179" defTabSz="939862" eaLnBrk="0" hangingPunct="0">
              <a:defRPr>
                <a:solidFill>
                  <a:schemeClr val="tx1"/>
                </a:solidFill>
                <a:latin typeface="Arial" charset="0"/>
              </a:defRPr>
            </a:lvl2pPr>
            <a:lvl3pPr marL="1164717" indent="-232943" defTabSz="939862" eaLnBrk="0" hangingPunct="0">
              <a:defRPr>
                <a:solidFill>
                  <a:schemeClr val="tx1"/>
                </a:solidFill>
                <a:latin typeface="Arial" charset="0"/>
              </a:defRPr>
            </a:lvl3pPr>
            <a:lvl4pPr marL="1630604" indent="-232943" defTabSz="939862" eaLnBrk="0" hangingPunct="0">
              <a:defRPr>
                <a:solidFill>
                  <a:schemeClr val="tx1"/>
                </a:solidFill>
                <a:latin typeface="Arial" charset="0"/>
              </a:defRPr>
            </a:lvl4pPr>
            <a:lvl5pPr marL="2096491" indent="-232943" defTabSz="939862" eaLnBrk="0" hangingPunct="0">
              <a:defRPr>
                <a:solidFill>
                  <a:schemeClr val="tx1"/>
                </a:solidFill>
                <a:latin typeface="Arial" charset="0"/>
              </a:defRPr>
            </a:lvl5pPr>
            <a:lvl6pPr marL="2562377" indent="-232943" defTabSz="939862" eaLnBrk="0" fontAlgn="base" hangingPunct="0">
              <a:spcBef>
                <a:spcPct val="0"/>
              </a:spcBef>
              <a:spcAft>
                <a:spcPct val="0"/>
              </a:spcAft>
              <a:defRPr>
                <a:solidFill>
                  <a:schemeClr val="tx1"/>
                </a:solidFill>
                <a:latin typeface="Arial" charset="0"/>
              </a:defRPr>
            </a:lvl6pPr>
            <a:lvl7pPr marL="3028264" indent="-232943" defTabSz="939862" eaLnBrk="0" fontAlgn="base" hangingPunct="0">
              <a:spcBef>
                <a:spcPct val="0"/>
              </a:spcBef>
              <a:spcAft>
                <a:spcPct val="0"/>
              </a:spcAft>
              <a:defRPr>
                <a:solidFill>
                  <a:schemeClr val="tx1"/>
                </a:solidFill>
                <a:latin typeface="Arial" charset="0"/>
              </a:defRPr>
            </a:lvl7pPr>
            <a:lvl8pPr marL="3494151" indent="-232943" defTabSz="939862" eaLnBrk="0" fontAlgn="base" hangingPunct="0">
              <a:spcBef>
                <a:spcPct val="0"/>
              </a:spcBef>
              <a:spcAft>
                <a:spcPct val="0"/>
              </a:spcAft>
              <a:defRPr>
                <a:solidFill>
                  <a:schemeClr val="tx1"/>
                </a:solidFill>
                <a:latin typeface="Arial" charset="0"/>
              </a:defRPr>
            </a:lvl8pPr>
            <a:lvl9pPr marL="3960038" indent="-232943" defTabSz="939862"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11</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51212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62" eaLnBrk="0" hangingPunct="0">
              <a:defRPr>
                <a:solidFill>
                  <a:schemeClr val="tx1"/>
                </a:solidFill>
                <a:latin typeface="Arial" charset="0"/>
              </a:defRPr>
            </a:lvl1pPr>
            <a:lvl2pPr marL="757066" indent="-291179" defTabSz="939862" eaLnBrk="0" hangingPunct="0">
              <a:defRPr>
                <a:solidFill>
                  <a:schemeClr val="tx1"/>
                </a:solidFill>
                <a:latin typeface="Arial" charset="0"/>
              </a:defRPr>
            </a:lvl2pPr>
            <a:lvl3pPr marL="1164717" indent="-232943" defTabSz="939862" eaLnBrk="0" hangingPunct="0">
              <a:defRPr>
                <a:solidFill>
                  <a:schemeClr val="tx1"/>
                </a:solidFill>
                <a:latin typeface="Arial" charset="0"/>
              </a:defRPr>
            </a:lvl3pPr>
            <a:lvl4pPr marL="1630604" indent="-232943" defTabSz="939862" eaLnBrk="0" hangingPunct="0">
              <a:defRPr>
                <a:solidFill>
                  <a:schemeClr val="tx1"/>
                </a:solidFill>
                <a:latin typeface="Arial" charset="0"/>
              </a:defRPr>
            </a:lvl4pPr>
            <a:lvl5pPr marL="2096491" indent="-232943" defTabSz="939862" eaLnBrk="0" hangingPunct="0">
              <a:defRPr>
                <a:solidFill>
                  <a:schemeClr val="tx1"/>
                </a:solidFill>
                <a:latin typeface="Arial" charset="0"/>
              </a:defRPr>
            </a:lvl5pPr>
            <a:lvl6pPr marL="2562377" indent="-232943" defTabSz="939862" eaLnBrk="0" fontAlgn="base" hangingPunct="0">
              <a:spcBef>
                <a:spcPct val="0"/>
              </a:spcBef>
              <a:spcAft>
                <a:spcPct val="0"/>
              </a:spcAft>
              <a:defRPr>
                <a:solidFill>
                  <a:schemeClr val="tx1"/>
                </a:solidFill>
                <a:latin typeface="Arial" charset="0"/>
              </a:defRPr>
            </a:lvl6pPr>
            <a:lvl7pPr marL="3028264" indent="-232943" defTabSz="939862" eaLnBrk="0" fontAlgn="base" hangingPunct="0">
              <a:spcBef>
                <a:spcPct val="0"/>
              </a:spcBef>
              <a:spcAft>
                <a:spcPct val="0"/>
              </a:spcAft>
              <a:defRPr>
                <a:solidFill>
                  <a:schemeClr val="tx1"/>
                </a:solidFill>
                <a:latin typeface="Arial" charset="0"/>
              </a:defRPr>
            </a:lvl7pPr>
            <a:lvl8pPr marL="3494151" indent="-232943" defTabSz="939862" eaLnBrk="0" fontAlgn="base" hangingPunct="0">
              <a:spcBef>
                <a:spcPct val="0"/>
              </a:spcBef>
              <a:spcAft>
                <a:spcPct val="0"/>
              </a:spcAft>
              <a:defRPr>
                <a:solidFill>
                  <a:schemeClr val="tx1"/>
                </a:solidFill>
                <a:latin typeface="Arial" charset="0"/>
              </a:defRPr>
            </a:lvl8pPr>
            <a:lvl9pPr marL="3960038" indent="-232943" defTabSz="939862"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12</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07901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62" eaLnBrk="0" hangingPunct="0">
              <a:defRPr>
                <a:solidFill>
                  <a:schemeClr val="tx1"/>
                </a:solidFill>
                <a:latin typeface="Arial" charset="0"/>
              </a:defRPr>
            </a:lvl1pPr>
            <a:lvl2pPr marL="757066" indent="-291179" defTabSz="939862" eaLnBrk="0" hangingPunct="0">
              <a:defRPr>
                <a:solidFill>
                  <a:schemeClr val="tx1"/>
                </a:solidFill>
                <a:latin typeface="Arial" charset="0"/>
              </a:defRPr>
            </a:lvl2pPr>
            <a:lvl3pPr marL="1164717" indent="-232943" defTabSz="939862" eaLnBrk="0" hangingPunct="0">
              <a:defRPr>
                <a:solidFill>
                  <a:schemeClr val="tx1"/>
                </a:solidFill>
                <a:latin typeface="Arial" charset="0"/>
              </a:defRPr>
            </a:lvl3pPr>
            <a:lvl4pPr marL="1630604" indent="-232943" defTabSz="939862" eaLnBrk="0" hangingPunct="0">
              <a:defRPr>
                <a:solidFill>
                  <a:schemeClr val="tx1"/>
                </a:solidFill>
                <a:latin typeface="Arial" charset="0"/>
              </a:defRPr>
            </a:lvl4pPr>
            <a:lvl5pPr marL="2096491" indent="-232943" defTabSz="939862" eaLnBrk="0" hangingPunct="0">
              <a:defRPr>
                <a:solidFill>
                  <a:schemeClr val="tx1"/>
                </a:solidFill>
                <a:latin typeface="Arial" charset="0"/>
              </a:defRPr>
            </a:lvl5pPr>
            <a:lvl6pPr marL="2562377" indent="-232943" defTabSz="939862" eaLnBrk="0" fontAlgn="base" hangingPunct="0">
              <a:spcBef>
                <a:spcPct val="0"/>
              </a:spcBef>
              <a:spcAft>
                <a:spcPct val="0"/>
              </a:spcAft>
              <a:defRPr>
                <a:solidFill>
                  <a:schemeClr val="tx1"/>
                </a:solidFill>
                <a:latin typeface="Arial" charset="0"/>
              </a:defRPr>
            </a:lvl6pPr>
            <a:lvl7pPr marL="3028264" indent="-232943" defTabSz="939862" eaLnBrk="0" fontAlgn="base" hangingPunct="0">
              <a:spcBef>
                <a:spcPct val="0"/>
              </a:spcBef>
              <a:spcAft>
                <a:spcPct val="0"/>
              </a:spcAft>
              <a:defRPr>
                <a:solidFill>
                  <a:schemeClr val="tx1"/>
                </a:solidFill>
                <a:latin typeface="Arial" charset="0"/>
              </a:defRPr>
            </a:lvl7pPr>
            <a:lvl8pPr marL="3494151" indent="-232943" defTabSz="939862" eaLnBrk="0" fontAlgn="base" hangingPunct="0">
              <a:spcBef>
                <a:spcPct val="0"/>
              </a:spcBef>
              <a:spcAft>
                <a:spcPct val="0"/>
              </a:spcAft>
              <a:defRPr>
                <a:solidFill>
                  <a:schemeClr val="tx1"/>
                </a:solidFill>
                <a:latin typeface="Arial" charset="0"/>
              </a:defRPr>
            </a:lvl8pPr>
            <a:lvl9pPr marL="3960038" indent="-232943" defTabSz="939862"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13</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92225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17</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29198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18</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05293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19</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547595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20</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0088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Centralized systems have poor sound quality due to tuning ability.</a:t>
            </a:r>
          </a:p>
        </p:txBody>
      </p:sp>
      <p:sp>
        <p:nvSpPr>
          <p:cNvPr id="4" name="Slide Number Placeholder 3"/>
          <p:cNvSpPr>
            <a:spLocks noGrp="1"/>
          </p:cNvSpPr>
          <p:nvPr>
            <p:ph type="sldNum" sz="quarter" idx="5"/>
          </p:nvPr>
        </p:nvSpPr>
        <p:spPr/>
        <p:txBody>
          <a:bodyPr/>
          <a:lstStyle/>
          <a:p>
            <a:fld id="{9256BE85-00E7-424F-A531-1849FF0AEB5A}" type="slidenum">
              <a:rPr lang="en-US" smtClean="0"/>
              <a:t>21</a:t>
            </a:fld>
            <a:endParaRPr lang="en-US"/>
          </a:p>
        </p:txBody>
      </p:sp>
    </p:spTree>
    <p:extLst>
      <p:ext uri="{BB962C8B-B14F-4D97-AF65-F5344CB8AC3E}">
        <p14:creationId xmlns:p14="http://schemas.microsoft.com/office/powerpoint/2010/main" val="1985842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22</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01699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F36C-3C4C-427A-9284-A9A07B9B297A}" type="slidenum">
              <a:rPr lang="en-US" smtClean="0"/>
              <a:t>23</a:t>
            </a:fld>
            <a:endParaRPr lang="en-US"/>
          </a:p>
        </p:txBody>
      </p:sp>
    </p:spTree>
    <p:extLst>
      <p:ext uri="{BB962C8B-B14F-4D97-AF65-F5344CB8AC3E}">
        <p14:creationId xmlns:p14="http://schemas.microsoft.com/office/powerpoint/2010/main" val="142442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2</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545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790" eaLnBrk="0" hangingPunct="0">
              <a:defRPr>
                <a:solidFill>
                  <a:schemeClr val="tx1"/>
                </a:solidFill>
                <a:latin typeface="Arial" charset="0"/>
              </a:defRPr>
            </a:lvl1pPr>
            <a:lvl2pPr marL="739287" indent="-284342" defTabSz="917790" eaLnBrk="0" hangingPunct="0">
              <a:defRPr>
                <a:solidFill>
                  <a:schemeClr val="tx1"/>
                </a:solidFill>
                <a:latin typeface="Arial" charset="0"/>
              </a:defRPr>
            </a:lvl2pPr>
            <a:lvl3pPr marL="1137365" indent="-227473" defTabSz="917790" eaLnBrk="0" hangingPunct="0">
              <a:defRPr>
                <a:solidFill>
                  <a:schemeClr val="tx1"/>
                </a:solidFill>
                <a:latin typeface="Arial" charset="0"/>
              </a:defRPr>
            </a:lvl3pPr>
            <a:lvl4pPr marL="1592310" indent="-227473" defTabSz="917790" eaLnBrk="0" hangingPunct="0">
              <a:defRPr>
                <a:solidFill>
                  <a:schemeClr val="tx1"/>
                </a:solidFill>
                <a:latin typeface="Arial" charset="0"/>
              </a:defRPr>
            </a:lvl4pPr>
            <a:lvl5pPr marL="2047256" indent="-227473" defTabSz="917790" eaLnBrk="0" hangingPunct="0">
              <a:defRPr>
                <a:solidFill>
                  <a:schemeClr val="tx1"/>
                </a:solidFill>
                <a:latin typeface="Arial" charset="0"/>
              </a:defRPr>
            </a:lvl5pPr>
            <a:lvl6pPr marL="2502203" indent="-227473" defTabSz="917790" eaLnBrk="0" fontAlgn="base" hangingPunct="0">
              <a:spcBef>
                <a:spcPct val="0"/>
              </a:spcBef>
              <a:spcAft>
                <a:spcPct val="0"/>
              </a:spcAft>
              <a:defRPr>
                <a:solidFill>
                  <a:schemeClr val="tx1"/>
                </a:solidFill>
                <a:latin typeface="Arial" charset="0"/>
              </a:defRPr>
            </a:lvl6pPr>
            <a:lvl7pPr marL="2957148" indent="-227473" defTabSz="917790" eaLnBrk="0" fontAlgn="base" hangingPunct="0">
              <a:spcBef>
                <a:spcPct val="0"/>
              </a:spcBef>
              <a:spcAft>
                <a:spcPct val="0"/>
              </a:spcAft>
              <a:defRPr>
                <a:solidFill>
                  <a:schemeClr val="tx1"/>
                </a:solidFill>
                <a:latin typeface="Arial" charset="0"/>
              </a:defRPr>
            </a:lvl7pPr>
            <a:lvl8pPr marL="3412095" indent="-227473" defTabSz="917790" eaLnBrk="0" fontAlgn="base" hangingPunct="0">
              <a:spcBef>
                <a:spcPct val="0"/>
              </a:spcBef>
              <a:spcAft>
                <a:spcPct val="0"/>
              </a:spcAft>
              <a:defRPr>
                <a:solidFill>
                  <a:schemeClr val="tx1"/>
                </a:solidFill>
                <a:latin typeface="Arial" charset="0"/>
              </a:defRPr>
            </a:lvl8pPr>
            <a:lvl9pPr marL="3867040" indent="-227473" defTabSz="917790"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25</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Lencore</a:t>
            </a:r>
            <a:r>
              <a:rPr lang="en-US" baseline="0" dirty="0"/>
              <a:t> systems that comply with NFPA72 and meet UL2572 requirements is our </a:t>
            </a:r>
            <a:r>
              <a:rPr lang="en-US" baseline="0" dirty="0" err="1"/>
              <a:t>i.Net</a:t>
            </a:r>
            <a:r>
              <a:rPr lang="en-US" baseline="0" dirty="0"/>
              <a:t> rack mount head end equipment.</a:t>
            </a:r>
            <a:endParaRPr lang="en-US" dirty="0"/>
          </a:p>
        </p:txBody>
      </p:sp>
    </p:spTree>
    <p:extLst>
      <p:ext uri="{BB962C8B-B14F-4D97-AF65-F5344CB8AC3E}">
        <p14:creationId xmlns:p14="http://schemas.microsoft.com/office/powerpoint/2010/main" val="390151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29</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50172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30</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2092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14C57-F2F1-45D1-B664-2D9100F2799F}" type="slidenum">
              <a:rPr lang="en-US" smtClean="0"/>
              <a:t>31</a:t>
            </a:fld>
            <a:endParaRPr lang="en-US"/>
          </a:p>
        </p:txBody>
      </p:sp>
    </p:spTree>
    <p:extLst>
      <p:ext uri="{BB962C8B-B14F-4D97-AF65-F5344CB8AC3E}">
        <p14:creationId xmlns:p14="http://schemas.microsoft.com/office/powerpoint/2010/main" val="62091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3</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Can be a Zoned 70V amp.  No limit on number of speakers or wattage used so you could play music and page through the system.</a:t>
            </a:r>
          </a:p>
        </p:txBody>
      </p:sp>
    </p:spTree>
    <p:extLst>
      <p:ext uri="{BB962C8B-B14F-4D97-AF65-F5344CB8AC3E}">
        <p14:creationId xmlns:p14="http://schemas.microsoft.com/office/powerpoint/2010/main" val="59274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4</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Decentralized</a:t>
            </a:r>
            <a:r>
              <a:rPr lang="en-US" baseline="0" dirty="0"/>
              <a:t> systems.  This system is very cost efficient for smaller spaces.  All of the signal generation and amplification happens in the main units. As opposed to having a costly head-end driving a small number of speakers.  This system does not have network control.  It is analog system great for sound masking smaller spaces only.  There are 3 transformers available. </a:t>
            </a:r>
            <a:endParaRPr lang="en-US" dirty="0"/>
          </a:p>
          <a:p>
            <a:pPr eaLnBrk="1" hangingPunct="1"/>
            <a:endParaRPr lang="en-US" dirty="0"/>
          </a:p>
        </p:txBody>
      </p:sp>
    </p:spTree>
    <p:extLst>
      <p:ext uri="{BB962C8B-B14F-4D97-AF65-F5344CB8AC3E}">
        <p14:creationId xmlns:p14="http://schemas.microsoft.com/office/powerpoint/2010/main" val="212573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0488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92FE9EEA-0867-4A79-A5E0-9902FAB22A07}" type="slidenum">
              <a:rPr lang="en-US" smtClean="0"/>
              <a:pPr eaLnBrk="1" hangingPunct="1"/>
              <a:t>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SzPct val="75000"/>
              <a:buFontTx/>
              <a:buChar char="•"/>
            </a:pPr>
            <a:r>
              <a:rPr lang="en-US" sz="1100" dirty="0"/>
              <a:t>In order to provide privacy and comfort, a quality sound masking system must be uniform and provide consistent coverage throughout a space, and have the ability to make incremental adjustments to achieve tolerances of +/- 1/2 </a:t>
            </a:r>
            <a:r>
              <a:rPr lang="en-US" sz="1100" dirty="0" err="1"/>
              <a:t>dB.</a:t>
            </a:r>
            <a:endParaRPr lang="en-US" sz="1100" dirty="0"/>
          </a:p>
          <a:p>
            <a:pPr eaLnBrk="1" hangingPunct="1">
              <a:buSzPct val="75000"/>
              <a:buFontTx/>
              <a:buChar char="•"/>
            </a:pPr>
            <a:endParaRPr lang="en-US" sz="1100" dirty="0"/>
          </a:p>
          <a:p>
            <a:pPr eaLnBrk="1" hangingPunct="1">
              <a:buSzPct val="75000"/>
              <a:buFontTx/>
              <a:buChar char="•"/>
            </a:pPr>
            <a:r>
              <a:rPr lang="en-US" sz="1100" dirty="0"/>
              <a:t>This will ensure a uniform sound throughout with no hot spots (where sound is too loud) or cold spots (where sound is too low) and will enable you to achieve speech privacy and unobtrusive sound.</a:t>
            </a:r>
          </a:p>
          <a:p>
            <a:pPr eaLnBrk="1" hangingPunct="1">
              <a:buSzPct val="75000"/>
              <a:buFontTx/>
              <a:buChar char="•"/>
            </a:pPr>
            <a:endParaRPr lang="en-US" sz="1100" dirty="0"/>
          </a:p>
          <a:p>
            <a:pPr eaLnBrk="1" hangingPunct="1">
              <a:buSzPct val="75000"/>
              <a:buFontTx/>
              <a:buChar char="•"/>
            </a:pPr>
            <a:r>
              <a:rPr lang="en-US" sz="1100" dirty="0"/>
              <a:t>In this image, notice that the speakers in the plenum are projecting upwards. This type of placement must be used to achieve uniform coverage; conceptually similar to the way ambient lighting is projected upwards to achieve a more unified light dispersion and coverage.</a:t>
            </a:r>
          </a:p>
          <a:p>
            <a:pPr eaLnBrk="1" hangingPunct="1"/>
            <a:endParaRPr lang="en-US" sz="1100" dirty="0"/>
          </a:p>
        </p:txBody>
      </p:sp>
    </p:spTree>
    <p:extLst>
      <p:ext uri="{BB962C8B-B14F-4D97-AF65-F5344CB8AC3E}">
        <p14:creationId xmlns:p14="http://schemas.microsoft.com/office/powerpoint/2010/main" val="92956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92FE9EEA-0867-4A79-A5E0-9902FAB22A07}" type="slidenum">
              <a:rPr lang="en-US" smtClean="0"/>
              <a:pPr eaLnBrk="1" hangingPunct="1"/>
              <a:t>7</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SzPct val="75000"/>
              <a:buFontTx/>
              <a:buChar char="•"/>
            </a:pPr>
            <a:r>
              <a:rPr lang="en-US" sz="1100" dirty="0"/>
              <a:t>Direct fired systems deliver sound directly into a space much like paging systems.  These system are most useful when ceiling or site conditions prevent the use of an in-plenum speaker or for spot treatments in transitional spaces (such as pharmacies).  Since the sound is so directional it is often less comfortable to listen to and not as uniform.  It is important to note that if you use a direct fired system, the speakers must be placed much closer together than with conventional in plenum speakers.  A typical formula is to place the speakers the same distance apart as the ceiling height.   </a:t>
            </a:r>
          </a:p>
          <a:p>
            <a:pPr eaLnBrk="1" hangingPunct="1">
              <a:buSzPct val="75000"/>
              <a:buFontTx/>
              <a:buChar char="•"/>
            </a:pPr>
            <a:endParaRPr lang="en-US" sz="1100" dirty="0"/>
          </a:p>
        </p:txBody>
      </p:sp>
    </p:spTree>
    <p:extLst>
      <p:ext uri="{BB962C8B-B14F-4D97-AF65-F5344CB8AC3E}">
        <p14:creationId xmlns:p14="http://schemas.microsoft.com/office/powerpoint/2010/main" val="404438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790" eaLnBrk="0" hangingPunct="0">
              <a:defRPr>
                <a:solidFill>
                  <a:schemeClr val="tx1"/>
                </a:solidFill>
                <a:latin typeface="Arial" charset="0"/>
              </a:defRPr>
            </a:lvl1pPr>
            <a:lvl2pPr marL="739287" indent="-284342" defTabSz="917790" eaLnBrk="0" hangingPunct="0">
              <a:defRPr>
                <a:solidFill>
                  <a:schemeClr val="tx1"/>
                </a:solidFill>
                <a:latin typeface="Arial" charset="0"/>
              </a:defRPr>
            </a:lvl2pPr>
            <a:lvl3pPr marL="1137365" indent="-227473" defTabSz="917790" eaLnBrk="0" hangingPunct="0">
              <a:defRPr>
                <a:solidFill>
                  <a:schemeClr val="tx1"/>
                </a:solidFill>
                <a:latin typeface="Arial" charset="0"/>
              </a:defRPr>
            </a:lvl3pPr>
            <a:lvl4pPr marL="1592310" indent="-227473" defTabSz="917790" eaLnBrk="0" hangingPunct="0">
              <a:defRPr>
                <a:solidFill>
                  <a:schemeClr val="tx1"/>
                </a:solidFill>
                <a:latin typeface="Arial" charset="0"/>
              </a:defRPr>
            </a:lvl4pPr>
            <a:lvl5pPr marL="2047256" indent="-227473" defTabSz="917790" eaLnBrk="0" hangingPunct="0">
              <a:defRPr>
                <a:solidFill>
                  <a:schemeClr val="tx1"/>
                </a:solidFill>
                <a:latin typeface="Arial" charset="0"/>
              </a:defRPr>
            </a:lvl5pPr>
            <a:lvl6pPr marL="2502203" indent="-227473" defTabSz="917790" eaLnBrk="0" fontAlgn="base" hangingPunct="0">
              <a:spcBef>
                <a:spcPct val="0"/>
              </a:spcBef>
              <a:spcAft>
                <a:spcPct val="0"/>
              </a:spcAft>
              <a:defRPr>
                <a:solidFill>
                  <a:schemeClr val="tx1"/>
                </a:solidFill>
                <a:latin typeface="Arial" charset="0"/>
              </a:defRPr>
            </a:lvl6pPr>
            <a:lvl7pPr marL="2957148" indent="-227473" defTabSz="917790" eaLnBrk="0" fontAlgn="base" hangingPunct="0">
              <a:spcBef>
                <a:spcPct val="0"/>
              </a:spcBef>
              <a:spcAft>
                <a:spcPct val="0"/>
              </a:spcAft>
              <a:defRPr>
                <a:solidFill>
                  <a:schemeClr val="tx1"/>
                </a:solidFill>
                <a:latin typeface="Arial" charset="0"/>
              </a:defRPr>
            </a:lvl7pPr>
            <a:lvl8pPr marL="3412095" indent="-227473" defTabSz="917790" eaLnBrk="0" fontAlgn="base" hangingPunct="0">
              <a:spcBef>
                <a:spcPct val="0"/>
              </a:spcBef>
              <a:spcAft>
                <a:spcPct val="0"/>
              </a:spcAft>
              <a:defRPr>
                <a:solidFill>
                  <a:schemeClr val="tx1"/>
                </a:solidFill>
                <a:latin typeface="Arial" charset="0"/>
              </a:defRPr>
            </a:lvl8pPr>
            <a:lvl9pPr marL="3867040" indent="-227473" defTabSz="917790"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8</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901519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62" eaLnBrk="0" hangingPunct="0">
              <a:defRPr>
                <a:solidFill>
                  <a:schemeClr val="tx1"/>
                </a:solidFill>
                <a:latin typeface="Arial" charset="0"/>
              </a:defRPr>
            </a:lvl1pPr>
            <a:lvl2pPr marL="757066" indent="-291179" defTabSz="939862" eaLnBrk="0" hangingPunct="0">
              <a:defRPr>
                <a:solidFill>
                  <a:schemeClr val="tx1"/>
                </a:solidFill>
                <a:latin typeface="Arial" charset="0"/>
              </a:defRPr>
            </a:lvl2pPr>
            <a:lvl3pPr marL="1164717" indent="-232943" defTabSz="939862" eaLnBrk="0" hangingPunct="0">
              <a:defRPr>
                <a:solidFill>
                  <a:schemeClr val="tx1"/>
                </a:solidFill>
                <a:latin typeface="Arial" charset="0"/>
              </a:defRPr>
            </a:lvl3pPr>
            <a:lvl4pPr marL="1630604" indent="-232943" defTabSz="939862" eaLnBrk="0" hangingPunct="0">
              <a:defRPr>
                <a:solidFill>
                  <a:schemeClr val="tx1"/>
                </a:solidFill>
                <a:latin typeface="Arial" charset="0"/>
              </a:defRPr>
            </a:lvl4pPr>
            <a:lvl5pPr marL="2096491" indent="-232943" defTabSz="939862" eaLnBrk="0" hangingPunct="0">
              <a:defRPr>
                <a:solidFill>
                  <a:schemeClr val="tx1"/>
                </a:solidFill>
                <a:latin typeface="Arial" charset="0"/>
              </a:defRPr>
            </a:lvl5pPr>
            <a:lvl6pPr marL="2562377" indent="-232943" defTabSz="939862" eaLnBrk="0" fontAlgn="base" hangingPunct="0">
              <a:spcBef>
                <a:spcPct val="0"/>
              </a:spcBef>
              <a:spcAft>
                <a:spcPct val="0"/>
              </a:spcAft>
              <a:defRPr>
                <a:solidFill>
                  <a:schemeClr val="tx1"/>
                </a:solidFill>
                <a:latin typeface="Arial" charset="0"/>
              </a:defRPr>
            </a:lvl6pPr>
            <a:lvl7pPr marL="3028264" indent="-232943" defTabSz="939862" eaLnBrk="0" fontAlgn="base" hangingPunct="0">
              <a:spcBef>
                <a:spcPct val="0"/>
              </a:spcBef>
              <a:spcAft>
                <a:spcPct val="0"/>
              </a:spcAft>
              <a:defRPr>
                <a:solidFill>
                  <a:schemeClr val="tx1"/>
                </a:solidFill>
                <a:latin typeface="Arial" charset="0"/>
              </a:defRPr>
            </a:lvl7pPr>
            <a:lvl8pPr marL="3494151" indent="-232943" defTabSz="939862" eaLnBrk="0" fontAlgn="base" hangingPunct="0">
              <a:spcBef>
                <a:spcPct val="0"/>
              </a:spcBef>
              <a:spcAft>
                <a:spcPct val="0"/>
              </a:spcAft>
              <a:defRPr>
                <a:solidFill>
                  <a:schemeClr val="tx1"/>
                </a:solidFill>
                <a:latin typeface="Arial" charset="0"/>
              </a:defRPr>
            </a:lvl8pPr>
            <a:lvl9pPr marL="3960038" indent="-232943" defTabSz="939862"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10</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17155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5CEFB0D-6DB6-450D-981E-DB5B064ABC8F}" type="datetime1">
              <a:rPr lang="en-US" noProof="0" smtClean="0"/>
              <a:t>5/5/2021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9C849-F1D8-4230-9F2F-9250D675BB2A}" type="datetime1">
              <a:rPr lang="en-US" noProof="0" smtClean="0"/>
              <a:t>5/5/2021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B7022-84E8-42F0-8AEA-ADED76AFD446}" type="datetime1">
              <a:rPr lang="en-US" smtClean="0"/>
              <a:t>5/5/2021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5/5/2021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dirty="0"/>
              <a:t>Click icon to add picture</a:t>
            </a:r>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70BDB9F-6784-464D-8ED7-29E60E2B21A9}" type="datetime1">
              <a:rPr lang="en-US" noProof="0" smtClean="0"/>
              <a:t>5/5/2021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t>5/5/2021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dirty="0"/>
              <a:t>Click icon to add picture</a:t>
            </a:r>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dirty="0"/>
              <a:t>Click icon to add picture</a:t>
            </a:r>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6BF20AA-C418-460A-B9CF-8F3DD94C436D}" type="datetime1">
              <a:rPr lang="en-US" noProof="0" smtClean="0"/>
              <a:t>5/5/2021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63F5CE0-F8B8-4EAA-822E-6451047E7D5F}" type="datetime1">
              <a:rPr lang="en-US" noProof="0" smtClean="0"/>
              <a:t>5/5/2021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1047934"/>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21F8AE65-7CE3-49A8-B2CC-A5A64E5730FA}" type="datetime1">
              <a:rPr lang="en-US" noProof="0" smtClean="0"/>
              <a:t>5/5/2021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B5046700-360D-4474-9946-7580E8968658}" type="datetime1">
              <a:rPr lang="en-US" noProof="0" smtClean="0"/>
              <a:t>5/5/2021</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42F667F3-A942-43B7-9681-6435F4941075}" type="datetime1">
              <a:rPr lang="en-US" smtClean="0"/>
              <a:t>5/5/2021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5/5/2021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D576BB9-001A-4B59-8C51-603E71AE3226}" type="datetime1">
              <a:rPr lang="en-US" noProof="0" smtClean="0"/>
              <a:t>5/5/2021</a:t>
            </a:fld>
            <a:endParaRPr lang="en-US" noProof="0"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429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749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6152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5675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6228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6874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340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6866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546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t>5/5/2021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4401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98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79216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71601"/>
            <a:ext cx="5384800" cy="4754563"/>
          </a:xfrm>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6212418" y="1371601"/>
            <a:ext cx="5369983" cy="4754563"/>
          </a:xfrm>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7635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2518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6820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4302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7316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7558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2308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992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1A1FC6A6-F894-471F-8AA4-AE4112290279}" type="datetime1">
              <a:rPr lang="en-US" noProof="0" smtClean="0"/>
              <a:t>5/5/2021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84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195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4094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4123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309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792162"/>
          </a:xfrm>
        </p:spPr>
        <p:txBody>
          <a:bodyPr/>
          <a:lstStyle>
            <a:lvl1pPr>
              <a:defRPr>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3"/>
          </p:nvPr>
        </p:nvSpPr>
        <p:spPr>
          <a:xfrm>
            <a:off x="4876800" y="1447801"/>
            <a:ext cx="6705600" cy="4754563"/>
          </a:xfrm>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885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4456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6909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9046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5/5/2021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E74ECCD-A9BB-4C40-8999-9FDE0B2AF02D}" type="datetime1">
              <a:rPr lang="en-US" smtClean="0"/>
              <a:t>5/5/2021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t>5/5/2021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5/5/2021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27909053-E1DD-4959-BC7A-C98D3D2614DC}" type="datetime1">
              <a:rPr lang="en-US" noProof="0" smtClean="0"/>
              <a:t>5/5/2021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010F8E8D-DF54-49BE-BDBC-401B280C4E3C}" type="datetime1">
              <a:rPr lang="en-US" noProof="0" smtClean="0"/>
              <a:t>5/5/2021</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31" r:id="rId21"/>
    <p:sldLayoutId id="2147483733" r:id="rId22"/>
    <p:sldLayoutId id="2147483735" r:id="rId23"/>
    <p:sldLayoutId id="2147483736"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12.png"/><Relationship Id="rId4" Type="http://schemas.openxmlformats.org/officeDocument/2006/relationships/image" Target="../media/image30.jpe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4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ADC53D25-0B71-411C-8524-0B22C8341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7352"/>
            <a:ext cx="6311900" cy="1483296"/>
          </a:xfrm>
          <a:prstGeom prst="rect">
            <a:avLst/>
          </a:prstGeom>
          <a:noFill/>
        </p:spPr>
      </p:pic>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629399" y="758952"/>
            <a:ext cx="4941711" cy="3553404"/>
          </a:xfrm>
        </p:spPr>
        <p:txBody>
          <a:bodyPr anchor="b">
            <a:normAutofit/>
          </a:bodyPr>
          <a:lstStyle/>
          <a:p>
            <a:r>
              <a:rPr lang="en-US" dirty="0"/>
              <a:t>Overview of Competitor System Types</a:t>
            </a:r>
          </a:p>
        </p:txBody>
      </p:sp>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dirty="0">
                <a:latin typeface="+mn-lt"/>
                <a:ea typeface="+mj-ea"/>
                <a:cs typeface="+mj-cs"/>
              </a:rPr>
              <a:t>Biamp (Cambridge direct fired system)</a:t>
            </a:r>
          </a:p>
        </p:txBody>
      </p:sp>
      <p:pic>
        <p:nvPicPr>
          <p:cNvPr id="1030" name="Picture 6">
            <a:extLst>
              <a:ext uri="{FF2B5EF4-FFF2-40B4-BE49-F238E27FC236}">
                <a16:creationId xmlns:a16="http://schemas.microsoft.com/office/drawing/2014/main" id="{5C01C133-BF98-423E-9F8C-0769ABD76E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66"/>
          <a:stretch/>
        </p:blipFill>
        <p:spPr bwMode="auto">
          <a:xfrm>
            <a:off x="3355058" y="3948952"/>
            <a:ext cx="4639736" cy="2767937"/>
          </a:xfrm>
          <a:prstGeom prst="rect">
            <a:avLst/>
          </a:prstGeom>
          <a:solidFill>
            <a:srgbClr val="FFFFFF"/>
          </a:solidFill>
        </p:spPr>
      </p:pic>
      <p:sp>
        <p:nvSpPr>
          <p:cNvPr id="9" name="Content Placeholder 5">
            <a:extLst>
              <a:ext uri="{FF2B5EF4-FFF2-40B4-BE49-F238E27FC236}">
                <a16:creationId xmlns:a16="http://schemas.microsoft.com/office/drawing/2014/main" id="{03B04C4C-21E1-4F19-AB4A-91506BF5EA46}"/>
              </a:ext>
            </a:extLst>
          </p:cNvPr>
          <p:cNvSpPr txBox="1">
            <a:spLocks/>
          </p:cNvSpPr>
          <p:nvPr/>
        </p:nvSpPr>
        <p:spPr>
          <a:xfrm>
            <a:off x="1321929" y="1737360"/>
            <a:ext cx="9548142" cy="3748194"/>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lnSpc>
                <a:spcPct val="90000"/>
              </a:lnSpc>
              <a:buClr>
                <a:schemeClr val="accent1"/>
              </a:buClr>
              <a:buFont typeface="Wingdings" panose="05000000000000000000" pitchFamily="2" charset="2"/>
              <a:buChar char="§"/>
            </a:pPr>
            <a:endParaRPr lang="en-US" sz="1700" dirty="0">
              <a:solidFill>
                <a:schemeClr val="tx1">
                  <a:lumMod val="75000"/>
                  <a:lumOff val="25000"/>
                </a:schemeClr>
              </a:solidFill>
              <a:latin typeface="+mn-lt"/>
              <a:cs typeface="+mn-cs"/>
            </a:endParaRPr>
          </a:p>
          <a:p>
            <a:pPr marL="0" indent="0">
              <a:lnSpc>
                <a:spcPct val="90000"/>
              </a:lnSpc>
              <a:spcBef>
                <a:spcPts val="0"/>
              </a:spcBef>
              <a:buClr>
                <a:schemeClr val="accent1"/>
              </a:buClr>
              <a:buFont typeface="Wingdings" panose="05000000000000000000" pitchFamily="2" charset="2"/>
              <a:buChar char="§"/>
            </a:pPr>
            <a:endParaRPr lang="en-US" sz="1700" b="1" dirty="0">
              <a:solidFill>
                <a:schemeClr val="tx1">
                  <a:lumMod val="75000"/>
                  <a:lumOff val="25000"/>
                </a:schemeClr>
              </a:solidFill>
              <a:latin typeface="+mn-lt"/>
              <a:cs typeface="+mn-cs"/>
            </a:endParaRPr>
          </a:p>
          <a:p>
            <a:pPr marL="0" indent="0">
              <a:lnSpc>
                <a:spcPct val="90000"/>
              </a:lnSpc>
              <a:spcBef>
                <a:spcPts val="0"/>
              </a:spcBef>
              <a:buClr>
                <a:schemeClr val="accent1"/>
              </a:buClr>
              <a:buNone/>
            </a:pPr>
            <a:r>
              <a:rPr lang="en-US" sz="1700" b="1" dirty="0">
                <a:solidFill>
                  <a:schemeClr val="tx1">
                    <a:lumMod val="75000"/>
                    <a:lumOff val="25000"/>
                  </a:schemeClr>
                </a:solidFill>
                <a:latin typeface="+mn-lt"/>
                <a:cs typeface="+mn-cs"/>
              </a:rPr>
              <a:t>Non-Networked System</a:t>
            </a:r>
            <a:r>
              <a:rPr lang="en-US" sz="1700" dirty="0">
                <a:solidFill>
                  <a:schemeClr val="tx1">
                    <a:lumMod val="75000"/>
                    <a:lumOff val="25000"/>
                  </a:schemeClr>
                </a:solidFill>
                <a:latin typeface="+mn-lt"/>
                <a:cs typeface="+mn-cs"/>
              </a:rPr>
              <a:t>:</a:t>
            </a:r>
          </a:p>
          <a:p>
            <a:pPr marL="457200" lvl="1" indent="0">
              <a:lnSpc>
                <a:spcPct val="90000"/>
              </a:lnSpc>
              <a:spcBef>
                <a:spcPts val="0"/>
              </a:spcBef>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	</a:t>
            </a:r>
            <a:r>
              <a:rPr lang="en-US" sz="1700" b="1" dirty="0">
                <a:solidFill>
                  <a:schemeClr val="tx1">
                    <a:lumMod val="75000"/>
                    <a:lumOff val="25000"/>
                  </a:schemeClr>
                </a:solidFill>
                <a:latin typeface="+mn-lt"/>
                <a:cs typeface="+mn-cs"/>
              </a:rPr>
              <a:t>QT100</a:t>
            </a:r>
            <a:r>
              <a:rPr lang="en-US" sz="1700" dirty="0">
                <a:solidFill>
                  <a:schemeClr val="tx1">
                    <a:lumMod val="75000"/>
                    <a:lumOff val="25000"/>
                  </a:schemeClr>
                </a:solidFill>
                <a:latin typeface="+mn-lt"/>
                <a:cs typeface="+mn-cs"/>
              </a:rPr>
              <a:t> – </a:t>
            </a:r>
            <a:r>
              <a:rPr lang="en-US" sz="1700" b="1" u="sng" dirty="0">
                <a:solidFill>
                  <a:schemeClr val="tx1">
                    <a:lumMod val="75000"/>
                    <a:lumOff val="25000"/>
                  </a:schemeClr>
                </a:solidFill>
                <a:latin typeface="+mn-lt"/>
                <a:cs typeface="+mn-cs"/>
              </a:rPr>
              <a:t>1 zone up to 120 speakers Up to 12,000sf </a:t>
            </a:r>
            <a:r>
              <a:rPr lang="en-US" sz="1700" b="1" i="1" dirty="0">
                <a:solidFill>
                  <a:schemeClr val="tx1">
                    <a:lumMod val="75000"/>
                    <a:lumOff val="25000"/>
                  </a:schemeClr>
                </a:solidFill>
                <a:latin typeface="+mn-lt"/>
                <a:cs typeface="+mn-cs"/>
              </a:rPr>
              <a:t> (100 Square feet of coverage per speaker) </a:t>
            </a:r>
          </a:p>
          <a:p>
            <a:pPr marL="457200" lvl="1" indent="0">
              <a:lnSpc>
                <a:spcPct val="90000"/>
              </a:lnSpc>
              <a:spcBef>
                <a:spcPts val="0"/>
              </a:spcBef>
              <a:buClr>
                <a:schemeClr val="accent1"/>
              </a:buClr>
              <a:buFont typeface="Wingdings" panose="05000000000000000000" pitchFamily="2" charset="2"/>
              <a:buChar char="§"/>
            </a:pPr>
            <a:endParaRPr lang="en-US" sz="1700" i="1" dirty="0">
              <a:solidFill>
                <a:schemeClr val="tx1">
                  <a:lumMod val="75000"/>
                  <a:lumOff val="25000"/>
                </a:schemeClr>
              </a:solidFill>
              <a:latin typeface="+mn-lt"/>
              <a:cs typeface="+mn-cs"/>
            </a:endParaRPr>
          </a:p>
          <a:p>
            <a:pPr marL="0" indent="0">
              <a:lnSpc>
                <a:spcPct val="90000"/>
              </a:lnSpc>
              <a:spcBef>
                <a:spcPts val="0"/>
              </a:spcBef>
              <a:buClr>
                <a:schemeClr val="accent1"/>
              </a:buClr>
              <a:buNone/>
            </a:pPr>
            <a:r>
              <a:rPr lang="en-US" sz="1700" b="1" dirty="0">
                <a:solidFill>
                  <a:schemeClr val="tx1">
                    <a:lumMod val="75000"/>
                    <a:lumOff val="25000"/>
                  </a:schemeClr>
                </a:solidFill>
                <a:latin typeface="+mn-lt"/>
                <a:cs typeface="+mn-cs"/>
              </a:rPr>
              <a:t>QT Pro Networked System</a:t>
            </a:r>
            <a:r>
              <a:rPr lang="en-US" sz="1700" dirty="0">
                <a:solidFill>
                  <a:schemeClr val="tx1">
                    <a:lumMod val="75000"/>
                    <a:lumOff val="25000"/>
                  </a:schemeClr>
                </a:solidFill>
                <a:latin typeface="+mn-lt"/>
                <a:cs typeface="+mn-cs"/>
              </a:rPr>
              <a:t>:</a:t>
            </a:r>
          </a:p>
          <a:p>
            <a:pPr marL="457200" lvl="1" indent="0">
              <a:lnSpc>
                <a:spcPct val="90000"/>
              </a:lnSpc>
              <a:spcBef>
                <a:spcPts val="0"/>
              </a:spcBef>
              <a:buClr>
                <a:schemeClr val="accent1"/>
              </a:buClr>
              <a:buFont typeface="Wingdings" panose="05000000000000000000" pitchFamily="2" charset="2"/>
              <a:buChar char="§"/>
            </a:pPr>
            <a:r>
              <a:rPr lang="en-US" sz="1700" b="1" dirty="0">
                <a:solidFill>
                  <a:schemeClr val="tx1">
                    <a:lumMod val="75000"/>
                    <a:lumOff val="25000"/>
                  </a:schemeClr>
                </a:solidFill>
                <a:latin typeface="+mn-lt"/>
                <a:cs typeface="+mn-cs"/>
              </a:rPr>
              <a:t> QT300</a:t>
            </a:r>
            <a:r>
              <a:rPr lang="en-US" sz="1700" dirty="0">
                <a:solidFill>
                  <a:schemeClr val="tx1">
                    <a:lumMod val="75000"/>
                    <a:lumOff val="25000"/>
                  </a:schemeClr>
                </a:solidFill>
                <a:latin typeface="+mn-lt"/>
                <a:cs typeface="+mn-cs"/>
              </a:rPr>
              <a:t> – 3 zones up to 360 speakers. (120/zone) Up to 36,000sf Rack mounted </a:t>
            </a:r>
          </a:p>
          <a:p>
            <a:pPr marL="457200" lvl="1" indent="0">
              <a:lnSpc>
                <a:spcPct val="90000"/>
              </a:lnSpc>
              <a:spcBef>
                <a:spcPts val="0"/>
              </a:spcBef>
              <a:buClr>
                <a:schemeClr val="accent1"/>
              </a:buClr>
              <a:buFont typeface="Wingdings" panose="05000000000000000000" pitchFamily="2" charset="2"/>
              <a:buChar char="§"/>
            </a:pPr>
            <a:r>
              <a:rPr lang="en-US" sz="1700" b="1" dirty="0">
                <a:solidFill>
                  <a:schemeClr val="tx1">
                    <a:lumMod val="75000"/>
                    <a:lumOff val="25000"/>
                  </a:schemeClr>
                </a:solidFill>
                <a:latin typeface="+mn-lt"/>
                <a:cs typeface="+mn-cs"/>
              </a:rPr>
              <a:t> QT 600 </a:t>
            </a:r>
            <a:r>
              <a:rPr lang="en-US" sz="1700" dirty="0">
                <a:solidFill>
                  <a:schemeClr val="tx1">
                    <a:lumMod val="75000"/>
                    <a:lumOff val="25000"/>
                  </a:schemeClr>
                </a:solidFill>
                <a:latin typeface="+mn-lt"/>
                <a:cs typeface="+mn-cs"/>
              </a:rPr>
              <a:t>–6 zones up to 720 speakers (120/zone)  Up to 72,000sf Rack mounted</a:t>
            </a:r>
          </a:p>
          <a:p>
            <a:pPr>
              <a:lnSpc>
                <a:spcPct val="90000"/>
              </a:lnSpc>
              <a:buClr>
                <a:schemeClr val="accent1"/>
              </a:buClr>
              <a:buFont typeface="Wingdings" panose="05000000000000000000" pitchFamily="2" charset="2"/>
              <a:buChar char="§"/>
            </a:pPr>
            <a:endParaRPr lang="en-US" sz="1700" b="1"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endParaRPr lang="en-US" sz="1700"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729857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67E98EC-FC60-46C7-B9A9-5C461F22E3AA}"/>
              </a:ext>
            </a:extLst>
          </p:cNvPr>
          <p:cNvGraphicFramePr>
            <a:graphicFrameLocks noChangeAspect="1"/>
          </p:cNvGraphicFramePr>
          <p:nvPr>
            <p:extLst>
              <p:ext uri="{D42A27DB-BD31-4B8C-83A1-F6EECF244321}">
                <p14:modId xmlns:p14="http://schemas.microsoft.com/office/powerpoint/2010/main" val="2143775674"/>
              </p:ext>
            </p:extLst>
          </p:nvPr>
        </p:nvGraphicFramePr>
        <p:xfrm>
          <a:off x="1283501" y="1860550"/>
          <a:ext cx="9624997" cy="4803775"/>
        </p:xfrm>
        <a:graphic>
          <a:graphicData uri="http://schemas.openxmlformats.org/presentationml/2006/ole">
            <mc:AlternateContent xmlns:mc="http://schemas.openxmlformats.org/markup-compatibility/2006">
              <mc:Choice xmlns:v="urn:schemas-microsoft-com:vml" Requires="v">
                <p:oleObj name="Worksheet" r:id="rId3" imgW="10775996" imgH="4680058" progId="Excel.Sheet.12">
                  <p:embed/>
                </p:oleObj>
              </mc:Choice>
              <mc:Fallback>
                <p:oleObj name="Worksheet" r:id="rId3" imgW="10775996" imgH="4680058" progId="Excel.Sheet.12">
                  <p:embed/>
                  <p:pic>
                    <p:nvPicPr>
                      <p:cNvPr id="2" name="Object 1">
                        <a:extLst>
                          <a:ext uri="{FF2B5EF4-FFF2-40B4-BE49-F238E27FC236}">
                            <a16:creationId xmlns:a16="http://schemas.microsoft.com/office/drawing/2014/main" id="{967E98EC-FC60-46C7-B9A9-5C461F22E3AA}"/>
                          </a:ext>
                        </a:extLst>
                      </p:cNvPr>
                      <p:cNvPicPr/>
                      <p:nvPr/>
                    </p:nvPicPr>
                    <p:blipFill>
                      <a:blip r:embed="rId4"/>
                      <a:stretch>
                        <a:fillRect/>
                      </a:stretch>
                    </p:blipFill>
                    <p:spPr>
                      <a:xfrm>
                        <a:off x="1283501" y="1860550"/>
                        <a:ext cx="9624997" cy="480377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78EBF4E-12B4-439B-B7B1-C7E538CF6B2C}"/>
              </a:ext>
            </a:extLst>
          </p:cNvPr>
          <p:cNvSpPr txBox="1"/>
          <p:nvPr/>
        </p:nvSpPr>
        <p:spPr>
          <a:xfrm>
            <a:off x="1076341" y="941500"/>
            <a:ext cx="8925615" cy="830997"/>
          </a:xfrm>
          <a:prstGeom prst="rect">
            <a:avLst/>
          </a:prstGeom>
          <a:noFill/>
        </p:spPr>
        <p:txBody>
          <a:bodyPr wrap="square" rtlCol="0">
            <a:spAutoFit/>
          </a:bodyPr>
          <a:lstStyle/>
          <a:p>
            <a:r>
              <a:rPr lang="en-US" sz="4800" b="1" dirty="0"/>
              <a:t>Cambridge Price Comparison</a:t>
            </a:r>
          </a:p>
        </p:txBody>
      </p:sp>
    </p:spTree>
    <p:extLst>
      <p:ext uri="{BB962C8B-B14F-4D97-AF65-F5344CB8AC3E}">
        <p14:creationId xmlns:p14="http://schemas.microsoft.com/office/powerpoint/2010/main" val="32584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4045" y="977604"/>
            <a:ext cx="9144000" cy="762000"/>
          </a:xfrm>
        </p:spPr>
        <p:txBody>
          <a:bodyPr/>
          <a:lstStyle/>
          <a:p>
            <a:r>
              <a:rPr lang="en-US" dirty="0"/>
              <a:t>Cambridge Qt-X Systems</a:t>
            </a:r>
          </a:p>
        </p:txBody>
      </p:sp>
      <p:sp>
        <p:nvSpPr>
          <p:cNvPr id="9" name="Content Placeholder 5">
            <a:extLst>
              <a:ext uri="{FF2B5EF4-FFF2-40B4-BE49-F238E27FC236}">
                <a16:creationId xmlns:a16="http://schemas.microsoft.com/office/drawing/2014/main" id="{03B04C4C-21E1-4F19-AB4A-91506BF5EA46}"/>
              </a:ext>
            </a:extLst>
          </p:cNvPr>
          <p:cNvSpPr txBox="1">
            <a:spLocks/>
          </p:cNvSpPr>
          <p:nvPr/>
        </p:nvSpPr>
        <p:spPr>
          <a:xfrm>
            <a:off x="1174045" y="1739604"/>
            <a:ext cx="6081052" cy="3398520"/>
          </a:xfrm>
          <a:prstGeom prst="rect">
            <a:avLst/>
          </a:prstGeom>
        </p:spPr>
        <p:txBody>
          <a:bodyPr>
            <a:no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None/>
            </a:pPr>
            <a:endParaRPr lang="en-US" sz="800" kern="0" dirty="0">
              <a:solidFill>
                <a:schemeClr val="accent4">
                  <a:lumMod val="50000"/>
                </a:schemeClr>
              </a:solidFill>
              <a:latin typeface="Arial Black" pitchFamily="34" charset="0"/>
              <a:cs typeface="Arial" pitchFamily="34" charset="0"/>
            </a:endParaRPr>
          </a:p>
          <a:p>
            <a:pPr marL="0" indent="0">
              <a:spcBef>
                <a:spcPts val="0"/>
              </a:spcBef>
              <a:buNone/>
            </a:pPr>
            <a:endParaRPr lang="en-US" sz="1500" b="1" kern="0" dirty="0">
              <a:solidFill>
                <a:schemeClr val="accent4">
                  <a:lumMod val="50000"/>
                </a:schemeClr>
              </a:solidFill>
              <a:latin typeface="Arial" pitchFamily="34" charset="0"/>
              <a:cs typeface="Arial" pitchFamily="34" charset="0"/>
            </a:endParaRPr>
          </a:p>
          <a:p>
            <a:pPr marL="0" indent="0">
              <a:spcBef>
                <a:spcPts val="0"/>
              </a:spcBef>
              <a:buNone/>
            </a:pPr>
            <a:r>
              <a:rPr lang="en-US" sz="1800" b="1" kern="0" dirty="0">
                <a:solidFill>
                  <a:schemeClr val="accent4">
                    <a:lumMod val="50000"/>
                  </a:schemeClr>
                </a:solidFill>
                <a:latin typeface="Arial" pitchFamily="34" charset="0"/>
                <a:cs typeface="Arial" pitchFamily="34" charset="0"/>
              </a:rPr>
              <a:t>Cambridge QT-X Systems</a:t>
            </a:r>
            <a:r>
              <a:rPr lang="en-US" sz="1800" kern="0" dirty="0">
                <a:solidFill>
                  <a:schemeClr val="accent4">
                    <a:lumMod val="50000"/>
                  </a:schemeClr>
                </a:solidFill>
                <a:latin typeface="Arial" pitchFamily="34" charset="0"/>
                <a:cs typeface="Arial" pitchFamily="34" charset="0"/>
              </a:rPr>
              <a:t>:</a:t>
            </a:r>
          </a:p>
          <a:p>
            <a:pPr marL="0" indent="0">
              <a:spcBef>
                <a:spcPts val="0"/>
              </a:spcBef>
              <a:buNone/>
            </a:pPr>
            <a:endParaRPr lang="en-US" sz="1600" kern="0" dirty="0">
              <a:solidFill>
                <a:schemeClr val="accent4">
                  <a:lumMod val="50000"/>
                </a:schemeClr>
              </a:solidFill>
              <a:latin typeface="Arial" pitchFamily="34" charset="0"/>
              <a:cs typeface="Arial" pitchFamily="34" charset="0"/>
            </a:endParaRPr>
          </a:p>
          <a:p>
            <a:pPr marL="0" indent="0">
              <a:spcBef>
                <a:spcPts val="0"/>
              </a:spcBef>
              <a:buNone/>
            </a:pPr>
            <a:endParaRPr lang="en-US" sz="1600" kern="0" dirty="0">
              <a:solidFill>
                <a:schemeClr val="accent4">
                  <a:lumMod val="50000"/>
                </a:schemeClr>
              </a:solidFill>
              <a:latin typeface="Arial" pitchFamily="34" charset="0"/>
              <a:cs typeface="Arial" pitchFamily="34" charset="0"/>
            </a:endParaRPr>
          </a:p>
          <a:p>
            <a:pPr marL="457200" lvl="1" indent="0">
              <a:spcBef>
                <a:spcPts val="0"/>
              </a:spcBef>
              <a:buNone/>
            </a:pPr>
            <a:r>
              <a:rPr lang="en-US" sz="1500" kern="0" dirty="0">
                <a:solidFill>
                  <a:schemeClr val="accent4">
                    <a:lumMod val="50000"/>
                  </a:schemeClr>
                </a:solidFill>
                <a:latin typeface="Arial" pitchFamily="34" charset="0"/>
                <a:cs typeface="Arial" pitchFamily="34" charset="0"/>
              </a:rPr>
              <a:t>	</a:t>
            </a:r>
            <a:endParaRPr lang="en-US" sz="1200" b="1" kern="0" dirty="0">
              <a:solidFill>
                <a:schemeClr val="accent4">
                  <a:lumMod val="50000"/>
                </a:schemeClr>
              </a:solidFill>
              <a:latin typeface="Arial Black" pitchFamily="34" charset="0"/>
              <a:cs typeface="Arial" pitchFamily="34" charset="0"/>
            </a:endParaRPr>
          </a:p>
          <a:p>
            <a:endParaRPr lang="en-US" sz="1400" kern="0" dirty="0">
              <a:latin typeface="Arial" pitchFamily="34" charset="0"/>
              <a:cs typeface="Arial" pitchFamily="34" charset="0"/>
            </a:endParaRPr>
          </a:p>
        </p:txBody>
      </p:sp>
      <p:pic>
        <p:nvPicPr>
          <p:cNvPr id="1026" name="Picture 2">
            <a:extLst>
              <a:ext uri="{FF2B5EF4-FFF2-40B4-BE49-F238E27FC236}">
                <a16:creationId xmlns:a16="http://schemas.microsoft.com/office/drawing/2014/main" id="{AB8021F8-B29D-4013-BCC8-7895F62D2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773" y="3884083"/>
            <a:ext cx="6286500" cy="3143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70D33CEE-AD57-464D-AD7E-76A53D4F539D}"/>
              </a:ext>
            </a:extLst>
          </p:cNvPr>
          <p:cNvGraphicFramePr>
            <a:graphicFrameLocks noGrp="1"/>
          </p:cNvGraphicFramePr>
          <p:nvPr>
            <p:extLst>
              <p:ext uri="{D42A27DB-BD31-4B8C-83A1-F6EECF244321}">
                <p14:modId xmlns:p14="http://schemas.microsoft.com/office/powerpoint/2010/main" val="1621604516"/>
              </p:ext>
            </p:extLst>
          </p:nvPr>
        </p:nvGraphicFramePr>
        <p:xfrm>
          <a:off x="1068871" y="2447917"/>
          <a:ext cx="8886178" cy="1753385"/>
        </p:xfrm>
        <a:graphic>
          <a:graphicData uri="http://schemas.openxmlformats.org/drawingml/2006/table">
            <a:tbl>
              <a:tblPr/>
              <a:tblGrid>
                <a:gridCol w="4530202">
                  <a:extLst>
                    <a:ext uri="{9D8B030D-6E8A-4147-A177-3AD203B41FA5}">
                      <a16:colId xmlns:a16="http://schemas.microsoft.com/office/drawing/2014/main" val="564078186"/>
                    </a:ext>
                  </a:extLst>
                </a:gridCol>
                <a:gridCol w="4355976">
                  <a:extLst>
                    <a:ext uri="{9D8B030D-6E8A-4147-A177-3AD203B41FA5}">
                      <a16:colId xmlns:a16="http://schemas.microsoft.com/office/drawing/2014/main" val="3732958421"/>
                    </a:ext>
                  </a:extLst>
                </a:gridCol>
              </a:tblGrid>
              <a:tr h="1753385">
                <a:tc>
                  <a:txBody>
                    <a:bodyPr/>
                    <a:lstStyle/>
                    <a:p>
                      <a:pPr algn="l" fontAlgn="base"/>
                      <a:r>
                        <a:rPr lang="en-US" sz="1500" b="0" dirty="0">
                          <a:solidFill>
                            <a:schemeClr val="tx1"/>
                          </a:solidFill>
                          <a:effectLst/>
                          <a:latin typeface="+mn-lt"/>
                        </a:rPr>
                        <a:t>• Compatible with </a:t>
                      </a:r>
                      <a:r>
                        <a:rPr lang="en-US" sz="1500" b="0" dirty="0" err="1">
                          <a:solidFill>
                            <a:schemeClr val="tx1"/>
                          </a:solidFill>
                          <a:effectLst/>
                          <a:latin typeface="+mn-lt"/>
                        </a:rPr>
                        <a:t>DynasoundPro</a:t>
                      </a:r>
                      <a:r>
                        <a:rPr lang="en-US" sz="1500" b="0" dirty="0">
                          <a:solidFill>
                            <a:schemeClr val="tx1"/>
                          </a:solidFill>
                          <a:effectLst/>
                          <a:latin typeface="+mn-lt"/>
                        </a:rPr>
                        <a:t>™ loudspeakers</a:t>
                      </a:r>
                      <a:br>
                        <a:rPr lang="en-US" sz="1500" b="0" dirty="0">
                          <a:solidFill>
                            <a:schemeClr val="tx1"/>
                          </a:solidFill>
                          <a:effectLst/>
                          <a:latin typeface="+mn-lt"/>
                        </a:rPr>
                      </a:br>
                      <a:r>
                        <a:rPr lang="en-US" sz="1500" b="0" dirty="0">
                          <a:solidFill>
                            <a:schemeClr val="tx1"/>
                          </a:solidFill>
                          <a:effectLst/>
                          <a:latin typeface="+mn-lt"/>
                        </a:rPr>
                        <a:t>• Supports up to eight zones</a:t>
                      </a:r>
                      <a:br>
                        <a:rPr lang="en-US" sz="1500" b="0" dirty="0">
                          <a:solidFill>
                            <a:schemeClr val="tx1"/>
                          </a:solidFill>
                          <a:effectLst/>
                          <a:latin typeface="+mn-lt"/>
                        </a:rPr>
                      </a:br>
                      <a:r>
                        <a:rPr lang="en-US" sz="1500" b="0" dirty="0">
                          <a:solidFill>
                            <a:schemeClr val="tx1"/>
                          </a:solidFill>
                          <a:effectLst/>
                          <a:latin typeface="+mn-lt"/>
                        </a:rPr>
                        <a:t>• AVB or Dante (800/D) media network</a:t>
                      </a:r>
                      <a:br>
                        <a:rPr lang="en-US" sz="1500" b="0" dirty="0">
                          <a:solidFill>
                            <a:schemeClr val="tx1"/>
                          </a:solidFill>
                          <a:effectLst/>
                          <a:latin typeface="+mn-lt"/>
                        </a:rPr>
                      </a:br>
                      <a:r>
                        <a:rPr lang="en-US" sz="1500" b="0" dirty="0">
                          <a:solidFill>
                            <a:schemeClr val="tx1"/>
                          </a:solidFill>
                          <a:effectLst/>
                          <a:latin typeface="+mn-lt"/>
                        </a:rPr>
                        <a:t>• Two audio inputs for paging and music</a:t>
                      </a:r>
                      <a:br>
                        <a:rPr lang="en-US" sz="1500" b="0" dirty="0">
                          <a:solidFill>
                            <a:schemeClr val="tx1"/>
                          </a:solidFill>
                          <a:effectLst/>
                          <a:latin typeface="+mn-lt"/>
                        </a:rPr>
                      </a:br>
                      <a:r>
                        <a:rPr lang="en-US" sz="1500" b="0" dirty="0">
                          <a:solidFill>
                            <a:schemeClr val="tx1"/>
                          </a:solidFill>
                          <a:effectLst/>
                          <a:latin typeface="+mn-lt"/>
                        </a:rPr>
                        <a:t>• Adjustable equalizer for masking and audio inputs</a:t>
                      </a:r>
                      <a:br>
                        <a:rPr lang="en-US" sz="1500" b="0" dirty="0">
                          <a:solidFill>
                            <a:schemeClr val="tx1"/>
                          </a:solidFill>
                          <a:effectLst/>
                          <a:latin typeface="+mn-lt"/>
                        </a:rPr>
                      </a:br>
                      <a:endParaRPr lang="en-US" sz="1500" b="0" dirty="0">
                        <a:solidFill>
                          <a:schemeClr val="tx1"/>
                        </a:solidFill>
                        <a:effectLst/>
                        <a:latin typeface="+mn-lt"/>
                      </a:endParaRPr>
                    </a:p>
                  </a:txBody>
                  <a:tcPr marL="78034" marR="78034" marT="39017" marB="39017" anchor="ctr">
                    <a:lnL>
                      <a:noFill/>
                    </a:lnL>
                    <a:lnR>
                      <a:noFill/>
                    </a:lnR>
                    <a:lnT>
                      <a:noFill/>
                    </a:lnT>
                    <a:lnB>
                      <a:noFill/>
                    </a:lnB>
                    <a:solidFill>
                      <a:srgbClr val="FFFFFF"/>
                    </a:solidFill>
                  </a:tcPr>
                </a:tc>
                <a:tc>
                  <a:txBody>
                    <a:bodyPr/>
                    <a:lstStyle/>
                    <a:p>
                      <a:pPr algn="l" fontAlgn="base"/>
                      <a:r>
                        <a:rPr lang="en-US" sz="1500" b="0" dirty="0">
                          <a:solidFill>
                            <a:schemeClr val="tx1"/>
                          </a:solidFill>
                          <a:effectLst/>
                          <a:latin typeface="+mn-lt"/>
                        </a:rPr>
                        <a:t>• PoE+ Powered with optional 48V dc input</a:t>
                      </a:r>
                      <a:br>
                        <a:rPr lang="en-US" sz="1500" b="0" dirty="0">
                          <a:solidFill>
                            <a:schemeClr val="tx1"/>
                          </a:solidFill>
                          <a:effectLst/>
                          <a:latin typeface="+mn-lt"/>
                        </a:rPr>
                      </a:br>
                      <a:r>
                        <a:rPr lang="en-US" sz="1500" b="0" dirty="0">
                          <a:solidFill>
                            <a:schemeClr val="tx1"/>
                          </a:solidFill>
                          <a:effectLst/>
                          <a:latin typeface="+mn-lt"/>
                        </a:rPr>
                        <a:t>• Auto-ramping</a:t>
                      </a:r>
                    </a:p>
                    <a:p>
                      <a:pPr algn="l" fontAlgn="base"/>
                      <a:r>
                        <a:rPr lang="en-US" sz="1500" b="0" dirty="0">
                          <a:solidFill>
                            <a:schemeClr val="tx1"/>
                          </a:solidFill>
                          <a:effectLst/>
                          <a:latin typeface="+mn-lt"/>
                        </a:rPr>
                        <a:t>• 5-year warranty</a:t>
                      </a:r>
                      <a:br>
                        <a:rPr lang="en-US" sz="1500" b="0" dirty="0">
                          <a:solidFill>
                            <a:schemeClr val="tx1"/>
                          </a:solidFill>
                          <a:effectLst/>
                          <a:latin typeface="+mn-lt"/>
                        </a:rPr>
                      </a:br>
                      <a:r>
                        <a:rPr lang="en-US" sz="1500" b="0" dirty="0">
                          <a:solidFill>
                            <a:schemeClr val="tx1"/>
                          </a:solidFill>
                          <a:effectLst/>
                          <a:latin typeface="+mn-lt"/>
                        </a:rPr>
                        <a:t>• Event scheduling</a:t>
                      </a:r>
                      <a:br>
                        <a:rPr lang="en-US" sz="1500" b="0" dirty="0">
                          <a:solidFill>
                            <a:schemeClr val="tx1"/>
                          </a:solidFill>
                          <a:effectLst/>
                          <a:latin typeface="+mn-lt"/>
                        </a:rPr>
                      </a:br>
                      <a:r>
                        <a:rPr lang="en-US" sz="1500" b="0" dirty="0">
                          <a:solidFill>
                            <a:schemeClr val="tx1"/>
                          </a:solidFill>
                          <a:effectLst/>
                          <a:latin typeface="+mn-lt"/>
                        </a:rPr>
                        <a:t>• Covered by Biamp Systems’ five-year warranty</a:t>
                      </a:r>
                      <a:br>
                        <a:rPr lang="en-US" sz="1500" b="0" dirty="0">
                          <a:solidFill>
                            <a:schemeClr val="tx1"/>
                          </a:solidFill>
                          <a:effectLst/>
                          <a:latin typeface="+mn-lt"/>
                        </a:rPr>
                      </a:br>
                      <a:r>
                        <a:rPr lang="en-US" sz="1500" b="0" dirty="0">
                          <a:solidFill>
                            <a:schemeClr val="tx1"/>
                          </a:solidFill>
                          <a:effectLst/>
                          <a:latin typeface="+mn-lt"/>
                        </a:rPr>
                        <a:t>• Manufactured in the U.S.A.</a:t>
                      </a:r>
                      <a:br>
                        <a:rPr lang="en-US" sz="1500" b="0" dirty="0">
                          <a:solidFill>
                            <a:schemeClr val="tx1"/>
                          </a:solidFill>
                          <a:effectLst/>
                          <a:latin typeface="+mn-lt"/>
                        </a:rPr>
                      </a:br>
                      <a:endParaRPr lang="en-US" sz="1500" b="0" dirty="0">
                        <a:solidFill>
                          <a:schemeClr val="tx1"/>
                        </a:solidFill>
                        <a:effectLst/>
                        <a:latin typeface="+mn-lt"/>
                      </a:endParaRPr>
                    </a:p>
                  </a:txBody>
                  <a:tcPr marL="78034" marR="78034" marT="39017" marB="39017" anchor="ctr">
                    <a:lnL>
                      <a:noFill/>
                    </a:lnL>
                    <a:lnR>
                      <a:noFill/>
                    </a:lnR>
                    <a:lnT>
                      <a:noFill/>
                    </a:lnT>
                    <a:lnB>
                      <a:noFill/>
                    </a:lnB>
                    <a:solidFill>
                      <a:srgbClr val="FFFFFF"/>
                    </a:solidFill>
                  </a:tcPr>
                </a:tc>
                <a:extLst>
                  <a:ext uri="{0D108BD9-81ED-4DB2-BD59-A6C34878D82A}">
                    <a16:rowId xmlns:a16="http://schemas.microsoft.com/office/drawing/2014/main" val="2444929460"/>
                  </a:ext>
                </a:extLst>
              </a:tr>
            </a:tbl>
          </a:graphicData>
        </a:graphic>
      </p:graphicFrame>
    </p:spTree>
    <p:extLst>
      <p:ext uri="{BB962C8B-B14F-4D97-AF65-F5344CB8AC3E}">
        <p14:creationId xmlns:p14="http://schemas.microsoft.com/office/powerpoint/2010/main" val="331906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a:latin typeface="+mn-lt"/>
                <a:ea typeface="+mj-ea"/>
                <a:cs typeface="+mj-cs"/>
              </a:rPr>
              <a:t>Biamp (Cambridge direct fired system)</a:t>
            </a:r>
          </a:p>
        </p:txBody>
      </p:sp>
      <p:pic>
        <p:nvPicPr>
          <p:cNvPr id="3" name="Picture 2">
            <a:extLst>
              <a:ext uri="{FF2B5EF4-FFF2-40B4-BE49-F238E27FC236}">
                <a16:creationId xmlns:a16="http://schemas.microsoft.com/office/drawing/2014/main" id="{6AE2CCF1-A3E0-4464-A470-162033ECAF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7280" y="2922058"/>
            <a:ext cx="4639736" cy="2145877"/>
          </a:xfrm>
          <a:prstGeom prst="rect">
            <a:avLst/>
          </a:prstGeom>
          <a:solidFill>
            <a:srgbClr val="FFFFFF"/>
          </a:solidFill>
        </p:spPr>
      </p:pic>
      <p:sp>
        <p:nvSpPr>
          <p:cNvPr id="6" name="Content Placeholder 5">
            <a:extLst>
              <a:ext uri="{FF2B5EF4-FFF2-40B4-BE49-F238E27FC236}">
                <a16:creationId xmlns:a16="http://schemas.microsoft.com/office/drawing/2014/main" id="{36D0859F-AB50-464B-9713-FA17D94F3491}"/>
              </a:ext>
            </a:extLst>
          </p:cNvPr>
          <p:cNvSpPr txBox="1">
            <a:spLocks/>
          </p:cNvSpPr>
          <p:nvPr/>
        </p:nvSpPr>
        <p:spPr>
          <a:xfrm>
            <a:off x="6515944" y="2120900"/>
            <a:ext cx="4639736" cy="3748194"/>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marL="0" indent="0">
              <a:lnSpc>
                <a:spcPct val="90000"/>
              </a:lnSpc>
              <a:buClr>
                <a:schemeClr val="accent1"/>
              </a:buClr>
              <a:buNone/>
            </a:pPr>
            <a:r>
              <a:rPr lang="en-US" b="1" dirty="0">
                <a:solidFill>
                  <a:schemeClr val="tx1">
                    <a:lumMod val="75000"/>
                    <a:lumOff val="25000"/>
                  </a:schemeClr>
                </a:solidFill>
                <a:latin typeface="+mn-lt"/>
                <a:cs typeface="+mn-cs"/>
              </a:rPr>
              <a:t>Cambridge QT PRO Weaknesses:</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Poor Sound quality. </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Paging and music done through active system</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Proprietary software or TCP/IP</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Little customization as they have too many speakers per zone (up to 120)</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Speakers are made in China</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Only 5 Year Warranty</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Uses twice as many speakers as in plenum design</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Installation wiring not to code -  is laying on tile</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Installation timing an issue- product installed after furniture</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Many tiles are handled, and holes cut every 100sf</a:t>
            </a: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marL="0" indent="0">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87941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a:latin typeface="+mn-lt"/>
                <a:ea typeface="+mj-ea"/>
                <a:cs typeface="+mj-cs"/>
              </a:rPr>
              <a:t>Biamp Cambridge channels</a:t>
            </a:r>
          </a:p>
        </p:txBody>
      </p:sp>
      <p:sp>
        <p:nvSpPr>
          <p:cNvPr id="6" name="Content Placeholder 2">
            <a:extLst>
              <a:ext uri="{FF2B5EF4-FFF2-40B4-BE49-F238E27FC236}">
                <a16:creationId xmlns:a16="http://schemas.microsoft.com/office/drawing/2014/main" id="{61BE0416-3FD5-435D-B847-E34FAAE9F55A}"/>
              </a:ext>
            </a:extLst>
          </p:cNvPr>
          <p:cNvSpPr txBox="1">
            <a:spLocks/>
          </p:cNvSpPr>
          <p:nvPr/>
        </p:nvSpPr>
        <p:spPr>
          <a:xfrm>
            <a:off x="1216548" y="2108201"/>
            <a:ext cx="10058400" cy="3760891"/>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marL="0" indent="0">
              <a:buClr>
                <a:schemeClr val="accent1"/>
              </a:buClr>
              <a:buNone/>
            </a:pPr>
            <a:r>
              <a:rPr lang="en-US" b="1" dirty="0">
                <a:solidFill>
                  <a:schemeClr val="tx1">
                    <a:lumMod val="75000"/>
                    <a:lumOff val="25000"/>
                  </a:schemeClr>
                </a:solidFill>
                <a:latin typeface="+mn-lt"/>
                <a:cs typeface="+mn-cs"/>
              </a:rPr>
              <a:t>Cambridge – QT PRO:</a:t>
            </a:r>
          </a:p>
          <a:p>
            <a:pPr marL="0" indent="0">
              <a:buClr>
                <a:schemeClr val="accent1"/>
              </a:buClr>
              <a:buFont typeface="Wingdings" panose="05000000000000000000" pitchFamily="2" charset="2"/>
              <a:buChar char="§"/>
            </a:pPr>
            <a:endParaRPr lang="en-US" b="1"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Markets through AV Dealers and Biamp Reps </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They sell low voltage contractors through some Structured Cabling Reps side by side in some markets</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Not sold through Distribution.</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Steelcase (Confidante)</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QT 100 self tunes volume of all speakers the same.(Up to 120 speakers). No customization</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Shipping from West Coast Only.</a:t>
            </a: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3574850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a:latin typeface="+mn-lt"/>
                <a:ea typeface="+mj-ea"/>
                <a:cs typeface="+mj-cs"/>
              </a:rPr>
              <a:t>Biamp Dynasound Pro</a:t>
            </a:r>
          </a:p>
        </p:txBody>
      </p:sp>
      <p:sp>
        <p:nvSpPr>
          <p:cNvPr id="9" name="Content Placeholder 5">
            <a:extLst>
              <a:ext uri="{FF2B5EF4-FFF2-40B4-BE49-F238E27FC236}">
                <a16:creationId xmlns:a16="http://schemas.microsoft.com/office/drawing/2014/main" id="{9C0EA9FD-840F-4E4E-B81C-2002359FCEC0}"/>
              </a:ext>
            </a:extLst>
          </p:cNvPr>
          <p:cNvSpPr txBox="1">
            <a:spLocks/>
          </p:cNvSpPr>
          <p:nvPr/>
        </p:nvSpPr>
        <p:spPr>
          <a:xfrm>
            <a:off x="1097280" y="2120900"/>
            <a:ext cx="4639736" cy="3748193"/>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marL="0" indent="0">
              <a:buClr>
                <a:schemeClr val="accent1"/>
              </a:buClr>
              <a:buNone/>
            </a:pPr>
            <a:r>
              <a:rPr lang="en-US" b="1" dirty="0">
                <a:solidFill>
                  <a:schemeClr val="tx1">
                    <a:lumMod val="75000"/>
                    <a:lumOff val="25000"/>
                  </a:schemeClr>
                </a:solidFill>
                <a:latin typeface="+mn-lt"/>
                <a:cs typeface="+mn-cs"/>
              </a:rPr>
              <a:t>FAQs:</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Purchased by Cambridge in 2016</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Now owned by Biamp</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Usually sells central system (70 volt)</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Has self contained unit but rarely sells it</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Networked sound masking system that is individually addressable, rack mounted and uses POE </a:t>
            </a: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Has raised floor sound masking system (poor sound quality,  ineffective masking)</a:t>
            </a:r>
          </a:p>
          <a:p>
            <a:pPr marL="0" indent="0">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p:txBody>
      </p:sp>
      <p:pic>
        <p:nvPicPr>
          <p:cNvPr id="5" name="Picture 3">
            <a:extLst>
              <a:ext uri="{FF2B5EF4-FFF2-40B4-BE49-F238E27FC236}">
                <a16:creationId xmlns:a16="http://schemas.microsoft.com/office/drawing/2014/main" id="{F150C827-1424-4AE5-885C-C60FE6704F07}"/>
              </a:ext>
            </a:extLst>
          </p:cNvPr>
          <p:cNvPicPr>
            <a:picLocks noChangeAspect="1" noChangeArrowheads="1"/>
          </p:cNvPicPr>
          <p:nvPr/>
        </p:nvPicPr>
        <p:blipFill>
          <a:blip r:embed="rId2" cstate="print"/>
          <a:stretch>
            <a:fillRect/>
          </a:stretch>
        </p:blipFill>
        <p:spPr bwMode="auto">
          <a:xfrm>
            <a:off x="6515944" y="2394288"/>
            <a:ext cx="4639736" cy="3201417"/>
          </a:xfrm>
          <a:prstGeom prst="rect">
            <a:avLst/>
          </a:prstGeom>
          <a:noFill/>
          <a:ln w="9525">
            <a:noFill/>
            <a:miter lim="800000"/>
            <a:headEnd/>
            <a:tailEnd/>
          </a:ln>
        </p:spPr>
      </p:pic>
    </p:spTree>
    <p:extLst>
      <p:ext uri="{BB962C8B-B14F-4D97-AF65-F5344CB8AC3E}">
        <p14:creationId xmlns:p14="http://schemas.microsoft.com/office/powerpoint/2010/main" val="3734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a:latin typeface="+mn-lt"/>
                <a:ea typeface="+mj-ea"/>
                <a:cs typeface="+mj-cs"/>
              </a:rPr>
              <a:t>Biamp Dynasound Pro</a:t>
            </a:r>
          </a:p>
        </p:txBody>
      </p:sp>
      <p:pic>
        <p:nvPicPr>
          <p:cNvPr id="3074" name="Picture 2" descr="Multistory Office Building Phase 1 (Sound Masking and Paging ...">
            <a:extLst>
              <a:ext uri="{FF2B5EF4-FFF2-40B4-BE49-F238E27FC236}">
                <a16:creationId xmlns:a16="http://schemas.microsoft.com/office/drawing/2014/main" id="{AE9224E5-1AD8-446B-8A4B-68D1112855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778" y="2313091"/>
            <a:ext cx="5093238" cy="3692597"/>
          </a:xfrm>
          <a:prstGeom prst="rect">
            <a:avLst/>
          </a:prstGeom>
          <a:solidFill>
            <a:srgbClr val="FFFFFF"/>
          </a:solidFill>
        </p:spPr>
      </p:pic>
      <p:sp>
        <p:nvSpPr>
          <p:cNvPr id="11" name="Content Placeholder 5">
            <a:extLst>
              <a:ext uri="{FF2B5EF4-FFF2-40B4-BE49-F238E27FC236}">
                <a16:creationId xmlns:a16="http://schemas.microsoft.com/office/drawing/2014/main" id="{44D9D0B2-D288-4A61-9DB4-B7B18680C644}"/>
              </a:ext>
            </a:extLst>
          </p:cNvPr>
          <p:cNvSpPr txBox="1">
            <a:spLocks/>
          </p:cNvSpPr>
          <p:nvPr/>
        </p:nvSpPr>
        <p:spPr>
          <a:xfrm>
            <a:off x="6186311" y="2120899"/>
            <a:ext cx="5565422" cy="4450497"/>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marL="0" indent="0">
              <a:lnSpc>
                <a:spcPct val="90000"/>
              </a:lnSpc>
              <a:buClr>
                <a:schemeClr val="accent1"/>
              </a:buClr>
              <a:buNone/>
            </a:pPr>
            <a:r>
              <a:rPr lang="en-US" b="1" u="sng" dirty="0">
                <a:solidFill>
                  <a:schemeClr val="tx1">
                    <a:lumMod val="75000"/>
                    <a:lumOff val="25000"/>
                  </a:schemeClr>
                </a:solidFill>
                <a:latin typeface="+mn-lt"/>
                <a:cs typeface="+mn-cs"/>
              </a:rPr>
              <a:t>Weaknesses:</a:t>
            </a: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Uses proprietary software to control masking and paging</a:t>
            </a: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Requires IP address for each platform-(8 speakers)</a:t>
            </a: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IT nightmare  (ex. 400 speakers = 50 IP addresses)</a:t>
            </a: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Uses old Cobra Net technology with time delay issues.</a:t>
            </a: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Uses many Net Gear switches that are very unreliable</a:t>
            </a: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Paging underpowered using POE.  Must add extra amplifiers</a:t>
            </a:r>
          </a:p>
          <a:p>
            <a:pPr>
              <a:lnSpc>
                <a:spcPct val="90000"/>
              </a:lnSpc>
              <a:buClr>
                <a:schemeClr val="accent1"/>
              </a:buClr>
              <a:buFont typeface="Wingdings" panose="05000000000000000000" pitchFamily="2" charset="2"/>
              <a:buChar char="§"/>
            </a:pPr>
            <a:endParaRPr lang="en-US" sz="16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r>
              <a:rPr lang="en-US" sz="1600" dirty="0">
                <a:solidFill>
                  <a:schemeClr val="tx1">
                    <a:lumMod val="75000"/>
                    <a:lumOff val="25000"/>
                  </a:schemeClr>
                </a:solidFill>
                <a:latin typeface="+mn-lt"/>
                <a:cs typeface="+mn-cs"/>
              </a:rPr>
              <a:t>Only 5-year warranty</a:t>
            </a:r>
          </a:p>
          <a:p>
            <a:pPr>
              <a:lnSpc>
                <a:spcPct val="90000"/>
              </a:lnSpc>
              <a:buClr>
                <a:schemeClr val="accent1"/>
              </a:buClr>
              <a:buFont typeface="Wingdings" panose="05000000000000000000" pitchFamily="2" charset="2"/>
              <a:buChar char="§"/>
            </a:pPr>
            <a:endParaRPr lang="en-US" sz="14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endParaRPr lang="en-US" sz="14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endParaRPr lang="en-US" sz="1400"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endParaRPr lang="en-US" sz="1400"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3506731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081CD64C-C02A-4AE9-BA88-294A992A87F8}"/>
              </a:ext>
            </a:extLst>
          </p:cNvPr>
          <p:cNvSpPr txBox="1">
            <a:spLocks/>
          </p:cNvSpPr>
          <p:nvPr/>
        </p:nvSpPr>
        <p:spPr>
          <a:xfrm>
            <a:off x="1375833" y="2116170"/>
            <a:ext cx="8153400" cy="5089452"/>
          </a:xfrm>
          <a:prstGeom prst="rect">
            <a:avLst/>
          </a:prstGeom>
        </p:spPr>
        <p:txBody>
          <a:bodyPr>
            <a:no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None/>
            </a:pPr>
            <a:r>
              <a:rPr lang="en-US" sz="1800" b="1" kern="0" dirty="0">
                <a:solidFill>
                  <a:schemeClr val="tx1">
                    <a:lumMod val="75000"/>
                    <a:lumOff val="25000"/>
                  </a:schemeClr>
                </a:solidFill>
                <a:latin typeface="+mj-lt"/>
                <a:cs typeface="Arial" pitchFamily="34" charset="0"/>
              </a:rPr>
              <a:t>FAQs:</a:t>
            </a:r>
          </a:p>
          <a:p>
            <a:r>
              <a:rPr lang="en-US" sz="1800" kern="0" dirty="0">
                <a:solidFill>
                  <a:schemeClr val="tx1">
                    <a:lumMod val="75000"/>
                    <a:lumOff val="25000"/>
                  </a:schemeClr>
                </a:solidFill>
                <a:latin typeface="+mj-lt"/>
                <a:cs typeface="Arial" pitchFamily="34" charset="0"/>
              </a:rPr>
              <a:t>Sells Logison Acoustical Network</a:t>
            </a:r>
          </a:p>
          <a:p>
            <a:r>
              <a:rPr lang="en-US" sz="1800" b="1" u="sng" kern="0" dirty="0">
                <a:solidFill>
                  <a:schemeClr val="tx1">
                    <a:lumMod val="75000"/>
                    <a:lumOff val="25000"/>
                  </a:schemeClr>
                </a:solidFill>
                <a:latin typeface="+mj-lt"/>
                <a:cs typeface="Arial" pitchFamily="34" charset="0"/>
              </a:rPr>
              <a:t>Target self tuning of their system</a:t>
            </a:r>
          </a:p>
          <a:p>
            <a:r>
              <a:rPr lang="en-US" sz="1800" kern="0" dirty="0">
                <a:solidFill>
                  <a:schemeClr val="tx1">
                    <a:lumMod val="75000"/>
                    <a:lumOff val="25000"/>
                  </a:schemeClr>
                </a:solidFill>
                <a:latin typeface="+mj-lt"/>
                <a:cs typeface="Arial" pitchFamily="34" charset="0"/>
              </a:rPr>
              <a:t>Security software for diagnostics and e-mail notification</a:t>
            </a:r>
          </a:p>
          <a:p>
            <a:pPr>
              <a:buNone/>
            </a:pPr>
            <a:endParaRPr lang="en-US" sz="800" kern="0" dirty="0">
              <a:solidFill>
                <a:schemeClr val="tx1">
                  <a:lumMod val="75000"/>
                  <a:lumOff val="25000"/>
                </a:schemeClr>
              </a:solidFill>
              <a:latin typeface="+mj-lt"/>
              <a:cs typeface="Arial" pitchFamily="34" charset="0"/>
            </a:endParaRPr>
          </a:p>
          <a:p>
            <a:pPr>
              <a:buNone/>
            </a:pPr>
            <a:r>
              <a:rPr lang="en-US" sz="1800" b="1" kern="0" dirty="0">
                <a:solidFill>
                  <a:schemeClr val="tx1">
                    <a:lumMod val="75000"/>
                    <a:lumOff val="25000"/>
                  </a:schemeClr>
                </a:solidFill>
                <a:latin typeface="+mj-lt"/>
                <a:cs typeface="Arial" pitchFamily="34" charset="0"/>
              </a:rPr>
              <a:t>Weaknesses:</a:t>
            </a:r>
          </a:p>
          <a:p>
            <a:r>
              <a:rPr lang="en-US" sz="1800" kern="0" dirty="0">
                <a:solidFill>
                  <a:schemeClr val="tx1">
                    <a:lumMod val="75000"/>
                    <a:lumOff val="25000"/>
                  </a:schemeClr>
                </a:solidFill>
                <a:latin typeface="+mj-lt"/>
                <a:cs typeface="Arial" pitchFamily="34" charset="0"/>
              </a:rPr>
              <a:t>Proprietary software</a:t>
            </a:r>
          </a:p>
          <a:p>
            <a:r>
              <a:rPr lang="en-US" sz="1800" kern="0" dirty="0">
                <a:solidFill>
                  <a:schemeClr val="tx1">
                    <a:lumMod val="75000"/>
                    <a:lumOff val="25000"/>
                  </a:schemeClr>
                </a:solidFill>
                <a:latin typeface="+mj-lt"/>
                <a:cs typeface="Arial" pitchFamily="34" charset="0"/>
              </a:rPr>
              <a:t>Proprietary cables</a:t>
            </a:r>
          </a:p>
          <a:p>
            <a:r>
              <a:rPr lang="en-US" sz="1800" kern="0" dirty="0">
                <a:solidFill>
                  <a:schemeClr val="tx1">
                    <a:lumMod val="75000"/>
                    <a:lumOff val="25000"/>
                  </a:schemeClr>
                </a:solidFill>
                <a:latin typeface="+mj-lt"/>
                <a:cs typeface="Arial" pitchFamily="34" charset="0"/>
              </a:rPr>
              <a:t>Many Components to system</a:t>
            </a:r>
          </a:p>
          <a:p>
            <a:r>
              <a:rPr lang="en-US" sz="1800" kern="0" dirty="0">
                <a:solidFill>
                  <a:schemeClr val="tx1">
                    <a:lumMod val="75000"/>
                    <a:lumOff val="25000"/>
                  </a:schemeClr>
                </a:solidFill>
                <a:latin typeface="+mj-lt"/>
                <a:cs typeface="Arial" pitchFamily="34" charset="0"/>
              </a:rPr>
              <a:t>Uses many IP addresses (one per control panel)</a:t>
            </a:r>
          </a:p>
          <a:p>
            <a:r>
              <a:rPr lang="en-US" sz="1800" kern="0" dirty="0">
                <a:solidFill>
                  <a:schemeClr val="tx1">
                    <a:lumMod val="75000"/>
                    <a:lumOff val="25000"/>
                  </a:schemeClr>
                </a:solidFill>
                <a:latin typeface="+mj-lt"/>
                <a:cs typeface="Arial" pitchFamily="34" charset="0"/>
              </a:rPr>
              <a:t>Point to point network (like Christmas tree)</a:t>
            </a:r>
          </a:p>
          <a:p>
            <a:r>
              <a:rPr lang="en-US" sz="1800" kern="0" dirty="0">
                <a:solidFill>
                  <a:schemeClr val="tx1">
                    <a:lumMod val="75000"/>
                    <a:lumOff val="25000"/>
                  </a:schemeClr>
                </a:solidFill>
                <a:latin typeface="+mj-lt"/>
                <a:cs typeface="Arial" pitchFamily="34" charset="0"/>
              </a:rPr>
              <a:t>5-year Warranty</a:t>
            </a:r>
          </a:p>
          <a:p>
            <a:r>
              <a:rPr lang="en-US" sz="1800" kern="0" dirty="0">
                <a:solidFill>
                  <a:schemeClr val="tx1">
                    <a:lumMod val="75000"/>
                    <a:lumOff val="25000"/>
                  </a:schemeClr>
                </a:solidFill>
                <a:latin typeface="+mj-lt"/>
                <a:cs typeface="Arial" pitchFamily="34" charset="0"/>
              </a:rPr>
              <a:t>Made in China and imported into Canada</a:t>
            </a:r>
          </a:p>
          <a:p>
            <a:r>
              <a:rPr lang="en-US" sz="1800" kern="0" dirty="0">
                <a:solidFill>
                  <a:schemeClr val="tx1">
                    <a:lumMod val="75000"/>
                    <a:lumOff val="25000"/>
                  </a:schemeClr>
                </a:solidFill>
                <a:latin typeface="+mj-lt"/>
                <a:cs typeface="Arial" pitchFamily="34" charset="0"/>
              </a:rPr>
              <a:t>Uncomfortable sound</a:t>
            </a:r>
          </a:p>
          <a:p>
            <a:endParaRPr lang="en-US" sz="1800" kern="0" dirty="0">
              <a:solidFill>
                <a:schemeClr val="tx1">
                  <a:lumMod val="75000"/>
                  <a:lumOff val="25000"/>
                </a:schemeClr>
              </a:solidFill>
              <a:latin typeface="Arial" pitchFamily="34" charset="0"/>
              <a:cs typeface="Arial" pitchFamily="34" charset="0"/>
            </a:endParaRPr>
          </a:p>
        </p:txBody>
      </p:sp>
      <p:pic>
        <p:nvPicPr>
          <p:cNvPr id="7" name="Picture 2" descr="LogiSon Sound Masking Products">
            <a:extLst>
              <a:ext uri="{FF2B5EF4-FFF2-40B4-BE49-F238E27FC236}">
                <a16:creationId xmlns:a16="http://schemas.microsoft.com/office/drawing/2014/main" id="{179A2819-7650-4FD3-A8E4-7573BA276DAF}"/>
              </a:ext>
            </a:extLst>
          </p:cNvPr>
          <p:cNvPicPr>
            <a:picLocks noChangeAspect="1" noChangeArrowheads="1"/>
          </p:cNvPicPr>
          <p:nvPr/>
        </p:nvPicPr>
        <p:blipFill>
          <a:blip r:embed="rId3" cstate="print"/>
          <a:srcRect/>
          <a:stretch>
            <a:fillRect/>
          </a:stretch>
        </p:blipFill>
        <p:spPr bwMode="auto">
          <a:xfrm>
            <a:off x="7533571" y="4509441"/>
            <a:ext cx="3152775" cy="1454377"/>
          </a:xfrm>
          <a:prstGeom prst="rect">
            <a:avLst/>
          </a:prstGeom>
          <a:noFill/>
        </p:spPr>
      </p:pic>
      <p:pic>
        <p:nvPicPr>
          <p:cNvPr id="9" name="Picture 8">
            <a:extLst>
              <a:ext uri="{FF2B5EF4-FFF2-40B4-BE49-F238E27FC236}">
                <a16:creationId xmlns:a16="http://schemas.microsoft.com/office/drawing/2014/main" id="{A5BD1F98-8C57-470B-A2FD-A69B5C0CD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833" y="717917"/>
            <a:ext cx="1476873" cy="876016"/>
          </a:xfrm>
          <a:prstGeom prst="rect">
            <a:avLst/>
          </a:prstGeom>
        </p:spPr>
      </p:pic>
    </p:spTree>
    <p:extLst>
      <p:ext uri="{BB962C8B-B14F-4D97-AF65-F5344CB8AC3E}">
        <p14:creationId xmlns:p14="http://schemas.microsoft.com/office/powerpoint/2010/main" val="2416838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spc="-50" baseline="0" dirty="0">
                <a:solidFill>
                  <a:schemeClr val="tx1">
                    <a:lumMod val="75000"/>
                    <a:lumOff val="25000"/>
                  </a:schemeClr>
                </a:solidFill>
                <a:effectLst>
                  <a:outerShdw blurRad="38100" dist="38100" dir="2700000" algn="tl">
                    <a:srgbClr val="000000">
                      <a:alpha val="43137"/>
                    </a:srgbClr>
                  </a:outerShdw>
                </a:effectLst>
                <a:latin typeface="+mn-lt"/>
                <a:ea typeface="+mj-ea"/>
                <a:cs typeface="+mj-cs"/>
              </a:rPr>
              <a:t>LOGISON CHANNELS</a:t>
            </a:r>
          </a:p>
        </p:txBody>
      </p:sp>
      <p:sp>
        <p:nvSpPr>
          <p:cNvPr id="8" name="Content Placeholder 2">
            <a:extLst>
              <a:ext uri="{FF2B5EF4-FFF2-40B4-BE49-F238E27FC236}">
                <a16:creationId xmlns:a16="http://schemas.microsoft.com/office/drawing/2014/main" id="{31CFDA69-6E04-488A-B406-EF6096F6B58A}"/>
              </a:ext>
            </a:extLst>
          </p:cNvPr>
          <p:cNvSpPr txBox="1">
            <a:spLocks/>
          </p:cNvSpPr>
          <p:nvPr/>
        </p:nvSpPr>
        <p:spPr>
          <a:xfrm>
            <a:off x="1216548" y="2108201"/>
            <a:ext cx="10058400" cy="3760891"/>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Markets Direct through </a:t>
            </a:r>
            <a:r>
              <a:rPr lang="en-US" dirty="0" err="1">
                <a:solidFill>
                  <a:schemeClr val="tx1">
                    <a:lumMod val="75000"/>
                    <a:lumOff val="25000"/>
                  </a:schemeClr>
                </a:solidFill>
                <a:latin typeface="+mn-lt"/>
                <a:cs typeface="+mn-cs"/>
              </a:rPr>
              <a:t>Archoustics</a:t>
            </a:r>
            <a:r>
              <a:rPr lang="en-US" dirty="0">
                <a:solidFill>
                  <a:schemeClr val="tx1">
                    <a:lumMod val="75000"/>
                    <a:lumOff val="25000"/>
                  </a:schemeClr>
                </a:solidFill>
                <a:latin typeface="+mn-lt"/>
                <a:cs typeface="+mn-cs"/>
              </a:rPr>
              <a:t> dealer franchises throughout U.S. &amp; Canada.</a:t>
            </a: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Targets architects to get specified and End Users</a:t>
            </a: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Has a few dealers that sell </a:t>
            </a:r>
            <a:r>
              <a:rPr lang="en-US" dirty="0" err="1">
                <a:solidFill>
                  <a:schemeClr val="tx1">
                    <a:lumMod val="75000"/>
                    <a:lumOff val="25000"/>
                  </a:schemeClr>
                </a:solidFill>
                <a:latin typeface="+mn-lt"/>
                <a:cs typeface="+mn-cs"/>
              </a:rPr>
              <a:t>Logison</a:t>
            </a:r>
            <a:r>
              <a:rPr lang="en-US" dirty="0">
                <a:solidFill>
                  <a:schemeClr val="tx1">
                    <a:lumMod val="75000"/>
                    <a:lumOff val="25000"/>
                  </a:schemeClr>
                </a:solidFill>
                <a:latin typeface="+mn-lt"/>
                <a:cs typeface="+mn-cs"/>
              </a:rPr>
              <a:t> but usually just pays them spiffs.</a:t>
            </a: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013140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63AD183-0E44-448A-9F04-4ABAD9BF6120}"/>
              </a:ext>
            </a:extLst>
          </p:cNvPr>
          <p:cNvSpPr>
            <a:spLocks noGrp="1"/>
          </p:cNvSpPr>
          <p:nvPr>
            <p:ph type="title"/>
          </p:nvPr>
        </p:nvSpPr>
        <p:spPr>
          <a:xfrm>
            <a:off x="2057400" y="672886"/>
            <a:ext cx="8229600" cy="1371600"/>
          </a:xfrm>
        </p:spPr>
        <p:txBody>
          <a:bodyPr>
            <a:normAutofit fontScale="90000"/>
          </a:bodyPr>
          <a:lstStyle/>
          <a:p>
            <a:br>
              <a:rPr lang="en-US" dirty="0"/>
            </a:br>
            <a:endParaRPr lang="en-US" dirty="0"/>
          </a:p>
        </p:txBody>
      </p:sp>
      <p:sp>
        <p:nvSpPr>
          <p:cNvPr id="10" name="Content Placeholder 5">
            <a:extLst>
              <a:ext uri="{FF2B5EF4-FFF2-40B4-BE49-F238E27FC236}">
                <a16:creationId xmlns:a16="http://schemas.microsoft.com/office/drawing/2014/main" id="{1C75030C-2A4C-4C46-BA25-95B80EB5EA88}"/>
              </a:ext>
            </a:extLst>
          </p:cNvPr>
          <p:cNvSpPr txBox="1">
            <a:spLocks/>
          </p:cNvSpPr>
          <p:nvPr/>
        </p:nvSpPr>
        <p:spPr>
          <a:xfrm>
            <a:off x="5109364" y="1981357"/>
            <a:ext cx="6824367" cy="4203757"/>
          </a:xfrm>
          <a:prstGeom prst="rect">
            <a:avLst/>
          </a:prstGeom>
        </p:spPr>
        <p:txBody>
          <a:bodyPr>
            <a:normAutofit lnSpcReduction="10000"/>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None/>
            </a:pPr>
            <a:r>
              <a:rPr lang="en-US" b="1" kern="0" dirty="0">
                <a:solidFill>
                  <a:schemeClr val="tx1">
                    <a:lumMod val="75000"/>
                    <a:lumOff val="25000"/>
                  </a:schemeClr>
                </a:solidFill>
                <a:latin typeface="+mn-lt"/>
                <a:cs typeface="Arial" pitchFamily="34" charset="0"/>
              </a:rPr>
              <a:t>FAQs:</a:t>
            </a:r>
          </a:p>
          <a:p>
            <a:r>
              <a:rPr lang="en-US" sz="1800" kern="0" dirty="0">
                <a:solidFill>
                  <a:schemeClr val="tx1">
                    <a:lumMod val="75000"/>
                    <a:lumOff val="25000"/>
                  </a:schemeClr>
                </a:solidFill>
                <a:latin typeface="+mn-lt"/>
                <a:cs typeface="Arial" pitchFamily="34" charset="0"/>
              </a:rPr>
              <a:t>Made in Canada</a:t>
            </a:r>
          </a:p>
          <a:p>
            <a:r>
              <a:rPr lang="en-US" sz="1800" kern="0" dirty="0">
                <a:solidFill>
                  <a:schemeClr val="tx1">
                    <a:lumMod val="75000"/>
                    <a:lumOff val="25000"/>
                  </a:schemeClr>
                </a:solidFill>
                <a:latin typeface="+mn-lt"/>
                <a:cs typeface="Arial" pitchFamily="34" charset="0"/>
              </a:rPr>
              <a:t>Sold by MPS in U.S. and Direct Reps in 10 markets</a:t>
            </a:r>
          </a:p>
          <a:p>
            <a:r>
              <a:rPr lang="en-US" sz="1800" kern="0" dirty="0">
                <a:solidFill>
                  <a:schemeClr val="tx1">
                    <a:lumMod val="75000"/>
                    <a:lumOff val="25000"/>
                  </a:schemeClr>
                </a:solidFill>
                <a:latin typeface="+mn-lt"/>
                <a:cs typeface="Arial" pitchFamily="34" charset="0"/>
              </a:rPr>
              <a:t>MPS selling as private label under Voice Arrest</a:t>
            </a:r>
          </a:p>
          <a:p>
            <a:r>
              <a:rPr lang="en-US" sz="1800" kern="0" dirty="0">
                <a:solidFill>
                  <a:schemeClr val="tx1">
                    <a:lumMod val="75000"/>
                    <a:lumOff val="25000"/>
                  </a:schemeClr>
                </a:solidFill>
                <a:latin typeface="+mn-lt"/>
                <a:cs typeface="Arial" pitchFamily="34" charset="0"/>
              </a:rPr>
              <a:t>Sold in Canada by Canadian Office Acoustics – ON, Soft dB - QC</a:t>
            </a:r>
          </a:p>
          <a:p>
            <a:r>
              <a:rPr lang="en-US" sz="1800" kern="0" dirty="0">
                <a:solidFill>
                  <a:schemeClr val="tx1">
                    <a:lumMod val="75000"/>
                    <a:lumOff val="25000"/>
                  </a:schemeClr>
                </a:solidFill>
                <a:latin typeface="+mn-lt"/>
                <a:cs typeface="Arial" pitchFamily="34" charset="0"/>
              </a:rPr>
              <a:t>Acoustic Solutions-AB,BC, Atlantic Alarm Sound-NB</a:t>
            </a:r>
          </a:p>
          <a:p>
            <a:r>
              <a:rPr lang="en-US" sz="1800" kern="0" dirty="0">
                <a:solidFill>
                  <a:schemeClr val="tx1">
                    <a:lumMod val="75000"/>
                    <a:lumOff val="25000"/>
                  </a:schemeClr>
                </a:solidFill>
                <a:latin typeface="+mn-lt"/>
                <a:cs typeface="Arial" pitchFamily="34" charset="0"/>
              </a:rPr>
              <a:t>Has central system with 4 wattage taps on speaker to control volume</a:t>
            </a:r>
          </a:p>
          <a:p>
            <a:r>
              <a:rPr lang="en-US" sz="1800" kern="0" dirty="0">
                <a:solidFill>
                  <a:schemeClr val="tx1">
                    <a:lumMod val="75000"/>
                    <a:lumOff val="25000"/>
                  </a:schemeClr>
                </a:solidFill>
                <a:latin typeface="+mn-lt"/>
                <a:cs typeface="Arial" pitchFamily="34" charset="0"/>
              </a:rPr>
              <a:t>Has new networked system called </a:t>
            </a:r>
            <a:r>
              <a:rPr lang="en-US" sz="1800" kern="0" dirty="0" err="1">
                <a:solidFill>
                  <a:schemeClr val="tx1">
                    <a:lumMod val="75000"/>
                    <a:lumOff val="25000"/>
                  </a:schemeClr>
                </a:solidFill>
                <a:latin typeface="+mn-lt"/>
                <a:cs typeface="Arial" pitchFamily="34" charset="0"/>
              </a:rPr>
              <a:t>SmartSMS</a:t>
            </a:r>
            <a:r>
              <a:rPr lang="en-US" sz="1800" kern="0" dirty="0">
                <a:solidFill>
                  <a:schemeClr val="tx1">
                    <a:lumMod val="75000"/>
                    <a:lumOff val="25000"/>
                  </a:schemeClr>
                </a:solidFill>
                <a:latin typeface="+mn-lt"/>
                <a:cs typeface="Arial" pitchFamily="34" charset="0"/>
              </a:rPr>
              <a:t>-NET</a:t>
            </a:r>
          </a:p>
          <a:p>
            <a:r>
              <a:rPr lang="en-US" sz="1800" b="1" u="sng" kern="0" dirty="0">
                <a:solidFill>
                  <a:schemeClr val="tx1">
                    <a:lumMod val="75000"/>
                    <a:lumOff val="25000"/>
                  </a:schemeClr>
                </a:solidFill>
                <a:latin typeface="+mn-lt"/>
                <a:cs typeface="Arial" pitchFamily="34" charset="0"/>
              </a:rPr>
              <a:t>Adjusts SM throughout the day based on the ambient sound in the room</a:t>
            </a:r>
          </a:p>
          <a:p>
            <a:r>
              <a:rPr lang="en-US" sz="1800" b="1" u="sng" kern="0" dirty="0">
                <a:solidFill>
                  <a:schemeClr val="tx1">
                    <a:lumMod val="75000"/>
                    <a:lumOff val="25000"/>
                  </a:schemeClr>
                </a:solidFill>
                <a:latin typeface="+mn-lt"/>
                <a:cs typeface="Arial" pitchFamily="34" charset="0"/>
              </a:rPr>
              <a:t>Requires microphones in ceiling every 1000sf to measure ambient sound</a:t>
            </a:r>
          </a:p>
          <a:p>
            <a:r>
              <a:rPr lang="en-US" sz="1800" kern="0" dirty="0">
                <a:solidFill>
                  <a:schemeClr val="tx1">
                    <a:lumMod val="75000"/>
                    <a:lumOff val="25000"/>
                  </a:schemeClr>
                </a:solidFill>
                <a:latin typeface="+mn-lt"/>
                <a:cs typeface="Arial" pitchFamily="34" charset="0"/>
              </a:rPr>
              <a:t>Product and support from Canada</a:t>
            </a:r>
          </a:p>
          <a:p>
            <a:endParaRPr lang="en-US" kern="0" dirty="0">
              <a:solidFill>
                <a:schemeClr val="tx1">
                  <a:lumMod val="75000"/>
                  <a:lumOff val="25000"/>
                </a:schemeClr>
              </a:solidFill>
              <a:latin typeface="+mn-lt"/>
              <a:cs typeface="Arial" pitchFamily="34" charset="0"/>
            </a:endParaRPr>
          </a:p>
          <a:p>
            <a:endParaRPr lang="en-US" kern="0" dirty="0">
              <a:solidFill>
                <a:schemeClr val="tx1">
                  <a:lumMod val="75000"/>
                  <a:lumOff val="25000"/>
                </a:schemeClr>
              </a:solidFill>
              <a:latin typeface="+mn-lt"/>
            </a:endParaRPr>
          </a:p>
        </p:txBody>
      </p:sp>
      <p:pic>
        <p:nvPicPr>
          <p:cNvPr id="16" name="Picture 15" descr="A picture containing drawing&#10;&#10;Description automatically generated">
            <a:extLst>
              <a:ext uri="{FF2B5EF4-FFF2-40B4-BE49-F238E27FC236}">
                <a16:creationId xmlns:a16="http://schemas.microsoft.com/office/drawing/2014/main" id="{CA0A02ED-18C6-45F3-965E-6AD2A0B7901D}"/>
              </a:ext>
            </a:extLst>
          </p:cNvPr>
          <p:cNvPicPr>
            <a:picLocks noChangeAspect="1"/>
          </p:cNvPicPr>
          <p:nvPr/>
        </p:nvPicPr>
        <p:blipFill>
          <a:blip r:embed="rId3"/>
          <a:stretch>
            <a:fillRect/>
          </a:stretch>
        </p:blipFill>
        <p:spPr>
          <a:xfrm>
            <a:off x="1258674" y="1015786"/>
            <a:ext cx="2155464" cy="685800"/>
          </a:xfrm>
          <a:prstGeom prst="rect">
            <a:avLst/>
          </a:prstGeom>
        </p:spPr>
      </p:pic>
      <p:grpSp>
        <p:nvGrpSpPr>
          <p:cNvPr id="17" name="Group 16">
            <a:extLst>
              <a:ext uri="{FF2B5EF4-FFF2-40B4-BE49-F238E27FC236}">
                <a16:creationId xmlns:a16="http://schemas.microsoft.com/office/drawing/2014/main" id="{768B6DAA-CC63-461E-9979-81BC35091428}"/>
              </a:ext>
            </a:extLst>
          </p:cNvPr>
          <p:cNvGrpSpPr/>
          <p:nvPr/>
        </p:nvGrpSpPr>
        <p:grpSpPr>
          <a:xfrm>
            <a:off x="453003" y="3187782"/>
            <a:ext cx="4218355" cy="1987056"/>
            <a:chOff x="2438400" y="838200"/>
            <a:chExt cx="4128399" cy="1592850"/>
          </a:xfrm>
        </p:grpSpPr>
        <p:pic>
          <p:nvPicPr>
            <p:cNvPr id="18" name="Picture 2">
              <a:extLst>
                <a:ext uri="{FF2B5EF4-FFF2-40B4-BE49-F238E27FC236}">
                  <a16:creationId xmlns:a16="http://schemas.microsoft.com/office/drawing/2014/main" id="{D44F386A-AFC7-4F70-B562-C99F18431794}"/>
                </a:ext>
              </a:extLst>
            </p:cNvPr>
            <p:cNvPicPr>
              <a:picLocks noChangeAspect="1" noChangeArrowheads="1"/>
            </p:cNvPicPr>
            <p:nvPr/>
          </p:nvPicPr>
          <p:blipFill>
            <a:blip r:embed="rId4" cstate="print"/>
            <a:srcRect/>
            <a:stretch>
              <a:fillRect/>
            </a:stretch>
          </p:blipFill>
          <p:spPr bwMode="auto">
            <a:xfrm>
              <a:off x="5181600" y="838200"/>
              <a:ext cx="1385199" cy="1066800"/>
            </a:xfrm>
            <a:prstGeom prst="rect">
              <a:avLst/>
            </a:prstGeom>
            <a:noFill/>
            <a:ln w="9525">
              <a:noFill/>
              <a:miter lim="800000"/>
              <a:headEnd/>
              <a:tailEnd/>
            </a:ln>
          </p:spPr>
        </p:pic>
        <p:pic>
          <p:nvPicPr>
            <p:cNvPr id="19" name="Picture 4" descr="http://www.softdb.com/_images/_sound_masking_division/Facade-av-arr.JPG">
              <a:extLst>
                <a:ext uri="{FF2B5EF4-FFF2-40B4-BE49-F238E27FC236}">
                  <a16:creationId xmlns:a16="http://schemas.microsoft.com/office/drawing/2014/main" id="{2B7661E9-7721-4396-9E7A-264F6AEDF0EB}"/>
                </a:ext>
              </a:extLst>
            </p:cNvPr>
            <p:cNvPicPr>
              <a:picLocks noChangeAspect="1" noChangeArrowheads="1"/>
            </p:cNvPicPr>
            <p:nvPr/>
          </p:nvPicPr>
          <p:blipFill>
            <a:blip r:embed="rId5" cstate="print"/>
            <a:srcRect/>
            <a:stretch>
              <a:fillRect/>
            </a:stretch>
          </p:blipFill>
          <p:spPr bwMode="auto">
            <a:xfrm>
              <a:off x="2590800" y="1905000"/>
              <a:ext cx="3906878" cy="526050"/>
            </a:xfrm>
            <a:prstGeom prst="rect">
              <a:avLst/>
            </a:prstGeom>
            <a:noFill/>
          </p:spPr>
        </p:pic>
        <p:pic>
          <p:nvPicPr>
            <p:cNvPr id="20" name="Picture 6" descr="http://www.softdb.com/_images/_sound_masking_division/SMS-FLAT.JPG">
              <a:extLst>
                <a:ext uri="{FF2B5EF4-FFF2-40B4-BE49-F238E27FC236}">
                  <a16:creationId xmlns:a16="http://schemas.microsoft.com/office/drawing/2014/main" id="{4E6FF35D-C5CA-46B3-B659-00C2CD11D6DE}"/>
                </a:ext>
              </a:extLst>
            </p:cNvPr>
            <p:cNvPicPr>
              <a:picLocks noChangeAspect="1" noChangeArrowheads="1"/>
            </p:cNvPicPr>
            <p:nvPr/>
          </p:nvPicPr>
          <p:blipFill>
            <a:blip r:embed="rId6" cstate="print"/>
            <a:srcRect/>
            <a:stretch>
              <a:fillRect/>
            </a:stretch>
          </p:blipFill>
          <p:spPr bwMode="auto">
            <a:xfrm>
              <a:off x="3581400" y="1066800"/>
              <a:ext cx="1473201" cy="762000"/>
            </a:xfrm>
            <a:prstGeom prst="rect">
              <a:avLst/>
            </a:prstGeom>
            <a:noFill/>
          </p:spPr>
        </p:pic>
        <p:pic>
          <p:nvPicPr>
            <p:cNvPr id="21" name="Picture 8" descr="http://www.softdb.com/_images/_sound_masking_division/SMS-STR.JPG">
              <a:extLst>
                <a:ext uri="{FF2B5EF4-FFF2-40B4-BE49-F238E27FC236}">
                  <a16:creationId xmlns:a16="http://schemas.microsoft.com/office/drawing/2014/main" id="{586AC16E-FE0E-41A1-B813-09C7A55046D2}"/>
                </a:ext>
              </a:extLst>
            </p:cNvPr>
            <p:cNvPicPr>
              <a:picLocks noChangeAspect="1" noChangeArrowheads="1"/>
            </p:cNvPicPr>
            <p:nvPr/>
          </p:nvPicPr>
          <p:blipFill>
            <a:blip r:embed="rId7" cstate="print"/>
            <a:srcRect/>
            <a:stretch>
              <a:fillRect/>
            </a:stretch>
          </p:blipFill>
          <p:spPr bwMode="auto">
            <a:xfrm>
              <a:off x="2438400" y="914400"/>
              <a:ext cx="1000718" cy="914400"/>
            </a:xfrm>
            <a:prstGeom prst="rect">
              <a:avLst/>
            </a:prstGeom>
            <a:noFill/>
          </p:spPr>
        </p:pic>
      </p:grpSp>
    </p:spTree>
    <p:extLst>
      <p:ext uri="{BB962C8B-B14F-4D97-AF65-F5344CB8AC3E}">
        <p14:creationId xmlns:p14="http://schemas.microsoft.com/office/powerpoint/2010/main" val="2606810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EF5D6B-16D0-448F-BD75-5ED94A1C5459}"/>
              </a:ext>
            </a:extLst>
          </p:cNvPr>
          <p:cNvSpPr txBox="1"/>
          <p:nvPr/>
        </p:nvSpPr>
        <p:spPr>
          <a:xfrm>
            <a:off x="5458984" y="497808"/>
            <a:ext cx="5713841" cy="4868609"/>
          </a:xfrm>
          <a:prstGeom prst="rect">
            <a:avLst/>
          </a:prstGeom>
        </p:spPr>
        <p:txBody>
          <a:bodyPr vert="horz" lIns="0" tIns="45720" rIns="0" bIns="45720" rtlCol="0" anchor="ctr">
            <a:normAutofit/>
          </a:bodyPr>
          <a:lstStyle/>
          <a:p>
            <a:pPr>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Centralized</a:t>
            </a:r>
          </a:p>
          <a:p>
            <a:pPr>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Decentralized</a:t>
            </a:r>
          </a:p>
          <a:p>
            <a:pPr>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Networked</a:t>
            </a:r>
          </a:p>
          <a:p>
            <a:pPr>
              <a:spcAft>
                <a:spcPts val="600"/>
              </a:spcAft>
              <a:buClr>
                <a:schemeClr val="accent1"/>
              </a:buClr>
              <a:buFont typeface="Wingdings" panose="05000000000000000000" pitchFamily="2" charset="2"/>
              <a:buChar char="§"/>
            </a:pPr>
            <a:endParaRPr lang="en-US" sz="2800" dirty="0">
              <a:solidFill>
                <a:schemeClr val="tx1">
                  <a:lumMod val="75000"/>
                  <a:lumOff val="25000"/>
                </a:schemeClr>
              </a:solidFill>
            </a:endParaRPr>
          </a:p>
          <a:p>
            <a:pPr>
              <a:spcAft>
                <a:spcPts val="600"/>
              </a:spcAft>
              <a:buClr>
                <a:schemeClr val="accent1"/>
              </a:buClr>
            </a:pPr>
            <a:r>
              <a:rPr lang="en-US" sz="2800" dirty="0">
                <a:solidFill>
                  <a:schemeClr val="tx1">
                    <a:lumMod val="75000"/>
                    <a:lumOff val="25000"/>
                  </a:schemeClr>
                </a:solidFill>
              </a:rPr>
              <a:t>Speaker Types:</a:t>
            </a:r>
          </a:p>
          <a:p>
            <a:pPr lvl="1">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In-Plenum</a:t>
            </a:r>
          </a:p>
          <a:p>
            <a:pPr lvl="1">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Direct-Fired</a:t>
            </a:r>
          </a:p>
        </p:txBody>
      </p:sp>
      <p:sp>
        <p:nvSpPr>
          <p:cNvPr id="50178" name="Rectangle 2"/>
          <p:cNvSpPr>
            <a:spLocks noGrp="1" noChangeArrowheads="1"/>
          </p:cNvSpPr>
          <p:nvPr>
            <p:ph type="title"/>
          </p:nvPr>
        </p:nvSpPr>
        <p:spPr>
          <a:xfrm>
            <a:off x="1092200" y="1885125"/>
            <a:ext cx="3314700" cy="2093975"/>
          </a:xfrm>
        </p:spPr>
        <p:txBody>
          <a:bodyPr vert="horz" lIns="91440" tIns="45720" rIns="91440" bIns="45720" rtlCol="0" anchor="ctr">
            <a:normAutofit/>
          </a:bodyPr>
          <a:lstStyle/>
          <a:p>
            <a:pPr>
              <a:defRPr/>
            </a:pPr>
            <a:r>
              <a:rPr lang="en-US" b="1" kern="1200" spc="-50" baseline="0">
                <a:latin typeface="+mn-lt"/>
                <a:ea typeface="+mj-ea"/>
                <a:cs typeface="+mj-cs"/>
              </a:rPr>
              <a:t>System types</a:t>
            </a:r>
          </a:p>
        </p:txBody>
      </p:sp>
    </p:spTree>
    <p:extLst>
      <p:ext uri="{BB962C8B-B14F-4D97-AF65-F5344CB8AC3E}">
        <p14:creationId xmlns:p14="http://schemas.microsoft.com/office/powerpoint/2010/main" val="2381199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63AD183-0E44-448A-9F04-4ABAD9BF6120}"/>
              </a:ext>
            </a:extLst>
          </p:cNvPr>
          <p:cNvSpPr>
            <a:spLocks noGrp="1"/>
          </p:cNvSpPr>
          <p:nvPr>
            <p:ph type="title"/>
          </p:nvPr>
        </p:nvSpPr>
        <p:spPr>
          <a:xfrm>
            <a:off x="1092200" y="786383"/>
            <a:ext cx="3068833" cy="2093975"/>
          </a:xfrm>
        </p:spPr>
        <p:txBody>
          <a:bodyPr vert="horz" lIns="91440" tIns="45720" rIns="91440" bIns="45720" rtlCol="0" anchor="b">
            <a:normAutofit/>
          </a:bodyPr>
          <a:lstStyle/>
          <a:p>
            <a:br>
              <a:rPr lang="en-US" b="0" kern="1200" spc="-50" baseline="0">
                <a:latin typeface="+mn-lt"/>
                <a:ea typeface="+mj-ea"/>
                <a:cs typeface="+mj-cs"/>
              </a:rPr>
            </a:br>
            <a:endParaRPr lang="en-US" b="0" kern="1200" spc="-50" baseline="0">
              <a:latin typeface="+mn-lt"/>
              <a:ea typeface="+mj-ea"/>
              <a:cs typeface="+mj-cs"/>
            </a:endParaRPr>
          </a:p>
        </p:txBody>
      </p:sp>
      <p:sp>
        <p:nvSpPr>
          <p:cNvPr id="17" name="Rectangle 2">
            <a:extLst>
              <a:ext uri="{FF2B5EF4-FFF2-40B4-BE49-F238E27FC236}">
                <a16:creationId xmlns:a16="http://schemas.microsoft.com/office/drawing/2014/main" id="{12FADF83-38E9-40DE-9E19-AA58F29A6012}"/>
              </a:ext>
            </a:extLst>
          </p:cNvPr>
          <p:cNvSpPr txBox="1">
            <a:spLocks noChangeArrowheads="1"/>
          </p:cNvSpPr>
          <p:nvPr/>
        </p:nvSpPr>
        <p:spPr>
          <a:xfrm>
            <a:off x="5458984" y="812800"/>
            <a:ext cx="5713841" cy="4868609"/>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lnSpc>
                <a:spcPct val="90000"/>
              </a:lnSpc>
              <a:buClr>
                <a:schemeClr val="accent1"/>
              </a:buClr>
              <a:buFont typeface="Wingdings" panose="05000000000000000000" pitchFamily="2" charset="2"/>
              <a:buChar char="§"/>
            </a:pPr>
            <a:endParaRPr lang="en-US" sz="1700" b="1" dirty="0">
              <a:solidFill>
                <a:schemeClr val="tx1">
                  <a:lumMod val="75000"/>
                  <a:lumOff val="25000"/>
                </a:schemeClr>
              </a:solidFill>
              <a:latin typeface="+mn-lt"/>
              <a:cs typeface="+mn-cs"/>
            </a:endParaRPr>
          </a:p>
          <a:p>
            <a:pPr marL="0" indent="0">
              <a:lnSpc>
                <a:spcPct val="90000"/>
              </a:lnSpc>
              <a:buClr>
                <a:schemeClr val="accent1"/>
              </a:buClr>
              <a:buNone/>
            </a:pPr>
            <a:r>
              <a:rPr lang="en-US" sz="1700" b="1" dirty="0">
                <a:solidFill>
                  <a:schemeClr val="tx1">
                    <a:lumMod val="75000"/>
                    <a:lumOff val="25000"/>
                  </a:schemeClr>
                </a:solidFill>
                <a:latin typeface="+mn-lt"/>
                <a:cs typeface="+mn-cs"/>
              </a:rPr>
              <a:t>Weaknesses:</a:t>
            </a:r>
          </a:p>
          <a:p>
            <a:pPr>
              <a:lnSpc>
                <a:spcPct val="90000"/>
              </a:lnSpc>
              <a:buClr>
                <a:schemeClr val="accent1"/>
              </a:buClr>
              <a:buFont typeface="Wingdings" panose="05000000000000000000" pitchFamily="2" charset="2"/>
              <a:buChar char="§"/>
            </a:pPr>
            <a:endParaRPr lang="en-US" sz="1700" b="1" dirty="0">
              <a:solidFill>
                <a:schemeClr val="tx1">
                  <a:lumMod val="75000"/>
                  <a:lumOff val="25000"/>
                </a:schemeClr>
              </a:solidFill>
              <a:latin typeface="+mn-lt"/>
              <a:cs typeface="+mn-cs"/>
            </a:endParaRP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Volume changes very distracting-Sounds uncomfortable - Gimmick</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Poor underpowered paging</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Requires proprietary software on computer</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Uses Wi Fi platforms that are not hard-wired with potential</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Issues with network upgrades, servers going down</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Potential conflict and interference issues</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Multiple IP addresses needed (IP address for each platform)</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IT nightmare  tremendous time and effort needed to manage</a:t>
            </a:r>
          </a:p>
          <a:p>
            <a:pPr>
              <a:lnSpc>
                <a:spcPct val="90000"/>
              </a:lnSpc>
              <a:buClr>
                <a:schemeClr val="accent1"/>
              </a:buClr>
              <a:buFont typeface="Wingdings" panose="05000000000000000000" pitchFamily="2" charset="2"/>
              <a:buChar char="§"/>
            </a:pPr>
            <a:r>
              <a:rPr lang="en-US" sz="1700" dirty="0">
                <a:solidFill>
                  <a:schemeClr val="tx1">
                    <a:lumMod val="75000"/>
                    <a:lumOff val="25000"/>
                  </a:schemeClr>
                </a:solidFill>
                <a:latin typeface="+mn-lt"/>
                <a:cs typeface="+mn-cs"/>
              </a:rPr>
              <a:t>Privacy issues with sensors (microphones) in ceiling</a:t>
            </a:r>
          </a:p>
          <a:p>
            <a:pPr marL="0" indent="0">
              <a:lnSpc>
                <a:spcPct val="90000"/>
              </a:lnSpc>
              <a:buClr>
                <a:schemeClr val="accent1"/>
              </a:buClr>
              <a:buFont typeface="Wingdings" panose="05000000000000000000" pitchFamily="2" charset="2"/>
              <a:buChar char="§"/>
            </a:pPr>
            <a:endParaRPr lang="en-US" sz="1700" dirty="0">
              <a:solidFill>
                <a:schemeClr val="tx1">
                  <a:lumMod val="75000"/>
                  <a:lumOff val="25000"/>
                </a:schemeClr>
              </a:solidFill>
              <a:latin typeface="+mn-lt"/>
              <a:cs typeface="+mn-cs"/>
            </a:endParaRPr>
          </a:p>
        </p:txBody>
      </p:sp>
      <p:sp>
        <p:nvSpPr>
          <p:cNvPr id="6" name="TextBox 5"/>
          <p:cNvSpPr txBox="1"/>
          <p:nvPr/>
        </p:nvSpPr>
        <p:spPr>
          <a:xfrm>
            <a:off x="1284111" y="1710962"/>
            <a:ext cx="3068832" cy="2638359"/>
          </a:xfrm>
          <a:prstGeom prst="rect">
            <a:avLst/>
          </a:prstGeom>
        </p:spPr>
        <p:txBody>
          <a:bodyPr vert="horz" lIns="91440" tIns="45720" rIns="91440" bIns="45720" rtlCol="0">
            <a:normAutofit/>
          </a:bodyPr>
          <a:lstStyle/>
          <a:p>
            <a:pPr>
              <a:spcBef>
                <a:spcPts val="1200"/>
              </a:spcBef>
              <a:spcAft>
                <a:spcPts val="200"/>
              </a:spcAft>
              <a:buClr>
                <a:schemeClr val="accent1"/>
              </a:buClr>
              <a:buSzPct val="100000"/>
            </a:pPr>
            <a:r>
              <a:rPr lang="en-US" sz="4400" kern="1200" dirty="0">
                <a:solidFill>
                  <a:srgbClr val="FFFFFF"/>
                </a:solidFill>
                <a:effectLst>
                  <a:outerShdw blurRad="38100" dist="38100" dir="2700000" algn="tl">
                    <a:srgbClr val="000000">
                      <a:alpha val="43137"/>
                    </a:srgbClr>
                  </a:outerShdw>
                </a:effectLst>
                <a:latin typeface="+mn-lt"/>
                <a:ea typeface="+mn-ea"/>
                <a:cs typeface="+mn-cs"/>
              </a:rPr>
              <a:t>SOFT DB</a:t>
            </a:r>
          </a:p>
        </p:txBody>
      </p:sp>
    </p:spTree>
    <p:extLst>
      <p:ext uri="{BB962C8B-B14F-4D97-AF65-F5344CB8AC3E}">
        <p14:creationId xmlns:p14="http://schemas.microsoft.com/office/powerpoint/2010/main" val="158667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55896"/>
            <a:ext cx="8229600" cy="792162"/>
          </a:xfrm>
        </p:spPr>
        <p:txBody>
          <a:bodyPr/>
          <a:lstStyle/>
          <a:p>
            <a:r>
              <a:rPr lang="en-US" cap="none" dirty="0"/>
              <a:t>CENTRAL SYSTEMS</a:t>
            </a:r>
            <a:endParaRPr lang="en-US" dirty="0"/>
          </a:p>
        </p:txBody>
      </p:sp>
      <p:sp>
        <p:nvSpPr>
          <p:cNvPr id="7" name="Content Placeholder 2">
            <a:extLst>
              <a:ext uri="{FF2B5EF4-FFF2-40B4-BE49-F238E27FC236}">
                <a16:creationId xmlns:a16="http://schemas.microsoft.com/office/drawing/2014/main" id="{9880FF1E-E99F-4985-A65F-09E58EC7069B}"/>
              </a:ext>
            </a:extLst>
          </p:cNvPr>
          <p:cNvSpPr>
            <a:spLocks noGrp="1"/>
          </p:cNvSpPr>
          <p:nvPr>
            <p:ph idx="1"/>
          </p:nvPr>
        </p:nvSpPr>
        <p:spPr>
          <a:xfrm>
            <a:off x="1975556" y="1186277"/>
            <a:ext cx="9654822" cy="1837267"/>
          </a:xfrm>
        </p:spPr>
        <p:txBody>
          <a:bodyPr>
            <a:normAutofit fontScale="92500" lnSpcReduction="10000"/>
          </a:bodyPr>
          <a:lstStyle/>
          <a:p>
            <a:pPr lvl="0"/>
            <a:endParaRPr lang="en-US" sz="1800" dirty="0">
              <a:solidFill>
                <a:schemeClr val="tx1"/>
              </a:solidFill>
              <a:cs typeface="Arial" pitchFamily="34" charset="0"/>
            </a:endParaRPr>
          </a:p>
          <a:p>
            <a:pPr lvl="0"/>
            <a:endParaRPr lang="en-US" sz="1800" dirty="0">
              <a:solidFill>
                <a:schemeClr val="tx1"/>
              </a:solidFill>
              <a:cs typeface="Arial" pitchFamily="34" charset="0"/>
            </a:endParaRPr>
          </a:p>
          <a:p>
            <a:pPr lvl="0"/>
            <a:r>
              <a:rPr lang="en-US" sz="1800" dirty="0">
                <a:solidFill>
                  <a:schemeClr val="tx1"/>
                </a:solidFill>
                <a:cs typeface="Arial" pitchFamily="34" charset="0"/>
              </a:rPr>
              <a:t>Has 70-Volt central system</a:t>
            </a:r>
          </a:p>
          <a:p>
            <a:pPr lvl="0"/>
            <a:r>
              <a:rPr lang="en-US" sz="1800" dirty="0">
                <a:solidFill>
                  <a:schemeClr val="tx1"/>
                </a:solidFill>
                <a:cs typeface="Arial" pitchFamily="34" charset="0"/>
              </a:rPr>
              <a:t>Sold by AV dealers</a:t>
            </a:r>
          </a:p>
          <a:p>
            <a:pPr lvl="0"/>
            <a:r>
              <a:rPr lang="en-US" sz="1800" dirty="0">
                <a:solidFill>
                  <a:schemeClr val="tx1"/>
                </a:solidFill>
                <a:cs typeface="Arial" pitchFamily="34" charset="0"/>
              </a:rPr>
              <a:t>1 Year Warranty</a:t>
            </a:r>
          </a:p>
          <a:p>
            <a:pPr lvl="0"/>
            <a:endParaRPr lang="en-US" sz="1500" dirty="0">
              <a:solidFill>
                <a:schemeClr val="tx1"/>
              </a:solidFill>
              <a:latin typeface="Arial" pitchFamily="34" charset="0"/>
              <a:cs typeface="Arial" pitchFamily="34" charset="0"/>
            </a:endParaRPr>
          </a:p>
          <a:p>
            <a:pPr lvl="0"/>
            <a:endParaRPr lang="en-US" sz="1500" dirty="0">
              <a:solidFill>
                <a:schemeClr val="tx1"/>
              </a:solidFill>
              <a:latin typeface="Arial" pitchFamily="34" charset="0"/>
              <a:cs typeface="Arial" pitchFamily="34" charset="0"/>
            </a:endParaRPr>
          </a:p>
          <a:p>
            <a:pPr lvl="0"/>
            <a:endParaRPr lang="en-US" sz="1500" dirty="0">
              <a:solidFill>
                <a:schemeClr val="tx1"/>
              </a:solidFill>
              <a:latin typeface="Arial" pitchFamily="34" charset="0"/>
              <a:cs typeface="Arial" pitchFamily="34" charset="0"/>
            </a:endParaRPr>
          </a:p>
          <a:p>
            <a:endParaRPr lang="en-US" dirty="0">
              <a:solidFill>
                <a:schemeClr val="tx1"/>
              </a:solidFill>
            </a:endParaRPr>
          </a:p>
        </p:txBody>
      </p:sp>
      <p:pic>
        <p:nvPicPr>
          <p:cNvPr id="8" name="Picture 2" descr="LT sound masking speaker music, paging">
            <a:extLst>
              <a:ext uri="{FF2B5EF4-FFF2-40B4-BE49-F238E27FC236}">
                <a16:creationId xmlns:a16="http://schemas.microsoft.com/office/drawing/2014/main" id="{CEFF27CB-17E7-4BC1-BA34-CB629A66BE88}"/>
              </a:ext>
            </a:extLst>
          </p:cNvPr>
          <p:cNvPicPr>
            <a:picLocks noChangeAspect="1" noChangeArrowheads="1"/>
          </p:cNvPicPr>
          <p:nvPr/>
        </p:nvPicPr>
        <p:blipFill>
          <a:blip r:embed="rId3" cstate="print"/>
          <a:srcRect/>
          <a:stretch>
            <a:fillRect/>
          </a:stretch>
        </p:blipFill>
        <p:spPr bwMode="auto">
          <a:xfrm>
            <a:off x="5299252" y="1298441"/>
            <a:ext cx="1515037" cy="968631"/>
          </a:xfrm>
          <a:prstGeom prst="rect">
            <a:avLst/>
          </a:prstGeom>
          <a:noFill/>
        </p:spPr>
      </p:pic>
      <p:pic>
        <p:nvPicPr>
          <p:cNvPr id="9" name="Picture 4" descr="SM601 sound masking speaker">
            <a:extLst>
              <a:ext uri="{FF2B5EF4-FFF2-40B4-BE49-F238E27FC236}">
                <a16:creationId xmlns:a16="http://schemas.microsoft.com/office/drawing/2014/main" id="{2FF49B0F-6EFC-4A8A-B551-7B8F905E3BB7}"/>
              </a:ext>
            </a:extLst>
          </p:cNvPr>
          <p:cNvPicPr>
            <a:picLocks noChangeAspect="1" noChangeArrowheads="1"/>
          </p:cNvPicPr>
          <p:nvPr/>
        </p:nvPicPr>
        <p:blipFill>
          <a:blip r:embed="rId4" cstate="print"/>
          <a:srcRect/>
          <a:stretch>
            <a:fillRect/>
          </a:stretch>
        </p:blipFill>
        <p:spPr bwMode="auto">
          <a:xfrm>
            <a:off x="6892749" y="1909825"/>
            <a:ext cx="1249515" cy="993466"/>
          </a:xfrm>
          <a:prstGeom prst="rect">
            <a:avLst/>
          </a:prstGeom>
          <a:noFill/>
        </p:spPr>
      </p:pic>
      <p:pic>
        <p:nvPicPr>
          <p:cNvPr id="10" name="Picture 6" descr="SM810 soundmask speaker">
            <a:extLst>
              <a:ext uri="{FF2B5EF4-FFF2-40B4-BE49-F238E27FC236}">
                <a16:creationId xmlns:a16="http://schemas.microsoft.com/office/drawing/2014/main" id="{841F50D2-D23A-44C6-8ABE-0D47D024ACA5}"/>
              </a:ext>
            </a:extLst>
          </p:cNvPr>
          <p:cNvPicPr>
            <a:picLocks noChangeAspect="1" noChangeArrowheads="1"/>
          </p:cNvPicPr>
          <p:nvPr/>
        </p:nvPicPr>
        <p:blipFill>
          <a:blip r:embed="rId5" cstate="print"/>
          <a:srcRect/>
          <a:stretch>
            <a:fillRect/>
          </a:stretch>
        </p:blipFill>
        <p:spPr bwMode="auto">
          <a:xfrm>
            <a:off x="7641885" y="510762"/>
            <a:ext cx="1092814" cy="1178864"/>
          </a:xfrm>
          <a:prstGeom prst="rect">
            <a:avLst/>
          </a:prstGeom>
          <a:noFill/>
        </p:spPr>
      </p:pic>
      <p:pic>
        <p:nvPicPr>
          <p:cNvPr id="11" name="Picture 10" descr="http://images.mitekusa.com/pmsys/I0807181009094273507.png">
            <a:extLst>
              <a:ext uri="{FF2B5EF4-FFF2-40B4-BE49-F238E27FC236}">
                <a16:creationId xmlns:a16="http://schemas.microsoft.com/office/drawing/2014/main" id="{27534FC6-9FA3-4388-9B54-684FF4CC0EE1}"/>
              </a:ext>
            </a:extLst>
          </p:cNvPr>
          <p:cNvPicPr>
            <a:picLocks noChangeAspect="1" noChangeArrowheads="1"/>
          </p:cNvPicPr>
          <p:nvPr/>
        </p:nvPicPr>
        <p:blipFill>
          <a:blip r:embed="rId6" cstate="print"/>
          <a:srcRect/>
          <a:stretch>
            <a:fillRect/>
          </a:stretch>
        </p:blipFill>
        <p:spPr bwMode="auto">
          <a:xfrm>
            <a:off x="3818068" y="3611519"/>
            <a:ext cx="1858157" cy="1858157"/>
          </a:xfrm>
          <a:prstGeom prst="rect">
            <a:avLst/>
          </a:prstGeom>
          <a:noFill/>
        </p:spPr>
      </p:pic>
      <p:sp>
        <p:nvSpPr>
          <p:cNvPr id="12" name="Content Placeholder 2">
            <a:extLst>
              <a:ext uri="{FF2B5EF4-FFF2-40B4-BE49-F238E27FC236}">
                <a16:creationId xmlns:a16="http://schemas.microsoft.com/office/drawing/2014/main" id="{582EE9CC-31E3-494E-956A-414472C0C595}"/>
              </a:ext>
            </a:extLst>
          </p:cNvPr>
          <p:cNvSpPr txBox="1">
            <a:spLocks/>
          </p:cNvSpPr>
          <p:nvPr/>
        </p:nvSpPr>
        <p:spPr>
          <a:xfrm>
            <a:off x="5958448" y="3611519"/>
            <a:ext cx="5671930" cy="2514363"/>
          </a:xfrm>
          <a:prstGeom prst="rect">
            <a:avLst/>
          </a:prstGeom>
        </p:spPr>
        <p:txBody>
          <a:bodyPr vert="horz">
            <a:normAutofit fontScale="25000" lnSpcReduction="20000"/>
          </a:bodyPr>
          <a:lstStyle/>
          <a:p>
            <a:pPr marL="274320" indent="-274320">
              <a:spcBef>
                <a:spcPct val="20000"/>
              </a:spcBef>
              <a:buClr>
                <a:schemeClr val="accent3"/>
              </a:buClr>
              <a:buSzPct val="95000"/>
              <a:defRPr/>
            </a:pPr>
            <a:endParaRPr lang="en-US" sz="1500" b="1" dirty="0">
              <a:latin typeface="Arial Black" pitchFamily="34" charset="0"/>
            </a:endParaRPr>
          </a:p>
          <a:p>
            <a:pPr marL="274320" indent="-274320">
              <a:spcBef>
                <a:spcPct val="20000"/>
              </a:spcBef>
              <a:buClr>
                <a:schemeClr val="accent3"/>
              </a:buClr>
              <a:buSzPct val="95000"/>
              <a:defRPr/>
            </a:pPr>
            <a:endParaRPr lang="en-US" sz="6400" b="1" dirty="0">
              <a:latin typeface="Arial Black" pitchFamily="34" charset="0"/>
            </a:endParaRPr>
          </a:p>
          <a:p>
            <a:pPr marL="274320" indent="-274320">
              <a:spcBef>
                <a:spcPct val="20000"/>
              </a:spcBef>
              <a:buClr>
                <a:schemeClr val="accent3"/>
              </a:buClr>
              <a:buSzPct val="95000"/>
              <a:defRPr/>
            </a:pPr>
            <a:endParaRPr lang="en-US" sz="7200" b="1" dirty="0"/>
          </a:p>
          <a:p>
            <a:pPr marL="274320" indent="-274320">
              <a:spcBef>
                <a:spcPct val="20000"/>
              </a:spcBef>
              <a:buClr>
                <a:schemeClr val="accent3"/>
              </a:buClr>
              <a:buSzPct val="95000"/>
              <a:defRPr/>
            </a:pPr>
            <a:endParaRPr lang="en-US" sz="7200" b="1" dirty="0"/>
          </a:p>
          <a:p>
            <a:pPr marL="731520" lvl="1" indent="-274320">
              <a:spcBef>
                <a:spcPct val="20000"/>
              </a:spcBef>
              <a:buClr>
                <a:schemeClr val="accent3"/>
              </a:buClr>
              <a:buSzPct val="95000"/>
              <a:buFont typeface="Wingdings 2"/>
              <a:buChar char=""/>
              <a:defRPr/>
            </a:pPr>
            <a:r>
              <a:rPr lang="en-US" sz="7200" dirty="0">
                <a:cs typeface="Arial" pitchFamily="34" charset="0"/>
              </a:rPr>
              <a:t>Speaker and parts supplier</a:t>
            </a:r>
          </a:p>
          <a:p>
            <a:pPr marL="731520" lvl="1" indent="-274320">
              <a:spcBef>
                <a:spcPct val="20000"/>
              </a:spcBef>
              <a:buClr>
                <a:schemeClr val="accent3"/>
              </a:buClr>
              <a:buSzPct val="95000"/>
              <a:buFont typeface="Wingdings 2"/>
              <a:buChar char=""/>
              <a:defRPr/>
            </a:pPr>
            <a:r>
              <a:rPr lang="en-US" sz="7200" dirty="0">
                <a:cs typeface="Arial" pitchFamily="34" charset="0"/>
              </a:rPr>
              <a:t>Sells 70-volt central system </a:t>
            </a:r>
          </a:p>
          <a:p>
            <a:pPr marL="731520" lvl="1" indent="-274320">
              <a:spcBef>
                <a:spcPct val="20000"/>
              </a:spcBef>
              <a:buClr>
                <a:schemeClr val="accent3"/>
              </a:buClr>
              <a:buSzPct val="95000"/>
              <a:buFont typeface="Wingdings 2"/>
              <a:buChar char=""/>
              <a:defRPr/>
            </a:pPr>
            <a:r>
              <a:rPr lang="en-US" sz="7200" dirty="0">
                <a:cs typeface="Arial" pitchFamily="34" charset="0"/>
              </a:rPr>
              <a:t>1-year warranty </a:t>
            </a:r>
          </a:p>
          <a:p>
            <a:pPr marL="731520" lvl="1" indent="-274320">
              <a:spcBef>
                <a:spcPct val="20000"/>
              </a:spcBef>
              <a:buClr>
                <a:schemeClr val="accent3"/>
              </a:buClr>
              <a:buSzPct val="95000"/>
              <a:buFont typeface="Wingdings 2"/>
              <a:buChar char=""/>
              <a:defRPr/>
            </a:pPr>
            <a:r>
              <a:rPr lang="en-US" sz="7200" dirty="0">
                <a:cs typeface="Arial" pitchFamily="34" charset="0"/>
              </a:rPr>
              <a:t>AV Dealers, Consultants and Distribution</a:t>
            </a:r>
          </a:p>
          <a:p>
            <a:pPr marL="731520" lvl="1" indent="-274320">
              <a:spcBef>
                <a:spcPct val="20000"/>
              </a:spcBef>
              <a:buClr>
                <a:schemeClr val="accent3"/>
              </a:buClr>
              <a:buSzPct val="95000"/>
              <a:buFont typeface="Wingdings 2"/>
              <a:buChar char=""/>
              <a:defRPr/>
            </a:pPr>
            <a:r>
              <a:rPr lang="en-US" sz="7200" dirty="0">
                <a:cs typeface="Arial" pitchFamily="34" charset="0"/>
              </a:rPr>
              <a:t>Very inexpensive</a:t>
            </a:r>
          </a:p>
          <a:p>
            <a:pPr marL="274320" indent="-274320">
              <a:spcBef>
                <a:spcPct val="20000"/>
              </a:spcBef>
              <a:buClr>
                <a:schemeClr val="accent3"/>
              </a:buClr>
              <a:buSzPct val="95000"/>
              <a:defRPr/>
            </a:pPr>
            <a:r>
              <a:rPr lang="en-US" sz="7200" dirty="0">
                <a:cs typeface="Arial" pitchFamily="34" charset="0"/>
              </a:rPr>
              <a:t>		    “Z-Series” All in One solutions</a:t>
            </a:r>
          </a:p>
          <a:p>
            <a:pPr marL="274320" indent="-274320">
              <a:spcBef>
                <a:spcPct val="20000"/>
              </a:spcBef>
              <a:buClr>
                <a:schemeClr val="accent3"/>
              </a:buClr>
              <a:buSzPct val="95000"/>
              <a:defRPr/>
            </a:pPr>
            <a:r>
              <a:rPr lang="en-US" sz="7200" dirty="0">
                <a:cs typeface="Arial" pitchFamily="34" charset="0"/>
              </a:rPr>
              <a:t>		    “Z-Series” 2 Zone and 4 Zone</a:t>
            </a:r>
          </a:p>
          <a:p>
            <a:pPr marL="274320" indent="-274320">
              <a:spcBef>
                <a:spcPct val="20000"/>
              </a:spcBef>
              <a:buClr>
                <a:schemeClr val="accent3"/>
              </a:buClr>
              <a:buSzPct val="95000"/>
              <a:defRPr/>
            </a:pPr>
            <a:endParaRPr lang="en-US" sz="6400" dirty="0">
              <a:latin typeface="Arial" pitchFamily="34" charset="0"/>
              <a:cs typeface="Arial" pitchFamily="34" charset="0"/>
            </a:endParaRPr>
          </a:p>
          <a:p>
            <a:pPr marL="274320" indent="-274320">
              <a:spcBef>
                <a:spcPct val="20000"/>
              </a:spcBef>
              <a:buClr>
                <a:schemeClr val="accent3"/>
              </a:buClr>
              <a:buSzPct val="95000"/>
              <a:buFont typeface="Wingdings 2"/>
              <a:buChar char=""/>
              <a:defRPr/>
            </a:pPr>
            <a:endParaRPr lang="en-US" sz="1500" dirty="0">
              <a:latin typeface="Arial" pitchFamily="34" charset="0"/>
              <a:cs typeface="Arial" pitchFamily="34" charset="0"/>
            </a:endParaRPr>
          </a:p>
          <a:p>
            <a:pPr marL="274320" indent="-274320">
              <a:spcBef>
                <a:spcPct val="20000"/>
              </a:spcBef>
              <a:buClr>
                <a:schemeClr val="accent3"/>
              </a:buClr>
              <a:buSzPct val="95000"/>
              <a:buFont typeface="Wingdings 2"/>
              <a:buChar char=""/>
              <a:defRPr/>
            </a:pPr>
            <a:endParaRPr lang="en-US" sz="1500" dirty="0">
              <a:latin typeface="Arial" pitchFamily="34" charset="0"/>
              <a:cs typeface="Arial" pitchFamily="34" charset="0"/>
            </a:endParaRPr>
          </a:p>
          <a:p>
            <a:pPr marL="274320" indent="-274320">
              <a:spcBef>
                <a:spcPct val="20000"/>
              </a:spcBef>
              <a:buClr>
                <a:schemeClr val="accent3"/>
              </a:buClr>
              <a:buSzPct val="95000"/>
              <a:buFont typeface="Wingdings 2"/>
              <a:buChar char=""/>
              <a:defRPr/>
            </a:pPr>
            <a:endParaRPr lang="en-US" sz="2600" dirty="0"/>
          </a:p>
        </p:txBody>
      </p:sp>
      <p:pic>
        <p:nvPicPr>
          <p:cNvPr id="13" name="Picture 13">
            <a:extLst>
              <a:ext uri="{FF2B5EF4-FFF2-40B4-BE49-F238E27FC236}">
                <a16:creationId xmlns:a16="http://schemas.microsoft.com/office/drawing/2014/main" id="{08424EC4-C52A-4DBE-931F-6544C1C10AD4}"/>
              </a:ext>
            </a:extLst>
          </p:cNvPr>
          <p:cNvPicPr>
            <a:picLocks noChangeAspect="1" noChangeArrowheads="1"/>
          </p:cNvPicPr>
          <p:nvPr/>
        </p:nvPicPr>
        <p:blipFill>
          <a:blip r:embed="rId7" cstate="print"/>
          <a:srcRect/>
          <a:stretch>
            <a:fillRect/>
          </a:stretch>
        </p:blipFill>
        <p:spPr bwMode="auto">
          <a:xfrm>
            <a:off x="296980" y="4489513"/>
            <a:ext cx="3357152" cy="2340549"/>
          </a:xfrm>
          <a:prstGeom prst="rect">
            <a:avLst/>
          </a:prstGeom>
          <a:noFill/>
          <a:ln w="9525">
            <a:noFill/>
            <a:miter lim="800000"/>
            <a:headEnd/>
            <a:tailEnd/>
          </a:ln>
        </p:spPr>
      </p:pic>
      <p:pic>
        <p:nvPicPr>
          <p:cNvPr id="14" name="Picture 2" descr="http://www.muzakoftoledo.com/upload/atlasrack.jpg">
            <a:extLst>
              <a:ext uri="{FF2B5EF4-FFF2-40B4-BE49-F238E27FC236}">
                <a16:creationId xmlns:a16="http://schemas.microsoft.com/office/drawing/2014/main" id="{4A3684FA-9219-415B-BF0F-659620612B12}"/>
              </a:ext>
            </a:extLst>
          </p:cNvPr>
          <p:cNvPicPr>
            <a:picLocks noChangeAspect="1" noChangeArrowheads="1"/>
          </p:cNvPicPr>
          <p:nvPr/>
        </p:nvPicPr>
        <p:blipFill>
          <a:blip r:embed="rId8" cstate="print"/>
          <a:srcRect/>
          <a:stretch>
            <a:fillRect/>
          </a:stretch>
        </p:blipFill>
        <p:spPr bwMode="auto">
          <a:xfrm>
            <a:off x="8799343" y="1446242"/>
            <a:ext cx="1618522" cy="1559176"/>
          </a:xfrm>
          <a:prstGeom prst="rect">
            <a:avLst/>
          </a:prstGeom>
          <a:noFill/>
        </p:spPr>
      </p:pic>
      <p:pic>
        <p:nvPicPr>
          <p:cNvPr id="15" name="Picture 14" descr="A picture containing drawing, plate&#10;&#10;Description automatically generated">
            <a:extLst>
              <a:ext uri="{FF2B5EF4-FFF2-40B4-BE49-F238E27FC236}">
                <a16:creationId xmlns:a16="http://schemas.microsoft.com/office/drawing/2014/main" id="{D6B53C56-A5A5-47D3-9AC4-C83BFF29E2FE}"/>
              </a:ext>
            </a:extLst>
          </p:cNvPr>
          <p:cNvPicPr>
            <a:picLocks noChangeAspect="1"/>
          </p:cNvPicPr>
          <p:nvPr/>
        </p:nvPicPr>
        <p:blipFill>
          <a:blip r:embed="rId9"/>
          <a:stretch>
            <a:fillRect/>
          </a:stretch>
        </p:blipFill>
        <p:spPr>
          <a:xfrm>
            <a:off x="6522893" y="3747092"/>
            <a:ext cx="2623772" cy="414280"/>
          </a:xfrm>
          <a:prstGeom prst="rect">
            <a:avLst/>
          </a:prstGeom>
        </p:spPr>
      </p:pic>
      <p:pic>
        <p:nvPicPr>
          <p:cNvPr id="16" name="Picture 15" descr="A picture containing lit, sign, front, light&#10;&#10;Description automatically generated">
            <a:extLst>
              <a:ext uri="{FF2B5EF4-FFF2-40B4-BE49-F238E27FC236}">
                <a16:creationId xmlns:a16="http://schemas.microsoft.com/office/drawing/2014/main" id="{B82A1CDB-F5E0-4388-AE1C-B49CBE32A779}"/>
              </a:ext>
            </a:extLst>
          </p:cNvPr>
          <p:cNvPicPr>
            <a:picLocks noChangeAspect="1"/>
          </p:cNvPicPr>
          <p:nvPr/>
        </p:nvPicPr>
        <p:blipFill>
          <a:blip r:embed="rId10"/>
          <a:stretch>
            <a:fillRect/>
          </a:stretch>
        </p:blipFill>
        <p:spPr>
          <a:xfrm>
            <a:off x="1988316" y="1130240"/>
            <a:ext cx="1545606" cy="477590"/>
          </a:xfrm>
          <a:prstGeom prst="rect">
            <a:avLst/>
          </a:prstGeom>
        </p:spPr>
      </p:pic>
    </p:spTree>
    <p:extLst>
      <p:ext uri="{BB962C8B-B14F-4D97-AF65-F5344CB8AC3E}">
        <p14:creationId xmlns:p14="http://schemas.microsoft.com/office/powerpoint/2010/main" val="1655978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spc="-50" baseline="0">
                <a:solidFill>
                  <a:schemeClr val="tx1">
                    <a:lumMod val="75000"/>
                    <a:lumOff val="25000"/>
                  </a:schemeClr>
                </a:solidFill>
                <a:effectLst>
                  <a:outerShdw blurRad="38100" dist="38100" dir="2700000" algn="tl">
                    <a:srgbClr val="000000">
                      <a:alpha val="43137"/>
                    </a:srgbClr>
                  </a:outerShdw>
                </a:effectLst>
                <a:latin typeface="+mn-lt"/>
                <a:ea typeface="+mj-ea"/>
                <a:cs typeface="+mj-cs"/>
              </a:rPr>
              <a:t>LENCORE COMPETITIVE ADVANTAGE</a:t>
            </a:r>
          </a:p>
        </p:txBody>
      </p:sp>
      <p:pic>
        <p:nvPicPr>
          <p:cNvPr id="10" name="Picture 9" descr="A picture containing table&#10;&#10;Description automatically generated">
            <a:extLst>
              <a:ext uri="{FF2B5EF4-FFF2-40B4-BE49-F238E27FC236}">
                <a16:creationId xmlns:a16="http://schemas.microsoft.com/office/drawing/2014/main" id="{DD68D144-5003-444A-BC7E-04F42C182F52}"/>
              </a:ext>
            </a:extLst>
          </p:cNvPr>
          <p:cNvPicPr>
            <a:picLocks noChangeAspect="1"/>
          </p:cNvPicPr>
          <p:nvPr/>
        </p:nvPicPr>
        <p:blipFill>
          <a:blip r:embed="rId3"/>
          <a:stretch>
            <a:fillRect/>
          </a:stretch>
        </p:blipFill>
        <p:spPr>
          <a:xfrm>
            <a:off x="1097280" y="2487082"/>
            <a:ext cx="4639736" cy="3015828"/>
          </a:xfrm>
          <a:prstGeom prst="rect">
            <a:avLst/>
          </a:prstGeom>
          <a:noFill/>
        </p:spPr>
      </p:pic>
      <p:sp>
        <p:nvSpPr>
          <p:cNvPr id="4" name="Content Placeholder 2">
            <a:extLst>
              <a:ext uri="{FF2B5EF4-FFF2-40B4-BE49-F238E27FC236}">
                <a16:creationId xmlns:a16="http://schemas.microsoft.com/office/drawing/2014/main" id="{9968B9AD-9549-4A7C-B2F1-3238B113318D}"/>
              </a:ext>
            </a:extLst>
          </p:cNvPr>
          <p:cNvSpPr txBox="1">
            <a:spLocks/>
          </p:cNvSpPr>
          <p:nvPr/>
        </p:nvSpPr>
        <p:spPr>
          <a:xfrm>
            <a:off x="6515944" y="2120900"/>
            <a:ext cx="4639736" cy="3748194"/>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Quality of Sound</a:t>
            </a:r>
          </a:p>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Available locally through distribution </a:t>
            </a:r>
          </a:p>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Lencore has the UL 2572 listing needed to mute sound masking to comply with NFPA72 code</a:t>
            </a:r>
          </a:p>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Only sound masking company to have this listing</a:t>
            </a:r>
          </a:p>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Non-Proprietary System</a:t>
            </a:r>
          </a:p>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Made in the USA</a:t>
            </a:r>
          </a:p>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10 Year Warranty</a:t>
            </a:r>
          </a:p>
          <a:p>
            <a:pPr lvl="1">
              <a:buClr>
                <a:schemeClr val="accent1"/>
              </a:buClr>
              <a:buFont typeface="Wingdings" panose="05000000000000000000" pitchFamily="2" charset="2"/>
              <a:buChar char="§"/>
            </a:pPr>
            <a:r>
              <a:rPr lang="en-US" sz="1900">
                <a:solidFill>
                  <a:schemeClr val="tx1">
                    <a:lumMod val="75000"/>
                    <a:lumOff val="25000"/>
                  </a:schemeClr>
                </a:solidFill>
                <a:latin typeface="+mn-lt"/>
                <a:cs typeface="+mn-cs"/>
              </a:rPr>
              <a:t>Ease of installation</a:t>
            </a:r>
          </a:p>
          <a:p>
            <a:pPr>
              <a:buClr>
                <a:schemeClr val="accent1"/>
              </a:buClr>
              <a:buFont typeface="Wingdings" panose="05000000000000000000" pitchFamily="2" charset="2"/>
              <a:buChar char="§"/>
            </a:pPr>
            <a:endParaRPr lang="en-US" sz="190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666577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097280" y="286603"/>
            <a:ext cx="10058400" cy="1450757"/>
          </a:xfrm>
        </p:spPr>
        <p:txBody>
          <a:bodyPr anchor="b">
            <a:normAutofit/>
          </a:bodyPr>
          <a:lstStyle/>
          <a:p>
            <a:r>
              <a:rPr lang="en-US" dirty="0"/>
              <a:t>POSITIONING</a:t>
            </a:r>
            <a:endParaRPr lang="en-US" cap="none" dirty="0"/>
          </a:p>
        </p:txBody>
      </p:sp>
      <p:pic>
        <p:nvPicPr>
          <p:cNvPr id="4" name="Picture 3" descr="A drawing of a cartoon character&#10;&#10;Description automatically generated">
            <a:extLst>
              <a:ext uri="{FF2B5EF4-FFF2-40B4-BE49-F238E27FC236}">
                <a16:creationId xmlns:a16="http://schemas.microsoft.com/office/drawing/2014/main" id="{5591DCD2-50E8-413E-8B70-59AF4AF1F33F}"/>
              </a:ext>
            </a:extLst>
          </p:cNvPr>
          <p:cNvPicPr>
            <a:picLocks noChangeAspect="1"/>
          </p:cNvPicPr>
          <p:nvPr/>
        </p:nvPicPr>
        <p:blipFill>
          <a:blip r:embed="rId3"/>
          <a:stretch>
            <a:fillRect/>
          </a:stretch>
        </p:blipFill>
        <p:spPr>
          <a:xfrm>
            <a:off x="2831929" y="2108201"/>
            <a:ext cx="6827638" cy="3760891"/>
          </a:xfrm>
          <a:prstGeom prst="rect">
            <a:avLst/>
          </a:prstGeom>
          <a:noFill/>
        </p:spPr>
      </p:pic>
    </p:spTree>
    <p:extLst>
      <p:ext uri="{BB962C8B-B14F-4D97-AF65-F5344CB8AC3E}">
        <p14:creationId xmlns:p14="http://schemas.microsoft.com/office/powerpoint/2010/main" val="34559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Audio sound board">
            <a:extLst>
              <a:ext uri="{FF2B5EF4-FFF2-40B4-BE49-F238E27FC236}">
                <a16:creationId xmlns:a16="http://schemas.microsoft.com/office/drawing/2014/main" id="{F5CA7253-9F45-4E97-ACBC-70072746A01E}"/>
              </a:ext>
            </a:extLst>
          </p:cNvPr>
          <p:cNvPicPr>
            <a:picLocks noChangeAspect="1"/>
          </p:cNvPicPr>
          <p:nvPr/>
        </p:nvPicPr>
        <p:blipFill rotWithShape="1">
          <a:blip r:embed="rId2"/>
          <a:srcRect l="35600" r="11421" b="-2"/>
          <a:stretch/>
        </p:blipFill>
        <p:spPr>
          <a:xfrm>
            <a:off x="20" y="10"/>
            <a:ext cx="4654276" cy="5864215"/>
          </a:xfrm>
          <a:prstGeom prst="rect">
            <a:avLst/>
          </a:prstGeom>
          <a:noFill/>
        </p:spPr>
      </p:pic>
      <p:sp>
        <p:nvSpPr>
          <p:cNvPr id="6" name="Content Placeholder 2">
            <a:extLst>
              <a:ext uri="{FF2B5EF4-FFF2-40B4-BE49-F238E27FC236}">
                <a16:creationId xmlns:a16="http://schemas.microsoft.com/office/drawing/2014/main" id="{42698C94-9054-443F-ACB0-3548CFAB5F56}"/>
              </a:ext>
            </a:extLst>
          </p:cNvPr>
          <p:cNvSpPr txBox="1">
            <a:spLocks/>
          </p:cNvSpPr>
          <p:nvPr/>
        </p:nvSpPr>
        <p:spPr>
          <a:xfrm>
            <a:off x="5458984" y="497808"/>
            <a:ext cx="5713841" cy="4868609"/>
          </a:xfrm>
          <a:prstGeom prst="rect">
            <a:avLst/>
          </a:prstGeom>
        </p:spPr>
        <p:txBody>
          <a:bodyPr vert="horz" lIns="0" tIns="45720" rIns="0" bIns="45720" rtlCol="0" anchor="ctr">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Clr>
                <a:schemeClr val="accent1"/>
              </a:buClr>
              <a:buFont typeface="Wingdings" panose="05000000000000000000" pitchFamily="2" charset="2"/>
              <a:buChar char="§"/>
            </a:pPr>
            <a:r>
              <a:rPr lang="en-US">
                <a:solidFill>
                  <a:schemeClr val="tx1">
                    <a:lumMod val="75000"/>
                    <a:lumOff val="25000"/>
                  </a:schemeClr>
                </a:solidFill>
                <a:latin typeface="+mn-lt"/>
                <a:cs typeface="+mn-cs"/>
              </a:rPr>
              <a:t>It’s all about the quality of the sound</a:t>
            </a:r>
          </a:p>
          <a:p>
            <a:pPr marL="0" indent="0">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a:solidFill>
                  <a:schemeClr val="tx1">
                    <a:lumMod val="75000"/>
                    <a:lumOff val="25000"/>
                  </a:schemeClr>
                </a:solidFill>
                <a:latin typeface="+mn-lt"/>
                <a:cs typeface="+mn-cs"/>
              </a:rPr>
              <a:t>If the sound masking is annoying, they will lower the volume or shut it off</a:t>
            </a:r>
          </a:p>
          <a:p>
            <a:pPr>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a:solidFill>
                  <a:schemeClr val="tx1">
                    <a:lumMod val="75000"/>
                    <a:lumOff val="25000"/>
                  </a:schemeClr>
                </a:solidFill>
                <a:latin typeface="+mn-lt"/>
                <a:cs typeface="+mn-cs"/>
              </a:rPr>
              <a:t>Lencore’s sound is the most comfortable in the industry</a:t>
            </a:r>
          </a:p>
        </p:txBody>
      </p:sp>
      <p:sp>
        <p:nvSpPr>
          <p:cNvPr id="2" name="Title 1"/>
          <p:cNvSpPr>
            <a:spLocks noGrp="1"/>
          </p:cNvSpPr>
          <p:nvPr>
            <p:ph type="title"/>
          </p:nvPr>
        </p:nvSpPr>
        <p:spPr>
          <a:xfrm>
            <a:off x="1092200" y="1885125"/>
            <a:ext cx="3068833" cy="2093975"/>
          </a:xfrm>
        </p:spPr>
        <p:txBody>
          <a:bodyPr vert="horz" lIns="91440" tIns="45720" rIns="91440" bIns="45720" rtlCol="0" anchor="ctr">
            <a:normAutofit/>
          </a:bodyPr>
          <a:lstStyle/>
          <a:p>
            <a:r>
              <a:rPr lang="en-US" b="1" i="0" kern="1200" spc="-50" baseline="0">
                <a:latin typeface="+mn-lt"/>
                <a:ea typeface="+mj-ea"/>
                <a:cs typeface="+mj-cs"/>
              </a:rPr>
              <a:t>QUALITY OF SOUND</a:t>
            </a:r>
          </a:p>
        </p:txBody>
      </p:sp>
    </p:spTree>
    <p:extLst>
      <p:ext uri="{BB962C8B-B14F-4D97-AF65-F5344CB8AC3E}">
        <p14:creationId xmlns:p14="http://schemas.microsoft.com/office/powerpoint/2010/main" val="113403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08441" y="2476785"/>
            <a:ext cx="1596263" cy="523220"/>
          </a:xfrm>
          <a:prstGeom prst="rect">
            <a:avLst/>
          </a:prstGeom>
          <a:noFill/>
        </p:spPr>
        <p:txBody>
          <a:bodyPr wrap="square" rtlCol="0">
            <a:spAutoFit/>
          </a:bodyPr>
          <a:lstStyle/>
          <a:p>
            <a:r>
              <a:rPr lang="en-US" sz="2800" dirty="0">
                <a:latin typeface="Helvetica Neue Thin"/>
              </a:rPr>
              <a:t>   </a:t>
            </a:r>
          </a:p>
        </p:txBody>
      </p:sp>
      <p:pic>
        <p:nvPicPr>
          <p:cNvPr id="9" name="Content Placeholder 11" descr="Spectra_classic_noBckgrnd.tif"/>
          <p:cNvPicPr>
            <a:picLocks noChangeAspect="1"/>
          </p:cNvPicPr>
          <p:nvPr/>
        </p:nvPicPr>
        <p:blipFill rotWithShape="1">
          <a:blip r:embed="rId3" cstate="screen">
            <a:extLst>
              <a:ext uri="{28A0092B-C50C-407E-A947-70E740481C1C}">
                <a14:useLocalDpi xmlns:a14="http://schemas.microsoft.com/office/drawing/2010/main"/>
              </a:ext>
            </a:extLst>
          </a:blip>
          <a:srcRect l="1115" t="16918" r="-1115" b="21810"/>
          <a:stretch/>
        </p:blipFill>
        <p:spPr>
          <a:xfrm>
            <a:off x="6709678" y="3000005"/>
            <a:ext cx="5059680" cy="2378284"/>
          </a:xfrm>
          <a:prstGeom prst="rect">
            <a:avLst/>
          </a:prstGeom>
        </p:spPr>
      </p:pic>
      <p:pic>
        <p:nvPicPr>
          <p:cNvPr id="15" name="Picture 14">
            <a:extLst>
              <a:ext uri="{FF2B5EF4-FFF2-40B4-BE49-F238E27FC236}">
                <a16:creationId xmlns:a16="http://schemas.microsoft.com/office/drawing/2014/main" id="{E66F5693-674D-4332-A076-D108C7832F28}"/>
              </a:ext>
            </a:extLst>
          </p:cNvPr>
          <p:cNvPicPr>
            <a:picLocks noChangeAspect="1"/>
          </p:cNvPicPr>
          <p:nvPr/>
        </p:nvPicPr>
        <p:blipFill>
          <a:blip r:embed="rId4"/>
          <a:stretch>
            <a:fillRect/>
          </a:stretch>
        </p:blipFill>
        <p:spPr>
          <a:xfrm>
            <a:off x="1817950" y="2690056"/>
            <a:ext cx="4181355" cy="808956"/>
          </a:xfrm>
          <a:prstGeom prst="rect">
            <a:avLst/>
          </a:prstGeom>
        </p:spPr>
      </p:pic>
      <p:pic>
        <p:nvPicPr>
          <p:cNvPr id="3" name="Picture 2" descr="A close up of electronics&#10;&#10;Description automatically generated">
            <a:extLst>
              <a:ext uri="{FF2B5EF4-FFF2-40B4-BE49-F238E27FC236}">
                <a16:creationId xmlns:a16="http://schemas.microsoft.com/office/drawing/2014/main" id="{62C8FDDA-6BD6-4B30-80DF-5483AF93B643}"/>
              </a:ext>
            </a:extLst>
          </p:cNvPr>
          <p:cNvPicPr>
            <a:picLocks noChangeAspect="1"/>
          </p:cNvPicPr>
          <p:nvPr/>
        </p:nvPicPr>
        <p:blipFill>
          <a:blip r:embed="rId5"/>
          <a:stretch>
            <a:fillRect/>
          </a:stretch>
        </p:blipFill>
        <p:spPr>
          <a:xfrm>
            <a:off x="1289539" y="4272486"/>
            <a:ext cx="5420139" cy="2582295"/>
          </a:xfrm>
          <a:prstGeom prst="rect">
            <a:avLst/>
          </a:prstGeom>
        </p:spPr>
      </p:pic>
      <p:sp>
        <p:nvSpPr>
          <p:cNvPr id="16" name="TextBox 15">
            <a:extLst>
              <a:ext uri="{FF2B5EF4-FFF2-40B4-BE49-F238E27FC236}">
                <a16:creationId xmlns:a16="http://schemas.microsoft.com/office/drawing/2014/main" id="{4DF0B28C-360B-467C-8D88-B1F7F87D92CE}"/>
              </a:ext>
            </a:extLst>
          </p:cNvPr>
          <p:cNvSpPr txBox="1"/>
          <p:nvPr/>
        </p:nvSpPr>
        <p:spPr>
          <a:xfrm>
            <a:off x="1076341" y="941500"/>
            <a:ext cx="7021689" cy="830997"/>
          </a:xfrm>
          <a:prstGeom prst="rect">
            <a:avLst/>
          </a:prstGeom>
          <a:noFill/>
        </p:spPr>
        <p:txBody>
          <a:bodyPr wrap="square" rtlCol="0">
            <a:spAutoFit/>
          </a:bodyPr>
          <a:lstStyle/>
          <a:p>
            <a:r>
              <a:rPr lang="en-US" sz="4800" b="1" dirty="0"/>
              <a:t>Lencore Systems</a:t>
            </a:r>
          </a:p>
        </p:txBody>
      </p:sp>
      <p:sp>
        <p:nvSpPr>
          <p:cNvPr id="13" name="TextBox 12">
            <a:extLst>
              <a:ext uri="{FF2B5EF4-FFF2-40B4-BE49-F238E27FC236}">
                <a16:creationId xmlns:a16="http://schemas.microsoft.com/office/drawing/2014/main" id="{E14E60E3-75C6-4701-96CB-9010176FF2B0}"/>
              </a:ext>
            </a:extLst>
          </p:cNvPr>
          <p:cNvSpPr txBox="1"/>
          <p:nvPr/>
        </p:nvSpPr>
        <p:spPr>
          <a:xfrm>
            <a:off x="3383892" y="3610708"/>
            <a:ext cx="2098431" cy="369332"/>
          </a:xfrm>
          <a:prstGeom prst="rect">
            <a:avLst/>
          </a:prstGeom>
          <a:noFill/>
        </p:spPr>
        <p:txBody>
          <a:bodyPr wrap="square" rtlCol="0">
            <a:spAutoFit/>
          </a:bodyPr>
          <a:lstStyle/>
          <a:p>
            <a:r>
              <a:rPr lang="en-US" b="1" dirty="0" err="1"/>
              <a:t>i.Net</a:t>
            </a:r>
            <a:endParaRPr lang="en-US" b="1" dirty="0"/>
          </a:p>
        </p:txBody>
      </p:sp>
      <p:sp>
        <p:nvSpPr>
          <p:cNvPr id="17" name="TextBox 16">
            <a:extLst>
              <a:ext uri="{FF2B5EF4-FFF2-40B4-BE49-F238E27FC236}">
                <a16:creationId xmlns:a16="http://schemas.microsoft.com/office/drawing/2014/main" id="{27AC3266-19B5-4268-A3A0-1BFC427251BC}"/>
              </a:ext>
            </a:extLst>
          </p:cNvPr>
          <p:cNvSpPr txBox="1"/>
          <p:nvPr/>
        </p:nvSpPr>
        <p:spPr>
          <a:xfrm>
            <a:off x="3327315" y="6087633"/>
            <a:ext cx="2098431" cy="369332"/>
          </a:xfrm>
          <a:prstGeom prst="rect">
            <a:avLst/>
          </a:prstGeom>
          <a:noFill/>
        </p:spPr>
        <p:txBody>
          <a:bodyPr wrap="square" rtlCol="0">
            <a:spAutoFit/>
          </a:bodyPr>
          <a:lstStyle/>
          <a:p>
            <a:r>
              <a:rPr lang="en-US" b="1" dirty="0"/>
              <a:t>Gold</a:t>
            </a:r>
          </a:p>
        </p:txBody>
      </p:sp>
      <p:sp>
        <p:nvSpPr>
          <p:cNvPr id="18" name="TextBox 17">
            <a:extLst>
              <a:ext uri="{FF2B5EF4-FFF2-40B4-BE49-F238E27FC236}">
                <a16:creationId xmlns:a16="http://schemas.microsoft.com/office/drawing/2014/main" id="{123D60CD-0305-4DC4-83A2-40412CFF3660}"/>
              </a:ext>
            </a:extLst>
          </p:cNvPr>
          <p:cNvSpPr txBox="1"/>
          <p:nvPr/>
        </p:nvSpPr>
        <p:spPr>
          <a:xfrm>
            <a:off x="8663353" y="5563633"/>
            <a:ext cx="2098431" cy="369332"/>
          </a:xfrm>
          <a:prstGeom prst="rect">
            <a:avLst/>
          </a:prstGeom>
          <a:noFill/>
        </p:spPr>
        <p:txBody>
          <a:bodyPr wrap="square" rtlCol="0">
            <a:spAutoFit/>
          </a:bodyPr>
          <a:lstStyle/>
          <a:p>
            <a:r>
              <a:rPr lang="en-US" b="1" dirty="0"/>
              <a:t>Classic</a:t>
            </a:r>
          </a:p>
        </p:txBody>
      </p:sp>
    </p:spTree>
    <p:extLst>
      <p:ext uri="{BB962C8B-B14F-4D97-AF65-F5344CB8AC3E}">
        <p14:creationId xmlns:p14="http://schemas.microsoft.com/office/powerpoint/2010/main" val="1700439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a:latin typeface="+mn-lt"/>
                <a:ea typeface="+mj-ea"/>
                <a:cs typeface="+mj-cs"/>
              </a:rPr>
              <a:t>CLASSIC</a:t>
            </a:r>
          </a:p>
        </p:txBody>
      </p:sp>
      <p:sp>
        <p:nvSpPr>
          <p:cNvPr id="7" name="Content Placeholder 2">
            <a:extLst>
              <a:ext uri="{FF2B5EF4-FFF2-40B4-BE49-F238E27FC236}">
                <a16:creationId xmlns:a16="http://schemas.microsoft.com/office/drawing/2014/main" id="{A4E656CF-446E-48BE-8CF3-9B0DEE31B5E0}"/>
              </a:ext>
            </a:extLst>
          </p:cNvPr>
          <p:cNvSpPr txBox="1">
            <a:spLocks/>
          </p:cNvSpPr>
          <p:nvPr/>
        </p:nvSpPr>
        <p:spPr>
          <a:xfrm>
            <a:off x="1097280" y="2120900"/>
            <a:ext cx="4639736" cy="3748193"/>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Self Contained system that can generate sound masking, paging and music</a:t>
            </a: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Positioned for small projects less than 24 speakers</a:t>
            </a: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dirty="0">
                <a:solidFill>
                  <a:schemeClr val="tx1">
                    <a:lumMod val="75000"/>
                    <a:lumOff val="25000"/>
                  </a:schemeClr>
                </a:solidFill>
                <a:latin typeface="+mn-lt"/>
                <a:cs typeface="+mn-cs"/>
              </a:rPr>
              <a:t>When clients want paging on a smaller project</a:t>
            </a: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a:p>
            <a:pPr>
              <a:buClr>
                <a:schemeClr val="accent1"/>
              </a:buClr>
              <a:buFont typeface="Wingdings" panose="05000000000000000000" pitchFamily="2" charset="2"/>
              <a:buChar char="§"/>
            </a:pPr>
            <a:endParaRPr lang="en-US" dirty="0">
              <a:solidFill>
                <a:schemeClr val="tx1">
                  <a:lumMod val="75000"/>
                  <a:lumOff val="25000"/>
                </a:schemeClr>
              </a:solidFill>
              <a:latin typeface="+mn-lt"/>
              <a:cs typeface="+mn-cs"/>
            </a:endParaRPr>
          </a:p>
        </p:txBody>
      </p:sp>
      <p:pic>
        <p:nvPicPr>
          <p:cNvPr id="8" name="Content Placeholder 11" descr="Spectra_classic_noBckgrnd.tif">
            <a:extLst>
              <a:ext uri="{FF2B5EF4-FFF2-40B4-BE49-F238E27FC236}">
                <a16:creationId xmlns:a16="http://schemas.microsoft.com/office/drawing/2014/main" id="{1CBB93BE-8E92-4208-AADB-86ED4CE33B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03" r="4358"/>
          <a:stretch/>
        </p:blipFill>
        <p:spPr bwMode="auto">
          <a:xfrm>
            <a:off x="6515944" y="2120900"/>
            <a:ext cx="4639736" cy="374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76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dirty="0">
                <a:latin typeface="+mn-lt"/>
                <a:ea typeface="+mj-ea"/>
                <a:cs typeface="+mj-cs"/>
              </a:rPr>
              <a:t>GOLD</a:t>
            </a:r>
          </a:p>
        </p:txBody>
      </p:sp>
      <p:sp>
        <p:nvSpPr>
          <p:cNvPr id="5" name="Content Placeholder 2">
            <a:extLst>
              <a:ext uri="{FF2B5EF4-FFF2-40B4-BE49-F238E27FC236}">
                <a16:creationId xmlns:a16="http://schemas.microsoft.com/office/drawing/2014/main" id="{016DF6D7-F86F-4C23-A9D3-41C51FA6FE90}"/>
              </a:ext>
            </a:extLst>
          </p:cNvPr>
          <p:cNvSpPr txBox="1">
            <a:spLocks/>
          </p:cNvSpPr>
          <p:nvPr/>
        </p:nvSpPr>
        <p:spPr>
          <a:xfrm>
            <a:off x="1097280" y="2120900"/>
            <a:ext cx="4639736" cy="3748193"/>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Clr>
                <a:schemeClr val="accent1"/>
              </a:buClr>
              <a:buFont typeface="Wingdings" panose="05000000000000000000" pitchFamily="2" charset="2"/>
              <a:buChar char="§"/>
            </a:pPr>
            <a:r>
              <a:rPr lang="en-US">
                <a:solidFill>
                  <a:schemeClr val="tx1">
                    <a:lumMod val="75000"/>
                    <a:lumOff val="25000"/>
                  </a:schemeClr>
                </a:solidFill>
                <a:latin typeface="+mn-lt"/>
                <a:cs typeface="+mn-cs"/>
              </a:rPr>
              <a:t>Positioned for spaces up to 7,000sf direct fired, 12,000sf in plenum</a:t>
            </a:r>
          </a:p>
          <a:p>
            <a:pPr marL="742950" lvl="1" indent="-285750">
              <a:buClr>
                <a:schemeClr val="accent1"/>
              </a:buClr>
              <a:buFont typeface="Wingdings" panose="05000000000000000000" pitchFamily="2" charset="2"/>
              <a:buChar char="§"/>
            </a:pPr>
            <a:r>
              <a:rPr lang="en-US">
                <a:solidFill>
                  <a:schemeClr val="tx1">
                    <a:lumMod val="75000"/>
                    <a:lumOff val="25000"/>
                  </a:schemeClr>
                </a:solidFill>
                <a:latin typeface="+mn-lt"/>
                <a:cs typeface="+mn-cs"/>
              </a:rPr>
              <a:t>i.e., Doctor’s / Dentist’s Office  / NOT Expandable</a:t>
            </a:r>
          </a:p>
          <a:p>
            <a:pPr marL="0" indent="0">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a:solidFill>
                  <a:schemeClr val="tx1">
                    <a:lumMod val="75000"/>
                    <a:lumOff val="25000"/>
                  </a:schemeClr>
                </a:solidFill>
                <a:latin typeface="+mn-lt"/>
                <a:cs typeface="+mn-cs"/>
              </a:rPr>
              <a:t>1 RU Rack / Wall Mountable Easily Adjusted</a:t>
            </a:r>
          </a:p>
          <a:p>
            <a:pPr marL="742950" lvl="1" indent="-285750">
              <a:buClr>
                <a:schemeClr val="accent1"/>
              </a:buClr>
              <a:buFont typeface="Wingdings" panose="05000000000000000000" pitchFamily="2" charset="2"/>
              <a:buChar char="§"/>
            </a:pPr>
            <a:r>
              <a:rPr lang="en-US">
                <a:solidFill>
                  <a:schemeClr val="tx1">
                    <a:lumMod val="75000"/>
                    <a:lumOff val="25000"/>
                  </a:schemeClr>
                </a:solidFill>
                <a:latin typeface="+mn-lt"/>
                <a:cs typeface="+mn-cs"/>
              </a:rPr>
              <a:t>Front of Panel / System Manager</a:t>
            </a:r>
          </a:p>
        </p:txBody>
      </p:sp>
      <p:pic>
        <p:nvPicPr>
          <p:cNvPr id="6" name="Picture 5" descr="A close up of electronics&#10;&#10;Description automatically generated">
            <a:extLst>
              <a:ext uri="{FF2B5EF4-FFF2-40B4-BE49-F238E27FC236}">
                <a16:creationId xmlns:a16="http://schemas.microsoft.com/office/drawing/2014/main" id="{EC456358-36BE-45B4-94BD-1A6986F9F94E}"/>
              </a:ext>
            </a:extLst>
          </p:cNvPr>
          <p:cNvPicPr>
            <a:picLocks noChangeAspect="1"/>
          </p:cNvPicPr>
          <p:nvPr/>
        </p:nvPicPr>
        <p:blipFill rotWithShape="1">
          <a:blip r:embed="rId2"/>
          <a:srcRect l="8224" t="22179" r="9294" b="31522"/>
          <a:stretch/>
        </p:blipFill>
        <p:spPr>
          <a:xfrm>
            <a:off x="6515944" y="3324367"/>
            <a:ext cx="4639736" cy="1341259"/>
          </a:xfrm>
          <a:prstGeom prst="rect">
            <a:avLst/>
          </a:prstGeom>
          <a:noFill/>
        </p:spPr>
      </p:pic>
    </p:spTree>
    <p:extLst>
      <p:ext uri="{BB962C8B-B14F-4D97-AF65-F5344CB8AC3E}">
        <p14:creationId xmlns:p14="http://schemas.microsoft.com/office/powerpoint/2010/main" val="90697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a:latin typeface="+mn-lt"/>
                <a:ea typeface="+mj-ea"/>
                <a:cs typeface="+mj-cs"/>
              </a:rPr>
              <a:t>I.NET</a:t>
            </a:r>
          </a:p>
        </p:txBody>
      </p:sp>
      <p:sp>
        <p:nvSpPr>
          <p:cNvPr id="11" name="Content Placeholder 2">
            <a:extLst>
              <a:ext uri="{FF2B5EF4-FFF2-40B4-BE49-F238E27FC236}">
                <a16:creationId xmlns:a16="http://schemas.microsoft.com/office/drawing/2014/main" id="{69BBA315-5548-46AF-A221-80D3A3A6591E}"/>
              </a:ext>
            </a:extLst>
          </p:cNvPr>
          <p:cNvSpPr txBox="1">
            <a:spLocks/>
          </p:cNvSpPr>
          <p:nvPr/>
        </p:nvSpPr>
        <p:spPr>
          <a:xfrm>
            <a:off x="1097280" y="2120900"/>
            <a:ext cx="4639736" cy="3748193"/>
          </a:xfrm>
          <a:prstGeom prst="rect">
            <a:avLst/>
          </a:prstGeom>
        </p:spPr>
        <p:txBody>
          <a:bodyPr vert="horz" lIns="0" tIns="45720" rIns="0" bIns="45720" rtlCol="0">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marL="0" indent="0">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a:solidFill>
                  <a:schemeClr val="tx1">
                    <a:lumMod val="75000"/>
                    <a:lumOff val="25000"/>
                  </a:schemeClr>
                </a:solidFill>
                <a:latin typeface="+mn-lt"/>
                <a:cs typeface="+mn-cs"/>
              </a:rPr>
              <a:t>Positioned for large projects of up to 1,500,000 Sq Ft Multi-floor projects / 255 Zone Networked Solution</a:t>
            </a:r>
          </a:p>
          <a:p>
            <a:pPr lvl="1">
              <a:buClr>
                <a:schemeClr val="accent1"/>
              </a:buClr>
              <a:buFont typeface="Wingdings" panose="05000000000000000000" pitchFamily="2" charset="2"/>
              <a:buChar char="§"/>
            </a:pPr>
            <a:r>
              <a:rPr lang="en-US">
                <a:solidFill>
                  <a:schemeClr val="tx1">
                    <a:lumMod val="75000"/>
                    <a:lumOff val="25000"/>
                  </a:schemeClr>
                </a:solidFill>
                <a:latin typeface="+mn-lt"/>
                <a:cs typeface="+mn-cs"/>
              </a:rPr>
              <a:t>When clients want sound masking, paging &amp; music</a:t>
            </a:r>
          </a:p>
          <a:p>
            <a:pPr lvl="1">
              <a:buClr>
                <a:schemeClr val="accent1"/>
              </a:buClr>
              <a:buFont typeface="Wingdings" panose="05000000000000000000" pitchFamily="2" charset="2"/>
              <a:buChar char="§"/>
            </a:pPr>
            <a:r>
              <a:rPr lang="en-US">
                <a:solidFill>
                  <a:schemeClr val="tx1">
                    <a:lumMod val="75000"/>
                    <a:lumOff val="25000"/>
                  </a:schemeClr>
                </a:solidFill>
                <a:latin typeface="+mn-lt"/>
                <a:cs typeface="+mn-cs"/>
              </a:rPr>
              <a:t>99 paging zone capacity </a:t>
            </a:r>
          </a:p>
          <a:p>
            <a:pPr lvl="1">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a:solidFill>
                  <a:schemeClr val="tx1">
                    <a:lumMod val="75000"/>
                    <a:lumOff val="25000"/>
                  </a:schemeClr>
                </a:solidFill>
                <a:latin typeface="+mn-lt"/>
                <a:cs typeface="+mn-cs"/>
              </a:rPr>
              <a:t>Has the UL 2572 listing and complies with NFPA 72 Code</a:t>
            </a:r>
          </a:p>
          <a:p>
            <a:pPr>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p:txBody>
      </p:sp>
      <p:pic>
        <p:nvPicPr>
          <p:cNvPr id="12" name="Picture 11">
            <a:extLst>
              <a:ext uri="{FF2B5EF4-FFF2-40B4-BE49-F238E27FC236}">
                <a16:creationId xmlns:a16="http://schemas.microsoft.com/office/drawing/2014/main" id="{1F1BBD5E-3F57-4933-B3B7-07AA7EE45459}"/>
              </a:ext>
            </a:extLst>
          </p:cNvPr>
          <p:cNvPicPr>
            <a:picLocks noChangeAspect="1"/>
          </p:cNvPicPr>
          <p:nvPr/>
        </p:nvPicPr>
        <p:blipFill>
          <a:blip r:embed="rId2"/>
          <a:stretch>
            <a:fillRect/>
          </a:stretch>
        </p:blipFill>
        <p:spPr>
          <a:xfrm>
            <a:off x="6515944" y="3548423"/>
            <a:ext cx="4639736" cy="893148"/>
          </a:xfrm>
          <a:prstGeom prst="rect">
            <a:avLst/>
          </a:prstGeom>
          <a:noFill/>
        </p:spPr>
      </p:pic>
    </p:spTree>
    <p:extLst>
      <p:ext uri="{BB962C8B-B14F-4D97-AF65-F5344CB8AC3E}">
        <p14:creationId xmlns:p14="http://schemas.microsoft.com/office/powerpoint/2010/main" val="4272160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86603"/>
            <a:ext cx="10058400" cy="182159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spc="-50" baseline="0" dirty="0">
                <a:solidFill>
                  <a:schemeClr val="tx1">
                    <a:lumMod val="75000"/>
                    <a:lumOff val="25000"/>
                  </a:schemeClr>
                </a:solidFill>
                <a:latin typeface="+mn-lt"/>
                <a:ea typeface="+mj-ea"/>
                <a:cs typeface="+mj-cs"/>
              </a:rPr>
              <a:t>MOST IMPORTANT POSITIONING CRITERIA BY COMPETITOR</a:t>
            </a:r>
          </a:p>
        </p:txBody>
      </p:sp>
      <p:graphicFrame>
        <p:nvGraphicFramePr>
          <p:cNvPr id="8" name="Content Placeholder 2">
            <a:extLst>
              <a:ext uri="{FF2B5EF4-FFF2-40B4-BE49-F238E27FC236}">
                <a16:creationId xmlns:a16="http://schemas.microsoft.com/office/drawing/2014/main" id="{EE284827-ABF8-459E-A357-30E6CD777299}"/>
              </a:ext>
            </a:extLst>
          </p:cNvPr>
          <p:cNvGraphicFramePr/>
          <p:nvPr>
            <p:extLst>
              <p:ext uri="{D42A27DB-BD31-4B8C-83A1-F6EECF244321}">
                <p14:modId xmlns:p14="http://schemas.microsoft.com/office/powerpoint/2010/main" val="3860793949"/>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0688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dirty="0"/>
              <a:t>Centralized System</a:t>
            </a:r>
          </a:p>
        </p:txBody>
      </p:sp>
      <p:pic>
        <p:nvPicPr>
          <p:cNvPr id="4" name="Picture 6" descr="Central System.tiff">
            <a:extLst>
              <a:ext uri="{FF2B5EF4-FFF2-40B4-BE49-F238E27FC236}">
                <a16:creationId xmlns:a16="http://schemas.microsoft.com/office/drawing/2014/main" id="{9DB3CA2E-EA75-4885-9386-4A428FD61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17511" y="2040468"/>
            <a:ext cx="7786177" cy="43602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923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B2EBD75-C3DC-49E8-8ECB-562E32790A48}"/>
              </a:ext>
            </a:extLst>
          </p:cNvPr>
          <p:cNvSpPr txBox="1">
            <a:spLocks/>
          </p:cNvSpPr>
          <p:nvPr/>
        </p:nvSpPr>
        <p:spPr>
          <a:xfrm>
            <a:off x="5458984" y="497808"/>
            <a:ext cx="5713841" cy="4868609"/>
          </a:xfrm>
          <a:prstGeom prst="rect">
            <a:avLst/>
          </a:prstGeom>
        </p:spPr>
        <p:txBody>
          <a:bodyPr vert="horz" lIns="0" tIns="45720" rIns="0" bIns="45720" rtlCol="0" anchor="ctr">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a:buClr>
                <a:schemeClr val="accent1"/>
              </a:buClr>
              <a:buFont typeface="Wingdings" panose="05000000000000000000" pitchFamily="2" charset="2"/>
              <a:buChar char="§"/>
            </a:pPr>
            <a:endParaRPr lang="en-US" b="1">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b="1">
                <a:solidFill>
                  <a:schemeClr val="tx1">
                    <a:lumMod val="75000"/>
                    <a:lumOff val="25000"/>
                  </a:schemeClr>
                </a:solidFill>
                <a:latin typeface="+mn-lt"/>
                <a:cs typeface="+mn-cs"/>
              </a:rPr>
              <a:t>Contractors </a:t>
            </a:r>
            <a:r>
              <a:rPr lang="en-US">
                <a:solidFill>
                  <a:schemeClr val="tx1">
                    <a:lumMod val="75000"/>
                    <a:lumOff val="25000"/>
                  </a:schemeClr>
                </a:solidFill>
                <a:latin typeface="+mn-lt"/>
                <a:cs typeface="+mn-cs"/>
              </a:rPr>
              <a:t>-  Buying Commscope, Belden, Superior Essex vs General Cable or Hitatchi</a:t>
            </a:r>
          </a:p>
          <a:p>
            <a:pPr>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b="1">
                <a:solidFill>
                  <a:schemeClr val="tx1">
                    <a:lumMod val="75000"/>
                    <a:lumOff val="25000"/>
                  </a:schemeClr>
                </a:solidFill>
                <a:latin typeface="+mn-lt"/>
                <a:cs typeface="+mn-cs"/>
              </a:rPr>
              <a:t>Furniture Dealers </a:t>
            </a:r>
            <a:r>
              <a:rPr lang="en-US">
                <a:solidFill>
                  <a:schemeClr val="tx1">
                    <a:lumMod val="75000"/>
                    <a:lumOff val="25000"/>
                  </a:schemeClr>
                </a:solidFill>
                <a:latin typeface="+mn-lt"/>
                <a:cs typeface="+mn-cs"/>
              </a:rPr>
              <a:t>– Buying systems furniture from Steelcase, Herman Miller vs Compatico or Friant</a:t>
            </a:r>
          </a:p>
          <a:p>
            <a:pPr>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b="1">
                <a:solidFill>
                  <a:schemeClr val="tx1">
                    <a:lumMod val="75000"/>
                    <a:lumOff val="25000"/>
                  </a:schemeClr>
                </a:solidFill>
                <a:latin typeface="+mn-lt"/>
                <a:cs typeface="+mn-cs"/>
              </a:rPr>
              <a:t>AV Dealers </a:t>
            </a:r>
            <a:r>
              <a:rPr lang="en-US">
                <a:solidFill>
                  <a:schemeClr val="tx1">
                    <a:lumMod val="75000"/>
                    <a:lumOff val="25000"/>
                  </a:schemeClr>
                </a:solidFill>
                <a:latin typeface="+mn-lt"/>
                <a:cs typeface="+mn-cs"/>
              </a:rPr>
              <a:t>– Buying Shure microphone vs Samson</a:t>
            </a:r>
          </a:p>
          <a:p>
            <a:pPr>
              <a:buClr>
                <a:schemeClr val="accent1"/>
              </a:buClr>
              <a:buFont typeface="Wingdings" panose="05000000000000000000" pitchFamily="2" charset="2"/>
              <a:buChar char="§"/>
            </a:pPr>
            <a:endParaRPr lang="en-US">
              <a:solidFill>
                <a:schemeClr val="tx1">
                  <a:lumMod val="75000"/>
                  <a:lumOff val="25000"/>
                </a:schemeClr>
              </a:solidFill>
              <a:latin typeface="+mn-lt"/>
              <a:cs typeface="+mn-cs"/>
            </a:endParaRPr>
          </a:p>
          <a:p>
            <a:pPr>
              <a:buClr>
                <a:schemeClr val="accent1"/>
              </a:buClr>
              <a:buFont typeface="Wingdings" panose="05000000000000000000" pitchFamily="2" charset="2"/>
              <a:buChar char="§"/>
            </a:pPr>
            <a:r>
              <a:rPr lang="en-US" b="1">
                <a:solidFill>
                  <a:schemeClr val="tx1">
                    <a:lumMod val="75000"/>
                    <a:lumOff val="25000"/>
                  </a:schemeClr>
                </a:solidFill>
                <a:latin typeface="+mn-lt"/>
                <a:cs typeface="+mn-cs"/>
              </a:rPr>
              <a:t>End User </a:t>
            </a:r>
            <a:r>
              <a:rPr lang="en-US">
                <a:solidFill>
                  <a:schemeClr val="tx1">
                    <a:lumMod val="75000"/>
                    <a:lumOff val="25000"/>
                  </a:schemeClr>
                </a:solidFill>
                <a:latin typeface="+mn-lt"/>
                <a:cs typeface="+mn-cs"/>
              </a:rPr>
              <a:t>– Staying at Marriott Hotel vs Motel 6 or Super 8</a:t>
            </a:r>
          </a:p>
        </p:txBody>
      </p:sp>
      <p:sp>
        <p:nvSpPr>
          <p:cNvPr id="3" name="TextBox 2"/>
          <p:cNvSpPr txBox="1"/>
          <p:nvPr/>
        </p:nvSpPr>
        <p:spPr>
          <a:xfrm>
            <a:off x="1092200" y="1885125"/>
            <a:ext cx="3314700" cy="2093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spc="-50" baseline="0">
                <a:solidFill>
                  <a:srgbClr val="FFFFFF"/>
                </a:solidFill>
                <a:effectLst>
                  <a:outerShdw blurRad="38100" dist="38100" dir="2700000" algn="tl">
                    <a:srgbClr val="000000">
                      <a:alpha val="43137"/>
                    </a:srgbClr>
                  </a:outerShdw>
                </a:effectLst>
                <a:latin typeface="+mn-lt"/>
                <a:ea typeface="+mj-ea"/>
                <a:cs typeface="+mj-cs"/>
              </a:rPr>
              <a:t>EFFECTIVE POSITIONING ANALOGIES</a:t>
            </a:r>
          </a:p>
        </p:txBody>
      </p:sp>
    </p:spTree>
    <p:extLst>
      <p:ext uri="{BB962C8B-B14F-4D97-AF65-F5344CB8AC3E}">
        <p14:creationId xmlns:p14="http://schemas.microsoft.com/office/powerpoint/2010/main" val="404432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 on green pastel background">
            <a:extLst>
              <a:ext uri="{FF2B5EF4-FFF2-40B4-BE49-F238E27FC236}">
                <a16:creationId xmlns:a16="http://schemas.microsoft.com/office/drawing/2014/main" id="{2C149403-0547-4C07-A5F5-A505CD5AC1D2}"/>
              </a:ext>
            </a:extLst>
          </p:cNvPr>
          <p:cNvPicPr>
            <a:picLocks noChangeAspect="1"/>
          </p:cNvPicPr>
          <p:nvPr/>
        </p:nvPicPr>
        <p:blipFill rotWithShape="1">
          <a:blip r:embed="rId3">
            <a:duotone>
              <a:prstClr val="black"/>
              <a:prstClr val="white"/>
            </a:duotone>
          </a:blip>
          <a:srcRect l="22733"/>
          <a:stretch/>
        </p:blipFill>
        <p:spPr>
          <a:xfrm>
            <a:off x="3811857" y="0"/>
            <a:ext cx="6382467" cy="6845872"/>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21086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66800" y="399492"/>
            <a:ext cx="10058400" cy="1450757"/>
          </a:xfrm>
        </p:spPr>
        <p:txBody>
          <a:bodyPr vert="horz" lIns="91440" tIns="45720" rIns="91440" bIns="45720" rtlCol="0" anchor="b">
            <a:normAutofit/>
          </a:bodyPr>
          <a:lstStyle/>
          <a:p>
            <a:pPr>
              <a:defRPr/>
            </a:pPr>
            <a:r>
              <a:rPr lang="en-US" b="1" kern="1200" spc="-50" baseline="0" dirty="0">
                <a:latin typeface="+mn-lt"/>
                <a:ea typeface="+mj-ea"/>
                <a:cs typeface="+mj-cs"/>
              </a:rPr>
              <a:t>Decentralized System</a:t>
            </a:r>
          </a:p>
        </p:txBody>
      </p:sp>
      <p:sp>
        <p:nvSpPr>
          <p:cNvPr id="5" name="TextBox 4">
            <a:extLst>
              <a:ext uri="{FF2B5EF4-FFF2-40B4-BE49-F238E27FC236}">
                <a16:creationId xmlns:a16="http://schemas.microsoft.com/office/drawing/2014/main" id="{BF6DAD6F-A2FB-4030-96EA-741FD6F2DC83}"/>
              </a:ext>
            </a:extLst>
          </p:cNvPr>
          <p:cNvSpPr txBox="1"/>
          <p:nvPr/>
        </p:nvSpPr>
        <p:spPr>
          <a:xfrm>
            <a:off x="1097280" y="2120900"/>
            <a:ext cx="4639736" cy="3748193"/>
          </a:xfrm>
          <a:prstGeom prst="rect">
            <a:avLst/>
          </a:prstGeom>
        </p:spPr>
        <p:txBody>
          <a:bodyPr vert="horz" lIns="0" tIns="45720" rIns="0" bIns="45720" rtlCol="0">
            <a:normAutofit/>
          </a:bodyPr>
          <a:lstStyle/>
          <a:p>
            <a:pPr>
              <a:spcAft>
                <a:spcPts val="600"/>
              </a:spcAft>
              <a:buClr>
                <a:schemeClr val="accent1"/>
              </a:buClr>
            </a:pPr>
            <a:r>
              <a:rPr lang="en-US" sz="2000" b="1" dirty="0">
                <a:solidFill>
                  <a:schemeClr val="tx1">
                    <a:lumMod val="75000"/>
                    <a:lumOff val="25000"/>
                  </a:schemeClr>
                </a:solidFill>
              </a:rPr>
              <a:t>Each Main Unit includes its own:</a:t>
            </a:r>
          </a:p>
          <a:p>
            <a:pPr>
              <a:spcAft>
                <a:spcPts val="600"/>
              </a:spcAft>
              <a:buClr>
                <a:schemeClr val="accent1"/>
              </a:buClr>
              <a:buSzPct val="100000"/>
              <a:buFont typeface="Wingdings" panose="05000000000000000000" pitchFamily="2" charset="2"/>
              <a:buChar char="§"/>
            </a:pPr>
            <a:r>
              <a:rPr lang="en-US" sz="2000" b="1" dirty="0">
                <a:solidFill>
                  <a:schemeClr val="tx1">
                    <a:lumMod val="75000"/>
                    <a:lumOff val="25000"/>
                  </a:schemeClr>
                </a:solidFill>
              </a:rPr>
              <a:t>  Amplifier</a:t>
            </a:r>
          </a:p>
          <a:p>
            <a:pPr>
              <a:spcAft>
                <a:spcPts val="600"/>
              </a:spcAft>
              <a:buClr>
                <a:schemeClr val="accent1"/>
              </a:buClr>
              <a:buSzPct val="100000"/>
              <a:buFont typeface="Wingdings" panose="05000000000000000000" pitchFamily="2" charset="2"/>
              <a:buChar char="§"/>
            </a:pPr>
            <a:r>
              <a:rPr lang="en-US" sz="2000" b="1" dirty="0">
                <a:solidFill>
                  <a:schemeClr val="tx1">
                    <a:lumMod val="75000"/>
                    <a:lumOff val="25000"/>
                  </a:schemeClr>
                </a:solidFill>
              </a:rPr>
              <a:t>  Sound Source</a:t>
            </a:r>
          </a:p>
          <a:p>
            <a:pPr>
              <a:spcAft>
                <a:spcPts val="600"/>
              </a:spcAft>
              <a:buClr>
                <a:schemeClr val="accent1"/>
              </a:buClr>
              <a:buSzPct val="100000"/>
              <a:buFont typeface="Wingdings" panose="05000000000000000000" pitchFamily="2" charset="2"/>
              <a:buChar char="§"/>
            </a:pPr>
            <a:r>
              <a:rPr lang="en-US" sz="2000" b="1" dirty="0">
                <a:solidFill>
                  <a:schemeClr val="tx1">
                    <a:lumMod val="75000"/>
                    <a:lumOff val="25000"/>
                  </a:schemeClr>
                </a:solidFill>
              </a:rPr>
              <a:t>  Speaker</a:t>
            </a:r>
          </a:p>
          <a:p>
            <a:pPr>
              <a:spcAft>
                <a:spcPts val="600"/>
              </a:spcAft>
              <a:buClr>
                <a:schemeClr val="accent1"/>
              </a:buClr>
              <a:buSzPct val="100000"/>
              <a:buFont typeface="Wingdings" panose="05000000000000000000" pitchFamily="2" charset="2"/>
              <a:buChar char="§"/>
            </a:pPr>
            <a:r>
              <a:rPr lang="en-US" sz="2000" b="1" dirty="0">
                <a:solidFill>
                  <a:schemeClr val="tx1">
                    <a:lumMod val="75000"/>
                    <a:lumOff val="25000"/>
                  </a:schemeClr>
                </a:solidFill>
              </a:rPr>
              <a:t>  Spectrum Shaper </a:t>
            </a:r>
            <a:endParaRPr lang="en-US" sz="2000" dirty="0">
              <a:solidFill>
                <a:schemeClr val="tx1">
                  <a:lumMod val="75000"/>
                  <a:lumOff val="25000"/>
                </a:schemeClr>
              </a:solidFill>
            </a:endParaRPr>
          </a:p>
        </p:txBody>
      </p:sp>
      <p:pic>
        <p:nvPicPr>
          <p:cNvPr id="6" name="Picture 5" descr="Diagram&#10;&#10;Description automatically generated">
            <a:extLst>
              <a:ext uri="{FF2B5EF4-FFF2-40B4-BE49-F238E27FC236}">
                <a16:creationId xmlns:a16="http://schemas.microsoft.com/office/drawing/2014/main" id="{C97A8BB1-97B3-490B-B986-3AB057ED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696" y="2318031"/>
            <a:ext cx="5982553" cy="3353929"/>
          </a:xfrm>
          <a:prstGeom prst="rect">
            <a:avLst/>
          </a:prstGeom>
        </p:spPr>
      </p:pic>
    </p:spTree>
    <p:extLst>
      <p:ext uri="{BB962C8B-B14F-4D97-AF65-F5344CB8AC3E}">
        <p14:creationId xmlns:p14="http://schemas.microsoft.com/office/powerpoint/2010/main" val="934392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iring_Diagram_office_1.jpg">
            <a:extLst>
              <a:ext uri="{FF2B5EF4-FFF2-40B4-BE49-F238E27FC236}">
                <a16:creationId xmlns:a16="http://schemas.microsoft.com/office/drawing/2014/main" id="{37E16D38-AE3C-4F20-94C9-E7A34673976A}"/>
              </a:ext>
            </a:extLst>
          </p:cNvPr>
          <p:cNvPicPr>
            <a:picLocks noChangeAspect="1"/>
          </p:cNvPicPr>
          <p:nvPr/>
        </p:nvPicPr>
        <p:blipFill>
          <a:blip r:embed="rId3"/>
          <a:stretch>
            <a:fillRect/>
          </a:stretch>
        </p:blipFill>
        <p:spPr>
          <a:xfrm>
            <a:off x="2825671" y="2061081"/>
            <a:ext cx="6834171" cy="4191000"/>
          </a:xfrm>
          <a:prstGeom prst="rect">
            <a:avLst/>
          </a:prstGeom>
        </p:spPr>
      </p:pic>
      <p:sp>
        <p:nvSpPr>
          <p:cNvPr id="5" name="Oval 4">
            <a:extLst>
              <a:ext uri="{FF2B5EF4-FFF2-40B4-BE49-F238E27FC236}">
                <a16:creationId xmlns:a16="http://schemas.microsoft.com/office/drawing/2014/main" id="{2857CC0B-D83C-4466-AA20-64ED5D9B5A2A}"/>
              </a:ext>
            </a:extLst>
          </p:cNvPr>
          <p:cNvSpPr/>
          <p:nvPr/>
        </p:nvSpPr>
        <p:spPr>
          <a:xfrm>
            <a:off x="2307813" y="4382361"/>
            <a:ext cx="2279373" cy="20914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86E515-4058-4BCD-9524-219F64757949}"/>
              </a:ext>
            </a:extLst>
          </p:cNvPr>
          <p:cNvPicPr>
            <a:picLocks noChangeAspect="1"/>
          </p:cNvPicPr>
          <p:nvPr/>
        </p:nvPicPr>
        <p:blipFill>
          <a:blip r:embed="rId4"/>
          <a:stretch>
            <a:fillRect/>
          </a:stretch>
        </p:blipFill>
        <p:spPr>
          <a:xfrm>
            <a:off x="1942425" y="4562429"/>
            <a:ext cx="3307442" cy="639882"/>
          </a:xfrm>
          <a:prstGeom prst="rect">
            <a:avLst/>
          </a:prstGeom>
        </p:spPr>
      </p:pic>
      <p:pic>
        <p:nvPicPr>
          <p:cNvPr id="8" name="Picture 7">
            <a:extLst>
              <a:ext uri="{FF2B5EF4-FFF2-40B4-BE49-F238E27FC236}">
                <a16:creationId xmlns:a16="http://schemas.microsoft.com/office/drawing/2014/main" id="{5901BB0B-5368-46FA-A27E-088F756D3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2425" y="5139596"/>
            <a:ext cx="3010150" cy="937127"/>
          </a:xfrm>
          <a:prstGeom prst="rect">
            <a:avLst/>
          </a:prstGeom>
        </p:spPr>
      </p:pic>
      <p:sp>
        <p:nvSpPr>
          <p:cNvPr id="11" name="TextBox 10">
            <a:extLst>
              <a:ext uri="{FF2B5EF4-FFF2-40B4-BE49-F238E27FC236}">
                <a16:creationId xmlns:a16="http://schemas.microsoft.com/office/drawing/2014/main" id="{4F15989C-3B99-4C83-9251-C82F18976363}"/>
              </a:ext>
            </a:extLst>
          </p:cNvPr>
          <p:cNvSpPr txBox="1"/>
          <p:nvPr/>
        </p:nvSpPr>
        <p:spPr>
          <a:xfrm>
            <a:off x="1076341" y="941500"/>
            <a:ext cx="7021689" cy="830997"/>
          </a:xfrm>
          <a:prstGeom prst="rect">
            <a:avLst/>
          </a:prstGeom>
          <a:noFill/>
        </p:spPr>
        <p:txBody>
          <a:bodyPr wrap="square" rtlCol="0">
            <a:spAutoFit/>
          </a:bodyPr>
          <a:lstStyle/>
          <a:p>
            <a:r>
              <a:rPr lang="en-US" sz="4800" b="1" dirty="0"/>
              <a:t>Networked System</a:t>
            </a:r>
          </a:p>
        </p:txBody>
      </p:sp>
    </p:spTree>
    <p:extLst>
      <p:ext uri="{BB962C8B-B14F-4D97-AF65-F5344CB8AC3E}">
        <p14:creationId xmlns:p14="http://schemas.microsoft.com/office/powerpoint/2010/main" val="110994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4207447" y="1832435"/>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pPr>
            <a:r>
              <a:rPr lang="en-US" sz="2000" dirty="0">
                <a:latin typeface="Helvetica Neue Thin"/>
              </a:rPr>
              <a:t>In Plenum</a:t>
            </a:r>
          </a:p>
          <a:p>
            <a:pPr marL="342900" indent="-342900" algn="ctr">
              <a:spcBef>
                <a:spcPct val="20000"/>
              </a:spcBef>
              <a:buClr>
                <a:srgbClr val="A6D6DA"/>
              </a:buClr>
              <a:buSzPct val="95000"/>
            </a:pPr>
            <a:r>
              <a:rPr lang="en-US" sz="2000" dirty="0">
                <a:latin typeface="Helvetica Neue Thin"/>
              </a:rPr>
              <a:t>(upward facing speakers)</a:t>
            </a:r>
            <a:endParaRPr lang="en-US" sz="2000" dirty="0">
              <a:solidFill>
                <a:schemeClr val="bg1"/>
              </a:solidFill>
              <a:latin typeface="Helvetica Neue Thin"/>
            </a:endParaRPr>
          </a:p>
        </p:txBody>
      </p:sp>
      <p:sp>
        <p:nvSpPr>
          <p:cNvPr id="20487" name="Line 7"/>
          <p:cNvSpPr>
            <a:spLocks noChangeShapeType="1"/>
          </p:cNvSpPr>
          <p:nvPr/>
        </p:nvSpPr>
        <p:spPr bwMode="auto">
          <a:xfrm flipV="1">
            <a:off x="2851498" y="3699195"/>
            <a:ext cx="598560" cy="311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8" name="Text Box 8"/>
          <p:cNvSpPr txBox="1">
            <a:spLocks noChangeArrowheads="1"/>
          </p:cNvSpPr>
          <p:nvPr/>
        </p:nvSpPr>
        <p:spPr bwMode="auto">
          <a:xfrm>
            <a:off x="1981218" y="4037777"/>
            <a:ext cx="11832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Helvetica Neue Thin"/>
              </a:rPr>
              <a:t>Ceiling Tile</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3374" y="2670635"/>
            <a:ext cx="5659146" cy="3889348"/>
          </a:xfrm>
          <a:prstGeom prst="rect">
            <a:avLst/>
          </a:prstGeom>
        </p:spPr>
      </p:pic>
      <p:sp>
        <p:nvSpPr>
          <p:cNvPr id="9" name="TextBox 8">
            <a:extLst>
              <a:ext uri="{FF2B5EF4-FFF2-40B4-BE49-F238E27FC236}">
                <a16:creationId xmlns:a16="http://schemas.microsoft.com/office/drawing/2014/main" id="{29A81913-34D8-481A-9D0D-8445DDED3D9D}"/>
              </a:ext>
            </a:extLst>
          </p:cNvPr>
          <p:cNvSpPr txBox="1"/>
          <p:nvPr/>
        </p:nvSpPr>
        <p:spPr>
          <a:xfrm>
            <a:off x="1076341" y="941500"/>
            <a:ext cx="7021689" cy="830997"/>
          </a:xfrm>
          <a:prstGeom prst="rect">
            <a:avLst/>
          </a:prstGeom>
          <a:noFill/>
        </p:spPr>
        <p:txBody>
          <a:bodyPr wrap="square" rtlCol="0">
            <a:spAutoFit/>
          </a:bodyPr>
          <a:lstStyle/>
          <a:p>
            <a:r>
              <a:rPr lang="en-US" sz="4800" b="1" dirty="0"/>
              <a:t>Speaker Orientation</a:t>
            </a:r>
          </a:p>
        </p:txBody>
      </p:sp>
    </p:spTree>
    <p:extLst>
      <p:ext uri="{BB962C8B-B14F-4D97-AF65-F5344CB8AC3E}">
        <p14:creationId xmlns:p14="http://schemas.microsoft.com/office/powerpoint/2010/main" val="72346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4072099" y="1837292"/>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pPr>
            <a:r>
              <a:rPr lang="en-US" sz="2000" dirty="0">
                <a:latin typeface="Helvetica Neue Thin"/>
              </a:rPr>
              <a:t>Direct Fired</a:t>
            </a:r>
          </a:p>
          <a:p>
            <a:pPr marL="342900" indent="-342900" algn="ctr">
              <a:spcBef>
                <a:spcPct val="20000"/>
              </a:spcBef>
              <a:buClr>
                <a:srgbClr val="A6D6DA"/>
              </a:buClr>
              <a:buSzPct val="95000"/>
            </a:pPr>
            <a:r>
              <a:rPr lang="en-US" sz="2000" dirty="0">
                <a:latin typeface="Helvetica Neue Thin"/>
              </a:rPr>
              <a:t>(downward facing speakers)</a:t>
            </a:r>
            <a:endParaRPr lang="en-US" sz="2000" dirty="0">
              <a:solidFill>
                <a:schemeClr val="bg1"/>
              </a:solidFill>
              <a:latin typeface="Helvetica Neue Thin"/>
            </a:endParaRPr>
          </a:p>
        </p:txBody>
      </p:sp>
      <p:sp>
        <p:nvSpPr>
          <p:cNvPr id="20487" name="Line 7"/>
          <p:cNvSpPr>
            <a:spLocks noChangeShapeType="1"/>
          </p:cNvSpPr>
          <p:nvPr/>
        </p:nvSpPr>
        <p:spPr bwMode="auto">
          <a:xfrm flipV="1">
            <a:off x="2607794" y="3811578"/>
            <a:ext cx="598560" cy="311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8" name="Text Box 8"/>
          <p:cNvSpPr txBox="1">
            <a:spLocks noChangeArrowheads="1"/>
          </p:cNvSpPr>
          <p:nvPr/>
        </p:nvSpPr>
        <p:spPr bwMode="auto">
          <a:xfrm>
            <a:off x="1895668" y="4204754"/>
            <a:ext cx="11832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Helvetica Neue Thin"/>
              </a:rPr>
              <a:t>Ceiling Tile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4242" y="2740287"/>
            <a:ext cx="5666715" cy="3894549"/>
          </a:xfrm>
          <a:prstGeom prst="rect">
            <a:avLst/>
          </a:prstGeom>
        </p:spPr>
      </p:pic>
      <p:sp>
        <p:nvSpPr>
          <p:cNvPr id="10" name="TextBox 9">
            <a:extLst>
              <a:ext uri="{FF2B5EF4-FFF2-40B4-BE49-F238E27FC236}">
                <a16:creationId xmlns:a16="http://schemas.microsoft.com/office/drawing/2014/main" id="{EB260EBB-09ED-43C5-B71A-10C07E4E6EA6}"/>
              </a:ext>
            </a:extLst>
          </p:cNvPr>
          <p:cNvSpPr txBox="1"/>
          <p:nvPr/>
        </p:nvSpPr>
        <p:spPr>
          <a:xfrm>
            <a:off x="1076341" y="941500"/>
            <a:ext cx="7021689" cy="830997"/>
          </a:xfrm>
          <a:prstGeom prst="rect">
            <a:avLst/>
          </a:prstGeom>
          <a:noFill/>
        </p:spPr>
        <p:txBody>
          <a:bodyPr wrap="square" rtlCol="0">
            <a:spAutoFit/>
          </a:bodyPr>
          <a:lstStyle/>
          <a:p>
            <a:r>
              <a:rPr lang="en-US" sz="4800" b="1" dirty="0"/>
              <a:t>Speaker Orientation</a:t>
            </a:r>
          </a:p>
        </p:txBody>
      </p:sp>
    </p:spTree>
    <p:extLst>
      <p:ext uri="{BB962C8B-B14F-4D97-AF65-F5344CB8AC3E}">
        <p14:creationId xmlns:p14="http://schemas.microsoft.com/office/powerpoint/2010/main" val="2046083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96FB07F0-425F-452E-86A5-C0C60F43A08C}"/>
              </a:ext>
            </a:extLst>
          </p:cNvPr>
          <p:cNvPicPr>
            <a:picLocks noChangeAspect="1"/>
          </p:cNvPicPr>
          <p:nvPr/>
        </p:nvPicPr>
        <p:blipFill>
          <a:blip r:embed="rId3"/>
          <a:stretch>
            <a:fillRect/>
          </a:stretch>
        </p:blipFill>
        <p:spPr>
          <a:xfrm>
            <a:off x="15" y="3178"/>
            <a:ext cx="12191985" cy="4571994"/>
          </a:xfrm>
          <a:prstGeom prst="rect">
            <a:avLst/>
          </a:prstGeom>
          <a:noFill/>
        </p:spPr>
      </p:pic>
      <p:sp>
        <p:nvSpPr>
          <p:cNvPr id="50178" name="Rectangle 2"/>
          <p:cNvSpPr>
            <a:spLocks noGrp="1" noChangeArrowheads="1"/>
          </p:cNvSpPr>
          <p:nvPr>
            <p:ph type="title"/>
          </p:nvPr>
        </p:nvSpPr>
        <p:spPr>
          <a:xfrm>
            <a:off x="1097279" y="4799362"/>
            <a:ext cx="10113645" cy="743682"/>
          </a:xfrm>
        </p:spPr>
        <p:txBody>
          <a:bodyPr anchor="b">
            <a:normAutofit/>
          </a:bodyPr>
          <a:lstStyle/>
          <a:p>
            <a:pPr eaLnBrk="1" hangingPunct="1">
              <a:defRPr/>
            </a:pPr>
            <a:r>
              <a:rPr lang="en-US"/>
              <a:t>Who are our competitors?</a:t>
            </a:r>
          </a:p>
        </p:txBody>
      </p:sp>
      <p:sp>
        <p:nvSpPr>
          <p:cNvPr id="6" name="TextBox 5"/>
          <p:cNvSpPr txBox="1"/>
          <p:nvPr/>
        </p:nvSpPr>
        <p:spPr>
          <a:xfrm>
            <a:off x="7046995" y="2468880"/>
            <a:ext cx="1596263" cy="523220"/>
          </a:xfrm>
          <a:prstGeom prst="rect">
            <a:avLst/>
          </a:prstGeom>
          <a:noFill/>
        </p:spPr>
        <p:txBody>
          <a:bodyPr wrap="square" rtlCol="0">
            <a:spAutoFit/>
          </a:bodyPr>
          <a:lstStyle/>
          <a:p>
            <a:pPr>
              <a:spcAft>
                <a:spcPts val="600"/>
              </a:spcAft>
            </a:pPr>
            <a:r>
              <a:rPr lang="en-US" sz="2800">
                <a:latin typeface="Helvetica Neue Thin"/>
              </a:rPr>
              <a:t>   </a:t>
            </a:r>
          </a:p>
        </p:txBody>
      </p:sp>
    </p:spTree>
    <p:extLst>
      <p:ext uri="{BB962C8B-B14F-4D97-AF65-F5344CB8AC3E}">
        <p14:creationId xmlns:p14="http://schemas.microsoft.com/office/powerpoint/2010/main" val="205102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B02B8-D0FF-4709-9FD3-F687E3518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9" y="61914"/>
            <a:ext cx="4385556" cy="1531482"/>
          </a:xfrm>
          <a:prstGeom prst="rect">
            <a:avLst/>
          </a:prstGeom>
        </p:spPr>
      </p:pic>
      <p:pic>
        <p:nvPicPr>
          <p:cNvPr id="10" name="Picture 9">
            <a:extLst>
              <a:ext uri="{FF2B5EF4-FFF2-40B4-BE49-F238E27FC236}">
                <a16:creationId xmlns:a16="http://schemas.microsoft.com/office/drawing/2014/main" id="{B00D8298-7EFC-414F-9E5B-F72B4FDF1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 y="1438203"/>
            <a:ext cx="2131340" cy="1121523"/>
          </a:xfrm>
          <a:prstGeom prst="rect">
            <a:avLst/>
          </a:prstGeom>
        </p:spPr>
      </p:pic>
      <p:pic>
        <p:nvPicPr>
          <p:cNvPr id="13" name="Picture 12" descr="A picture containing lit, sign, front, light&#10;&#10;Description automatically generated">
            <a:extLst>
              <a:ext uri="{FF2B5EF4-FFF2-40B4-BE49-F238E27FC236}">
                <a16:creationId xmlns:a16="http://schemas.microsoft.com/office/drawing/2014/main" id="{68DE8C69-CFB1-4512-9880-699DFCF369F8}"/>
              </a:ext>
            </a:extLst>
          </p:cNvPr>
          <p:cNvPicPr>
            <a:picLocks noChangeAspect="1"/>
          </p:cNvPicPr>
          <p:nvPr/>
        </p:nvPicPr>
        <p:blipFill>
          <a:blip r:embed="rId4"/>
          <a:stretch>
            <a:fillRect/>
          </a:stretch>
        </p:blipFill>
        <p:spPr>
          <a:xfrm>
            <a:off x="3187027" y="1951389"/>
            <a:ext cx="2196129" cy="638955"/>
          </a:xfrm>
          <a:prstGeom prst="rect">
            <a:avLst/>
          </a:prstGeom>
        </p:spPr>
      </p:pic>
      <p:pic>
        <p:nvPicPr>
          <p:cNvPr id="8" name="Picture 7">
            <a:extLst>
              <a:ext uri="{FF2B5EF4-FFF2-40B4-BE49-F238E27FC236}">
                <a16:creationId xmlns:a16="http://schemas.microsoft.com/office/drawing/2014/main" id="{2919AA0E-8023-476D-8223-7EF49AF63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78" y="3129406"/>
            <a:ext cx="2196129" cy="423364"/>
          </a:xfrm>
          <a:prstGeom prst="rect">
            <a:avLst/>
          </a:prstGeom>
        </p:spPr>
      </p:pic>
      <p:pic>
        <p:nvPicPr>
          <p:cNvPr id="9" name="Picture 8">
            <a:extLst>
              <a:ext uri="{FF2B5EF4-FFF2-40B4-BE49-F238E27FC236}">
                <a16:creationId xmlns:a16="http://schemas.microsoft.com/office/drawing/2014/main" id="{8780BB27-9F55-44EE-A706-3B0B21AC8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578" y="3877551"/>
            <a:ext cx="4385556" cy="444588"/>
          </a:xfrm>
          <a:prstGeom prst="rect">
            <a:avLst/>
          </a:prstGeom>
        </p:spPr>
      </p:pic>
      <p:pic>
        <p:nvPicPr>
          <p:cNvPr id="11" name="Picture 10">
            <a:extLst>
              <a:ext uri="{FF2B5EF4-FFF2-40B4-BE49-F238E27FC236}">
                <a16:creationId xmlns:a16="http://schemas.microsoft.com/office/drawing/2014/main" id="{D3149E1E-80A0-48B3-BFE1-65D5E00402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78" y="4730110"/>
            <a:ext cx="4385556" cy="770768"/>
          </a:xfrm>
          <a:prstGeom prst="rect">
            <a:avLst/>
          </a:prstGeom>
        </p:spPr>
      </p:pic>
      <p:pic>
        <p:nvPicPr>
          <p:cNvPr id="12" name="Picture 11">
            <a:extLst>
              <a:ext uri="{FF2B5EF4-FFF2-40B4-BE49-F238E27FC236}">
                <a16:creationId xmlns:a16="http://schemas.microsoft.com/office/drawing/2014/main" id="{1A2D65E6-77E1-45B1-8B12-F03282383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8" y="5908849"/>
            <a:ext cx="4385556" cy="640073"/>
          </a:xfrm>
          <a:prstGeom prst="rect">
            <a:avLst/>
          </a:prstGeom>
        </p:spPr>
      </p:pic>
      <p:sp>
        <p:nvSpPr>
          <p:cNvPr id="4" name="Title 3"/>
          <p:cNvSpPr>
            <a:spLocks noGrp="1"/>
          </p:cNvSpPr>
          <p:nvPr>
            <p:ph type="title" idx="4294967295"/>
          </p:nvPr>
        </p:nvSpPr>
        <p:spPr>
          <a:xfrm>
            <a:off x="6629400" y="758952"/>
            <a:ext cx="4526280" cy="3227514"/>
          </a:xfrm>
        </p:spPr>
        <p:txBody>
          <a:bodyPr anchor="b">
            <a:normAutofit/>
          </a:bodyPr>
          <a:lstStyle/>
          <a:p>
            <a:r>
              <a:rPr lang="en-US" sz="6000">
                <a:solidFill>
                  <a:schemeClr val="accent1"/>
                </a:solidFill>
              </a:rPr>
              <a:t>Sound masking competitors</a:t>
            </a:r>
          </a:p>
        </p:txBody>
      </p:sp>
    </p:spTree>
    <p:extLst>
      <p:ext uri="{BB962C8B-B14F-4D97-AF65-F5344CB8AC3E}">
        <p14:creationId xmlns:p14="http://schemas.microsoft.com/office/powerpoint/2010/main" val="1846900385"/>
      </p:ext>
    </p:extLst>
  </p:cSld>
  <p:clrMapOvr>
    <a:masterClrMapping/>
  </p:clrMapOvr>
</p:sld>
</file>

<file path=ppt/theme/theme1.xml><?xml version="1.0" encoding="utf-8"?>
<a:theme xmlns:a="http://schemas.openxmlformats.org/drawingml/2006/main" name="RetrospectVTI">
  <a:themeElements>
    <a:clrScheme name="Custom 11">
      <a:dk1>
        <a:sysClr val="windowText" lastClr="000000"/>
      </a:dk1>
      <a:lt1>
        <a:sysClr val="window" lastClr="FFFFFF"/>
      </a:lt1>
      <a:dk2>
        <a:srgbClr val="595959"/>
      </a:dk2>
      <a:lt2>
        <a:srgbClr val="E3F2D9"/>
      </a:lt2>
      <a:accent1>
        <a:srgbClr val="75C044"/>
      </a:accent1>
      <a:accent2>
        <a:srgbClr val="426D25"/>
      </a:accent2>
      <a:accent3>
        <a:srgbClr val="426D25"/>
      </a:accent3>
      <a:accent4>
        <a:srgbClr val="75C044"/>
      </a:accent4>
      <a:accent5>
        <a:srgbClr val="3E8853"/>
      </a:accent5>
      <a:accent6>
        <a:srgbClr val="426D25"/>
      </a:accent6>
      <a:hlink>
        <a:srgbClr val="6EAC1C"/>
      </a:hlink>
      <a:folHlink>
        <a:srgbClr val="0000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4E879E6-8FFE-4154-8F2A-F7518B89B376}">
  <ds:schemaRef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1530</Words>
  <Application>Microsoft Office PowerPoint</Application>
  <PresentationFormat>Widescreen</PresentationFormat>
  <Paragraphs>252</Paragraphs>
  <Slides>31</Slides>
  <Notes>23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Arial Black</vt:lpstr>
      <vt:lpstr>Calibri</vt:lpstr>
      <vt:lpstr>Calibri Light</vt:lpstr>
      <vt:lpstr>Helvetica Neue Thin</vt:lpstr>
      <vt:lpstr>Wingdings</vt:lpstr>
      <vt:lpstr>Wingdings 2</vt:lpstr>
      <vt:lpstr>RetrospectVTI</vt:lpstr>
      <vt:lpstr>Worksheet</vt:lpstr>
      <vt:lpstr>Overview of Competitor System Types</vt:lpstr>
      <vt:lpstr>System types</vt:lpstr>
      <vt:lpstr>Centralized System</vt:lpstr>
      <vt:lpstr>Decentralized System</vt:lpstr>
      <vt:lpstr>PowerPoint Presentation</vt:lpstr>
      <vt:lpstr>PowerPoint Presentation</vt:lpstr>
      <vt:lpstr>PowerPoint Presentation</vt:lpstr>
      <vt:lpstr>Who are our competitors?</vt:lpstr>
      <vt:lpstr>Sound masking competitors</vt:lpstr>
      <vt:lpstr>Biamp (Cambridge direct fired system)</vt:lpstr>
      <vt:lpstr>PowerPoint Presentation</vt:lpstr>
      <vt:lpstr>Cambridge Qt-X Systems</vt:lpstr>
      <vt:lpstr>Biamp (Cambridge direct fired system)</vt:lpstr>
      <vt:lpstr>Biamp Cambridge channels</vt:lpstr>
      <vt:lpstr>Biamp Dynasound Pro</vt:lpstr>
      <vt:lpstr>Biamp Dynasound Pro</vt:lpstr>
      <vt:lpstr>PowerPoint Presentation</vt:lpstr>
      <vt:lpstr>PowerPoint Presentation</vt:lpstr>
      <vt:lpstr> </vt:lpstr>
      <vt:lpstr> </vt:lpstr>
      <vt:lpstr>CENTRAL SYSTEMS</vt:lpstr>
      <vt:lpstr>PowerPoint Presentation</vt:lpstr>
      <vt:lpstr>POSITIONING</vt:lpstr>
      <vt:lpstr>QUALITY OF SOUND</vt:lpstr>
      <vt:lpstr>PowerPoint Presentation</vt:lpstr>
      <vt:lpstr>CLASSIC</vt:lpstr>
      <vt:lpstr>GOLD</vt:lpstr>
      <vt:lpstr>I.NET</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2020-11-23T20:54:42Z</dcterms:created>
  <dcterms:modified xsi:type="dcterms:W3CDTF">2021-05-05T12:54:18Z</dcterms:modified>
</cp:coreProperties>
</file>