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648" r:id="rId5"/>
  </p:sldMasterIdLst>
  <p:notesMasterIdLst>
    <p:notesMasterId r:id="rId60"/>
  </p:notesMasterIdLst>
  <p:handoutMasterIdLst>
    <p:handoutMasterId r:id="rId61"/>
  </p:handoutMasterIdLst>
  <p:sldIdLst>
    <p:sldId id="258" r:id="rId6"/>
    <p:sldId id="284" r:id="rId7"/>
    <p:sldId id="262" r:id="rId8"/>
    <p:sldId id="263" r:id="rId9"/>
    <p:sldId id="942" r:id="rId10"/>
    <p:sldId id="264" r:id="rId11"/>
    <p:sldId id="294" r:id="rId12"/>
    <p:sldId id="266" r:id="rId13"/>
    <p:sldId id="941" r:id="rId14"/>
    <p:sldId id="762" r:id="rId15"/>
    <p:sldId id="296" r:id="rId16"/>
    <p:sldId id="297" r:id="rId17"/>
    <p:sldId id="299" r:id="rId18"/>
    <p:sldId id="764" r:id="rId19"/>
    <p:sldId id="765" r:id="rId20"/>
    <p:sldId id="300" r:id="rId21"/>
    <p:sldId id="301" r:id="rId22"/>
    <p:sldId id="302" r:id="rId23"/>
    <p:sldId id="303" r:id="rId24"/>
    <p:sldId id="304" r:id="rId25"/>
    <p:sldId id="811" r:id="rId26"/>
    <p:sldId id="812" r:id="rId27"/>
    <p:sldId id="937" r:id="rId28"/>
    <p:sldId id="938" r:id="rId29"/>
    <p:sldId id="315" r:id="rId30"/>
    <p:sldId id="314" r:id="rId31"/>
    <p:sldId id="770" r:id="rId32"/>
    <p:sldId id="316" r:id="rId33"/>
    <p:sldId id="766" r:id="rId34"/>
    <p:sldId id="767" r:id="rId35"/>
    <p:sldId id="850" r:id="rId36"/>
    <p:sldId id="834" r:id="rId37"/>
    <p:sldId id="290" r:id="rId38"/>
    <p:sldId id="773" r:id="rId39"/>
    <p:sldId id="761" r:id="rId40"/>
    <p:sldId id="756" r:id="rId41"/>
    <p:sldId id="757" r:id="rId42"/>
    <p:sldId id="758" r:id="rId43"/>
    <p:sldId id="817" r:id="rId44"/>
    <p:sldId id="831" r:id="rId45"/>
    <p:sldId id="832" r:id="rId46"/>
    <p:sldId id="940" r:id="rId47"/>
    <p:sldId id="939" r:id="rId48"/>
    <p:sldId id="816" r:id="rId49"/>
    <p:sldId id="755" r:id="rId50"/>
    <p:sldId id="763" r:id="rId51"/>
    <p:sldId id="413" r:id="rId52"/>
    <p:sldId id="745" r:id="rId53"/>
    <p:sldId id="935" r:id="rId54"/>
    <p:sldId id="932" r:id="rId55"/>
    <p:sldId id="934" r:id="rId56"/>
    <p:sldId id="933" r:id="rId57"/>
    <p:sldId id="936" r:id="rId58"/>
    <p:sldId id="83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678C"/>
    <a:srgbClr val="FFCC00"/>
    <a:srgbClr val="CE3AC3"/>
    <a:srgbClr val="E127CB"/>
    <a:srgbClr val="A66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D92D3-AFAC-414A-864F-A9CA659E9BEB}" v="4" dt="2023-07-19T18:54:19.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50" autoAdjust="0"/>
    <p:restoredTop sz="94660"/>
  </p:normalViewPr>
  <p:slideViewPr>
    <p:cSldViewPr snapToGrid="0">
      <p:cViewPr varScale="1">
        <p:scale>
          <a:sx n="108" d="100"/>
          <a:sy n="108" d="100"/>
        </p:scale>
        <p:origin x="44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Eifert" userId="cb0764d6-921d-4823-acd4-b54fb807f73b" providerId="ADAL" clId="{66FD92D3-AFAC-414A-864F-A9CA659E9BEB}"/>
    <pc:docChg chg="undo custSel addSld modSld">
      <pc:chgData name="Scott Eifert" userId="cb0764d6-921d-4823-acd4-b54fb807f73b" providerId="ADAL" clId="{66FD92D3-AFAC-414A-864F-A9CA659E9BEB}" dt="2023-07-19T18:54:45.188" v="224" actId="26606"/>
      <pc:docMkLst>
        <pc:docMk/>
      </pc:docMkLst>
      <pc:sldChg chg="modSp mod">
        <pc:chgData name="Scott Eifert" userId="cb0764d6-921d-4823-acd4-b54fb807f73b" providerId="ADAL" clId="{66FD92D3-AFAC-414A-864F-A9CA659E9BEB}" dt="2023-07-18T16:54:55.706" v="22" actId="20577"/>
        <pc:sldMkLst>
          <pc:docMk/>
          <pc:sldMk cId="1807676731" sldId="262"/>
        </pc:sldMkLst>
        <pc:spChg chg="mod">
          <ac:chgData name="Scott Eifert" userId="cb0764d6-921d-4823-acd4-b54fb807f73b" providerId="ADAL" clId="{66FD92D3-AFAC-414A-864F-A9CA659E9BEB}" dt="2023-07-18T16:54:55.706" v="22" actId="20577"/>
          <ac:spMkLst>
            <pc:docMk/>
            <pc:sldMk cId="1807676731" sldId="262"/>
            <ac:spMk id="7" creationId="{F3D22D53-586E-4F80-B549-03B4A942D854}"/>
          </ac:spMkLst>
        </pc:spChg>
      </pc:sldChg>
      <pc:sldChg chg="addSp delSp modSp new mod modClrScheme chgLayout modNotesTx">
        <pc:chgData name="Scott Eifert" userId="cb0764d6-921d-4823-acd4-b54fb807f73b" providerId="ADAL" clId="{66FD92D3-AFAC-414A-864F-A9CA659E9BEB}" dt="2023-07-19T18:42:17.809" v="99" actId="122"/>
        <pc:sldMkLst>
          <pc:docMk/>
          <pc:sldMk cId="905114447" sldId="941"/>
        </pc:sldMkLst>
        <pc:spChg chg="mod">
          <ac:chgData name="Scott Eifert" userId="cb0764d6-921d-4823-acd4-b54fb807f73b" providerId="ADAL" clId="{66FD92D3-AFAC-414A-864F-A9CA659E9BEB}" dt="2023-07-19T18:33:41.082" v="24"/>
          <ac:spMkLst>
            <pc:docMk/>
            <pc:sldMk cId="905114447" sldId="941"/>
            <ac:spMk id="3" creationId="{65B902F7-BEA6-498A-B9E6-336AB7C147B3}"/>
          </ac:spMkLst>
        </pc:spChg>
        <pc:spChg chg="mod">
          <ac:chgData name="Scott Eifert" userId="cb0764d6-921d-4823-acd4-b54fb807f73b" providerId="ADAL" clId="{66FD92D3-AFAC-414A-864F-A9CA659E9BEB}" dt="2023-07-19T18:33:41.082" v="24"/>
          <ac:spMkLst>
            <pc:docMk/>
            <pc:sldMk cId="905114447" sldId="941"/>
            <ac:spMk id="4" creationId="{1CCC697C-6C57-41FB-86C2-B62B5EC76ADC}"/>
          </ac:spMkLst>
        </pc:spChg>
        <pc:spChg chg="mod">
          <ac:chgData name="Scott Eifert" userId="cb0764d6-921d-4823-acd4-b54fb807f73b" providerId="ADAL" clId="{66FD92D3-AFAC-414A-864F-A9CA659E9BEB}" dt="2023-07-19T18:33:41.082" v="24"/>
          <ac:spMkLst>
            <pc:docMk/>
            <pc:sldMk cId="905114447" sldId="941"/>
            <ac:spMk id="5" creationId="{14D4654F-36AD-4EB5-9C4A-E7621B1A0E04}"/>
          </ac:spMkLst>
        </pc:spChg>
        <pc:spChg chg="mod">
          <ac:chgData name="Scott Eifert" userId="cb0764d6-921d-4823-acd4-b54fb807f73b" providerId="ADAL" clId="{66FD92D3-AFAC-414A-864F-A9CA659E9BEB}" dt="2023-07-19T18:33:41.082" v="24"/>
          <ac:spMkLst>
            <pc:docMk/>
            <pc:sldMk cId="905114447" sldId="941"/>
            <ac:spMk id="6" creationId="{19B493C8-B876-4BC1-91A0-BFCDCCA1B3A6}"/>
          </ac:spMkLst>
        </pc:spChg>
        <pc:spChg chg="mod">
          <ac:chgData name="Scott Eifert" userId="cb0764d6-921d-4823-acd4-b54fb807f73b" providerId="ADAL" clId="{66FD92D3-AFAC-414A-864F-A9CA659E9BEB}" dt="2023-07-19T18:33:41.082" v="24"/>
          <ac:spMkLst>
            <pc:docMk/>
            <pc:sldMk cId="905114447" sldId="941"/>
            <ac:spMk id="7" creationId="{87AA892A-E4F7-4B90-B627-2989D9A01999}"/>
          </ac:spMkLst>
        </pc:spChg>
        <pc:spChg chg="mod">
          <ac:chgData name="Scott Eifert" userId="cb0764d6-921d-4823-acd4-b54fb807f73b" providerId="ADAL" clId="{66FD92D3-AFAC-414A-864F-A9CA659E9BEB}" dt="2023-07-19T18:33:41.082" v="24"/>
          <ac:spMkLst>
            <pc:docMk/>
            <pc:sldMk cId="905114447" sldId="941"/>
            <ac:spMk id="8" creationId="{DBDDE399-DAF5-45C6-A5AD-0D7E4464F83B}"/>
          </ac:spMkLst>
        </pc:spChg>
        <pc:spChg chg="mod">
          <ac:chgData name="Scott Eifert" userId="cb0764d6-921d-4823-acd4-b54fb807f73b" providerId="ADAL" clId="{66FD92D3-AFAC-414A-864F-A9CA659E9BEB}" dt="2023-07-19T18:33:41.082" v="24"/>
          <ac:spMkLst>
            <pc:docMk/>
            <pc:sldMk cId="905114447" sldId="941"/>
            <ac:spMk id="9" creationId="{43CB13E9-2057-48C1-906E-3BF3B9F48199}"/>
          </ac:spMkLst>
        </pc:spChg>
        <pc:spChg chg="mod">
          <ac:chgData name="Scott Eifert" userId="cb0764d6-921d-4823-acd4-b54fb807f73b" providerId="ADAL" clId="{66FD92D3-AFAC-414A-864F-A9CA659E9BEB}" dt="2023-07-19T18:33:41.082" v="24"/>
          <ac:spMkLst>
            <pc:docMk/>
            <pc:sldMk cId="905114447" sldId="941"/>
            <ac:spMk id="10" creationId="{67F51492-B158-4367-ADB1-B88E0D6C7B23}"/>
          </ac:spMkLst>
        </pc:spChg>
        <pc:spChg chg="add del mod">
          <ac:chgData name="Scott Eifert" userId="cb0764d6-921d-4823-acd4-b54fb807f73b" providerId="ADAL" clId="{66FD92D3-AFAC-414A-864F-A9CA659E9BEB}" dt="2023-07-19T18:34:04.223" v="26" actId="478"/>
          <ac:spMkLst>
            <pc:docMk/>
            <pc:sldMk cId="905114447" sldId="941"/>
            <ac:spMk id="11" creationId="{ADFDF236-B13D-4DA5-8C9D-7959A0424F5C}"/>
          </ac:spMkLst>
        </pc:spChg>
        <pc:spChg chg="add del mod">
          <ac:chgData name="Scott Eifert" userId="cb0764d6-921d-4823-acd4-b54fb807f73b" providerId="ADAL" clId="{66FD92D3-AFAC-414A-864F-A9CA659E9BEB}" dt="2023-07-19T18:36:43.015" v="42"/>
          <ac:spMkLst>
            <pc:docMk/>
            <pc:sldMk cId="905114447" sldId="941"/>
            <ac:spMk id="12" creationId="{8A438FEF-19EC-48EB-A163-211656E68618}"/>
          </ac:spMkLst>
        </pc:spChg>
        <pc:spChg chg="add mod ord">
          <ac:chgData name="Scott Eifert" userId="cb0764d6-921d-4823-acd4-b54fb807f73b" providerId="ADAL" clId="{66FD92D3-AFAC-414A-864F-A9CA659E9BEB}" dt="2023-07-19T18:41:35.741" v="88"/>
          <ac:spMkLst>
            <pc:docMk/>
            <pc:sldMk cId="905114447" sldId="941"/>
            <ac:spMk id="13" creationId="{6FDB7577-0458-45F9-992A-30F25CD0B909}"/>
          </ac:spMkLst>
        </pc:spChg>
        <pc:spChg chg="add mod">
          <ac:chgData name="Scott Eifert" userId="cb0764d6-921d-4823-acd4-b54fb807f73b" providerId="ADAL" clId="{66FD92D3-AFAC-414A-864F-A9CA659E9BEB}" dt="2023-07-19T18:42:17.809" v="99" actId="122"/>
          <ac:spMkLst>
            <pc:docMk/>
            <pc:sldMk cId="905114447" sldId="941"/>
            <ac:spMk id="14" creationId="{E32A13F9-4087-4CF9-B691-267E9D3526AF}"/>
          </ac:spMkLst>
        </pc:spChg>
        <pc:grpChg chg="add mod">
          <ac:chgData name="Scott Eifert" userId="cb0764d6-921d-4823-acd4-b54fb807f73b" providerId="ADAL" clId="{66FD92D3-AFAC-414A-864F-A9CA659E9BEB}" dt="2023-07-19T18:39:40.677" v="79" actId="1035"/>
          <ac:grpSpMkLst>
            <pc:docMk/>
            <pc:sldMk cId="905114447" sldId="941"/>
            <ac:grpSpMk id="2" creationId="{BCEE0C22-5040-4B09-9EAC-1CBF5B19CF85}"/>
          </ac:grpSpMkLst>
        </pc:grpChg>
      </pc:sldChg>
      <pc:sldChg chg="addSp delSp modSp new mod modClrScheme chgLayout">
        <pc:chgData name="Scott Eifert" userId="cb0764d6-921d-4823-acd4-b54fb807f73b" providerId="ADAL" clId="{66FD92D3-AFAC-414A-864F-A9CA659E9BEB}" dt="2023-07-19T18:54:45.188" v="224" actId="26606"/>
        <pc:sldMkLst>
          <pc:docMk/>
          <pc:sldMk cId="3129550852" sldId="942"/>
        </pc:sldMkLst>
        <pc:spChg chg="del mod ord">
          <ac:chgData name="Scott Eifert" userId="cb0764d6-921d-4823-acd4-b54fb807f73b" providerId="ADAL" clId="{66FD92D3-AFAC-414A-864F-A9CA659E9BEB}" dt="2023-07-19T18:43:44.818" v="101" actId="700"/>
          <ac:spMkLst>
            <pc:docMk/>
            <pc:sldMk cId="3129550852" sldId="942"/>
            <ac:spMk id="2" creationId="{468A522C-2E28-454D-8C7E-7E2B821344FB}"/>
          </ac:spMkLst>
        </pc:spChg>
        <pc:spChg chg="del mod ord">
          <ac:chgData name="Scott Eifert" userId="cb0764d6-921d-4823-acd4-b54fb807f73b" providerId="ADAL" clId="{66FD92D3-AFAC-414A-864F-A9CA659E9BEB}" dt="2023-07-19T18:43:44.818" v="101" actId="700"/>
          <ac:spMkLst>
            <pc:docMk/>
            <pc:sldMk cId="3129550852" sldId="942"/>
            <ac:spMk id="3" creationId="{4A6D48F0-722D-4151-9027-4A2DA56166F8}"/>
          </ac:spMkLst>
        </pc:spChg>
        <pc:spChg chg="del">
          <ac:chgData name="Scott Eifert" userId="cb0764d6-921d-4823-acd4-b54fb807f73b" providerId="ADAL" clId="{66FD92D3-AFAC-414A-864F-A9CA659E9BEB}" dt="2023-07-19T18:43:44.818" v="101" actId="700"/>
          <ac:spMkLst>
            <pc:docMk/>
            <pc:sldMk cId="3129550852" sldId="942"/>
            <ac:spMk id="4" creationId="{FD799A64-67FC-490D-B370-39FED74C6E3F}"/>
          </ac:spMkLst>
        </pc:spChg>
        <pc:spChg chg="add mod ord">
          <ac:chgData name="Scott Eifert" userId="cb0764d6-921d-4823-acd4-b54fb807f73b" providerId="ADAL" clId="{66FD92D3-AFAC-414A-864F-A9CA659E9BEB}" dt="2023-07-19T18:44:32.014" v="127" actId="26606"/>
          <ac:spMkLst>
            <pc:docMk/>
            <pc:sldMk cId="3129550852" sldId="942"/>
            <ac:spMk id="5" creationId="{3AD35209-3AD6-4714-B019-9B1CED0C8B08}"/>
          </ac:spMkLst>
        </pc:spChg>
        <pc:spChg chg="add mod ord">
          <ac:chgData name="Scott Eifert" userId="cb0764d6-921d-4823-acd4-b54fb807f73b" providerId="ADAL" clId="{66FD92D3-AFAC-414A-864F-A9CA659E9BEB}" dt="2023-07-19T18:54:45.188" v="224" actId="26606"/>
          <ac:spMkLst>
            <pc:docMk/>
            <pc:sldMk cId="3129550852" sldId="942"/>
            <ac:spMk id="6" creationId="{897FC217-97C9-4246-9D91-20BAC0AF19B9}"/>
          </ac:spMkLst>
        </pc:spChg>
        <pc:picChg chg="add del">
          <ac:chgData name="Scott Eifert" userId="cb0764d6-921d-4823-acd4-b54fb807f73b" providerId="ADAL" clId="{66FD92D3-AFAC-414A-864F-A9CA659E9BEB}" dt="2023-07-19T18:54:22.984" v="134" actId="478"/>
          <ac:picMkLst>
            <pc:docMk/>
            <pc:sldMk cId="3129550852" sldId="942"/>
            <ac:picMk id="8" creationId="{0B9B9DCE-03BE-F736-5EF0-DE4EAF686012}"/>
          </ac:picMkLst>
        </pc:picChg>
        <pc:picChg chg="add mod ord">
          <ac:chgData name="Scott Eifert" userId="cb0764d6-921d-4823-acd4-b54fb807f73b" providerId="ADAL" clId="{66FD92D3-AFAC-414A-864F-A9CA659E9BEB}" dt="2023-07-19T18:54:45.188" v="224" actId="26606"/>
          <ac:picMkLst>
            <pc:docMk/>
            <pc:sldMk cId="3129550852" sldId="942"/>
            <ac:picMk id="9" creationId="{AB3DA54D-920E-472D-B112-20863A8B7EB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4.svg"/><Relationship Id="rId5" Type="http://schemas.openxmlformats.org/officeDocument/2006/relationships/image" Target="../media/image15.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9.png"/><Relationship Id="rId7" Type="http://schemas.openxmlformats.org/officeDocument/2006/relationships/image" Target="../media/image17.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5.svg"/><Relationship Id="rId4" Type="http://schemas.openxmlformats.org/officeDocument/2006/relationships/image" Target="../media/image70.svg"/><Relationship Id="rId9"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4.svg"/><Relationship Id="rId5" Type="http://schemas.openxmlformats.org/officeDocument/2006/relationships/image" Target="../media/image15.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9.png"/><Relationship Id="rId7" Type="http://schemas.openxmlformats.org/officeDocument/2006/relationships/image" Target="../media/image17.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5.svg"/><Relationship Id="rId4" Type="http://schemas.openxmlformats.org/officeDocument/2006/relationships/image" Target="../media/image70.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C712DE-A51F-41F4-A071-4FA27D6D6E1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5381D17-6D82-4F3A-BCB1-DB20E60DF93A}">
      <dgm:prSet/>
      <dgm:spPr/>
      <dgm:t>
        <a:bodyPr/>
        <a:lstStyle/>
        <a:p>
          <a:r>
            <a:rPr lang="en-US"/>
            <a:t>Sound Masking &amp; Noise Management</a:t>
          </a:r>
        </a:p>
      </dgm:t>
    </dgm:pt>
    <dgm:pt modelId="{F78A3A63-3658-4158-B9FB-3E5D7EECD86C}" type="parTrans" cxnId="{005589B3-9007-4FC6-9021-D4BA1614B686}">
      <dgm:prSet/>
      <dgm:spPr/>
      <dgm:t>
        <a:bodyPr/>
        <a:lstStyle/>
        <a:p>
          <a:endParaRPr lang="en-US"/>
        </a:p>
      </dgm:t>
    </dgm:pt>
    <dgm:pt modelId="{610DE612-CF93-4223-9761-8DBD7CDCCEDF}" type="sibTrans" cxnId="{005589B3-9007-4FC6-9021-D4BA1614B686}">
      <dgm:prSet/>
      <dgm:spPr/>
      <dgm:t>
        <a:bodyPr/>
        <a:lstStyle/>
        <a:p>
          <a:endParaRPr lang="en-US"/>
        </a:p>
      </dgm:t>
    </dgm:pt>
    <dgm:pt modelId="{7DED1801-97BF-4CDD-91E8-9B44CCC5050D}">
      <dgm:prSet/>
      <dgm:spPr/>
      <dgm:t>
        <a:bodyPr/>
        <a:lstStyle/>
        <a:p>
          <a:r>
            <a:rPr lang="en-US" dirty="0"/>
            <a:t>Music, Audio &amp; Paging</a:t>
          </a:r>
        </a:p>
      </dgm:t>
    </dgm:pt>
    <dgm:pt modelId="{F9E0C904-10B1-4C5D-98C6-10E202725DFD}" type="parTrans" cxnId="{32AB7AB2-40DB-47F0-85A3-E785918BF455}">
      <dgm:prSet/>
      <dgm:spPr/>
      <dgm:t>
        <a:bodyPr/>
        <a:lstStyle/>
        <a:p>
          <a:endParaRPr lang="en-US"/>
        </a:p>
      </dgm:t>
    </dgm:pt>
    <dgm:pt modelId="{49104443-5ECF-480E-81B3-D5562FAB50D2}" type="sibTrans" cxnId="{32AB7AB2-40DB-47F0-85A3-E785918BF455}">
      <dgm:prSet/>
      <dgm:spPr/>
      <dgm:t>
        <a:bodyPr/>
        <a:lstStyle/>
        <a:p>
          <a:endParaRPr lang="en-US"/>
        </a:p>
      </dgm:t>
    </dgm:pt>
    <dgm:pt modelId="{B700480E-559D-438B-925D-2482C98D48E8}">
      <dgm:prSet/>
      <dgm:spPr/>
      <dgm:t>
        <a:bodyPr/>
        <a:lstStyle/>
        <a:p>
          <a:r>
            <a:rPr lang="en-US"/>
            <a:t>Speakers</a:t>
          </a:r>
        </a:p>
      </dgm:t>
    </dgm:pt>
    <dgm:pt modelId="{3258F56B-3358-41D5-89CF-6F14C16AE037}" type="parTrans" cxnId="{BEC6C81C-4C7C-4AF0-A118-770DDD03629F}">
      <dgm:prSet/>
      <dgm:spPr/>
      <dgm:t>
        <a:bodyPr/>
        <a:lstStyle/>
        <a:p>
          <a:endParaRPr lang="en-US"/>
        </a:p>
      </dgm:t>
    </dgm:pt>
    <dgm:pt modelId="{B7B6AF8D-1DD1-4A53-9429-2A5CB94ECA71}" type="sibTrans" cxnId="{BEC6C81C-4C7C-4AF0-A118-770DDD03629F}">
      <dgm:prSet/>
      <dgm:spPr/>
      <dgm:t>
        <a:bodyPr/>
        <a:lstStyle/>
        <a:p>
          <a:endParaRPr lang="en-US"/>
        </a:p>
      </dgm:t>
    </dgm:pt>
    <dgm:pt modelId="{533F4E22-F117-4EBA-A172-44035A55BC0D}" type="pres">
      <dgm:prSet presAssocID="{89C712DE-A51F-41F4-A071-4FA27D6D6E1F}" presName="root" presStyleCnt="0">
        <dgm:presLayoutVars>
          <dgm:dir/>
          <dgm:resizeHandles val="exact"/>
        </dgm:presLayoutVars>
      </dgm:prSet>
      <dgm:spPr/>
    </dgm:pt>
    <dgm:pt modelId="{5999A583-20AB-4150-A5AE-440352DE534F}" type="pres">
      <dgm:prSet presAssocID="{15381D17-6D82-4F3A-BCB1-DB20E60DF93A}" presName="compNode" presStyleCnt="0"/>
      <dgm:spPr/>
    </dgm:pt>
    <dgm:pt modelId="{730B836B-D9DC-45F8-B931-141966F8039A}" type="pres">
      <dgm:prSet presAssocID="{15381D17-6D82-4F3A-BCB1-DB20E60DF93A}" presName="bgRect" presStyleLbl="bgShp" presStyleIdx="0" presStyleCnt="3"/>
      <dgm:spPr/>
    </dgm:pt>
    <dgm:pt modelId="{AA753A86-16E6-4BDD-A7DD-D37CA32BEBA9}" type="pres">
      <dgm:prSet presAssocID="{15381D17-6D82-4F3A-BCB1-DB20E60DF9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af"/>
        </a:ext>
      </dgm:extLst>
    </dgm:pt>
    <dgm:pt modelId="{CE3E9A44-7CDC-4B2B-A944-BF85202C8F2B}" type="pres">
      <dgm:prSet presAssocID="{15381D17-6D82-4F3A-BCB1-DB20E60DF93A}" presName="spaceRect" presStyleCnt="0"/>
      <dgm:spPr/>
    </dgm:pt>
    <dgm:pt modelId="{E3B349F8-4FBF-4A4B-A332-F329A278E8D4}" type="pres">
      <dgm:prSet presAssocID="{15381D17-6D82-4F3A-BCB1-DB20E60DF93A}" presName="parTx" presStyleLbl="revTx" presStyleIdx="0" presStyleCnt="3">
        <dgm:presLayoutVars>
          <dgm:chMax val="0"/>
          <dgm:chPref val="0"/>
        </dgm:presLayoutVars>
      </dgm:prSet>
      <dgm:spPr/>
    </dgm:pt>
    <dgm:pt modelId="{95D5AB3C-52A9-4759-BD91-FF3EF3FEC53B}" type="pres">
      <dgm:prSet presAssocID="{610DE612-CF93-4223-9761-8DBD7CDCCEDF}" presName="sibTrans" presStyleCnt="0"/>
      <dgm:spPr/>
    </dgm:pt>
    <dgm:pt modelId="{1F4BD070-64AD-4C25-9913-6797FCBB3E44}" type="pres">
      <dgm:prSet presAssocID="{7DED1801-97BF-4CDD-91E8-9B44CCC5050D}" presName="compNode" presStyleCnt="0"/>
      <dgm:spPr/>
    </dgm:pt>
    <dgm:pt modelId="{DEAE1237-9BCE-43FC-9CB2-9FE00DA07F25}" type="pres">
      <dgm:prSet presAssocID="{7DED1801-97BF-4CDD-91E8-9B44CCC5050D}" presName="bgRect" presStyleLbl="bgShp" presStyleIdx="1" presStyleCnt="3"/>
      <dgm:spPr/>
    </dgm:pt>
    <dgm:pt modelId="{990A657C-4419-45A6-BBE4-3BACE165154F}" type="pres">
      <dgm:prSet presAssocID="{7DED1801-97BF-4CDD-91E8-9B44CCC505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cast"/>
        </a:ext>
      </dgm:extLst>
    </dgm:pt>
    <dgm:pt modelId="{8E2E85CD-80DE-4EE0-9704-EAE67B07F182}" type="pres">
      <dgm:prSet presAssocID="{7DED1801-97BF-4CDD-91E8-9B44CCC5050D}" presName="spaceRect" presStyleCnt="0"/>
      <dgm:spPr/>
    </dgm:pt>
    <dgm:pt modelId="{B38B6547-12AE-4D80-BBE2-EBBBFE5B3088}" type="pres">
      <dgm:prSet presAssocID="{7DED1801-97BF-4CDD-91E8-9B44CCC5050D}" presName="parTx" presStyleLbl="revTx" presStyleIdx="1" presStyleCnt="3">
        <dgm:presLayoutVars>
          <dgm:chMax val="0"/>
          <dgm:chPref val="0"/>
        </dgm:presLayoutVars>
      </dgm:prSet>
      <dgm:spPr/>
    </dgm:pt>
    <dgm:pt modelId="{4BD5126E-E90D-4BA8-9BA7-CECA40ED8875}" type="pres">
      <dgm:prSet presAssocID="{49104443-5ECF-480E-81B3-D5562FAB50D2}" presName="sibTrans" presStyleCnt="0"/>
      <dgm:spPr/>
    </dgm:pt>
    <dgm:pt modelId="{FE5D2A26-BA51-4EE4-9A8E-2E8605F80FAF}" type="pres">
      <dgm:prSet presAssocID="{B700480E-559D-438B-925D-2482C98D48E8}" presName="compNode" presStyleCnt="0"/>
      <dgm:spPr/>
    </dgm:pt>
    <dgm:pt modelId="{73FFAE58-7642-4B6D-B64C-2F4A2BBEFE2D}" type="pres">
      <dgm:prSet presAssocID="{B700480E-559D-438B-925D-2482C98D48E8}" presName="bgRect" presStyleLbl="bgShp" presStyleIdx="2" presStyleCnt="3"/>
      <dgm:spPr/>
    </dgm:pt>
    <dgm:pt modelId="{A9A4DD21-0C78-4873-90F4-99A903219BE7}" type="pres">
      <dgm:prSet presAssocID="{B700480E-559D-438B-925D-2482C98D48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s"/>
        </a:ext>
      </dgm:extLst>
    </dgm:pt>
    <dgm:pt modelId="{DA9664F1-3B34-4D24-9ED3-2D6F8926E702}" type="pres">
      <dgm:prSet presAssocID="{B700480E-559D-438B-925D-2482C98D48E8}" presName="spaceRect" presStyleCnt="0"/>
      <dgm:spPr/>
    </dgm:pt>
    <dgm:pt modelId="{8074EB9A-4E54-4635-A141-440A3969EB91}" type="pres">
      <dgm:prSet presAssocID="{B700480E-559D-438B-925D-2482C98D48E8}" presName="parTx" presStyleLbl="revTx" presStyleIdx="2" presStyleCnt="3">
        <dgm:presLayoutVars>
          <dgm:chMax val="0"/>
          <dgm:chPref val="0"/>
        </dgm:presLayoutVars>
      </dgm:prSet>
      <dgm:spPr/>
    </dgm:pt>
  </dgm:ptLst>
  <dgm:cxnLst>
    <dgm:cxn modelId="{BEC6C81C-4C7C-4AF0-A118-770DDD03629F}" srcId="{89C712DE-A51F-41F4-A071-4FA27D6D6E1F}" destId="{B700480E-559D-438B-925D-2482C98D48E8}" srcOrd="2" destOrd="0" parTransId="{3258F56B-3358-41D5-89CF-6F14C16AE037}" sibTransId="{B7B6AF8D-1DD1-4A53-9429-2A5CB94ECA71}"/>
    <dgm:cxn modelId="{F4B13A1F-6CE3-43A2-B281-F85E29E3EAD5}" type="presOf" srcId="{89C712DE-A51F-41F4-A071-4FA27D6D6E1F}" destId="{533F4E22-F117-4EBA-A172-44035A55BC0D}" srcOrd="0" destOrd="0" presId="urn:microsoft.com/office/officeart/2018/2/layout/IconVerticalSolidList"/>
    <dgm:cxn modelId="{E194736A-78FF-497A-AC74-F4C339C3F8F7}" type="presOf" srcId="{B700480E-559D-438B-925D-2482C98D48E8}" destId="{8074EB9A-4E54-4635-A141-440A3969EB91}" srcOrd="0" destOrd="0" presId="urn:microsoft.com/office/officeart/2018/2/layout/IconVerticalSolidList"/>
    <dgm:cxn modelId="{30B0B37E-F10F-48CF-B29A-7C3D1AF9EEF1}" type="presOf" srcId="{15381D17-6D82-4F3A-BCB1-DB20E60DF93A}" destId="{E3B349F8-4FBF-4A4B-A332-F329A278E8D4}" srcOrd="0" destOrd="0" presId="urn:microsoft.com/office/officeart/2018/2/layout/IconVerticalSolidList"/>
    <dgm:cxn modelId="{32AB7AB2-40DB-47F0-85A3-E785918BF455}" srcId="{89C712DE-A51F-41F4-A071-4FA27D6D6E1F}" destId="{7DED1801-97BF-4CDD-91E8-9B44CCC5050D}" srcOrd="1" destOrd="0" parTransId="{F9E0C904-10B1-4C5D-98C6-10E202725DFD}" sibTransId="{49104443-5ECF-480E-81B3-D5562FAB50D2}"/>
    <dgm:cxn modelId="{005589B3-9007-4FC6-9021-D4BA1614B686}" srcId="{89C712DE-A51F-41F4-A071-4FA27D6D6E1F}" destId="{15381D17-6D82-4F3A-BCB1-DB20E60DF93A}" srcOrd="0" destOrd="0" parTransId="{F78A3A63-3658-4158-B9FB-3E5D7EECD86C}" sibTransId="{610DE612-CF93-4223-9761-8DBD7CDCCEDF}"/>
    <dgm:cxn modelId="{AC5642F1-D732-433A-B67B-EC3F360DA560}" type="presOf" srcId="{7DED1801-97BF-4CDD-91E8-9B44CCC5050D}" destId="{B38B6547-12AE-4D80-BBE2-EBBBFE5B3088}" srcOrd="0" destOrd="0" presId="urn:microsoft.com/office/officeart/2018/2/layout/IconVerticalSolidList"/>
    <dgm:cxn modelId="{E62F9C30-8AE8-4452-882E-05619D5F5E51}" type="presParOf" srcId="{533F4E22-F117-4EBA-A172-44035A55BC0D}" destId="{5999A583-20AB-4150-A5AE-440352DE534F}" srcOrd="0" destOrd="0" presId="urn:microsoft.com/office/officeart/2018/2/layout/IconVerticalSolidList"/>
    <dgm:cxn modelId="{AC212A88-7F60-48BD-8112-BFC3629863C0}" type="presParOf" srcId="{5999A583-20AB-4150-A5AE-440352DE534F}" destId="{730B836B-D9DC-45F8-B931-141966F8039A}" srcOrd="0" destOrd="0" presId="urn:microsoft.com/office/officeart/2018/2/layout/IconVerticalSolidList"/>
    <dgm:cxn modelId="{A8A7A701-F520-42CE-8F75-9B4AE60D9DCB}" type="presParOf" srcId="{5999A583-20AB-4150-A5AE-440352DE534F}" destId="{AA753A86-16E6-4BDD-A7DD-D37CA32BEBA9}" srcOrd="1" destOrd="0" presId="urn:microsoft.com/office/officeart/2018/2/layout/IconVerticalSolidList"/>
    <dgm:cxn modelId="{EB98AA10-42D6-4DA8-A899-56FDE9B730E7}" type="presParOf" srcId="{5999A583-20AB-4150-A5AE-440352DE534F}" destId="{CE3E9A44-7CDC-4B2B-A944-BF85202C8F2B}" srcOrd="2" destOrd="0" presId="urn:microsoft.com/office/officeart/2018/2/layout/IconVerticalSolidList"/>
    <dgm:cxn modelId="{E70AB31A-8558-4712-AAFD-0F753AD2632D}" type="presParOf" srcId="{5999A583-20AB-4150-A5AE-440352DE534F}" destId="{E3B349F8-4FBF-4A4B-A332-F329A278E8D4}" srcOrd="3" destOrd="0" presId="urn:microsoft.com/office/officeart/2018/2/layout/IconVerticalSolidList"/>
    <dgm:cxn modelId="{8D0291D5-EA7C-4AFB-8F2E-67D0A4CDF480}" type="presParOf" srcId="{533F4E22-F117-4EBA-A172-44035A55BC0D}" destId="{95D5AB3C-52A9-4759-BD91-FF3EF3FEC53B}" srcOrd="1" destOrd="0" presId="urn:microsoft.com/office/officeart/2018/2/layout/IconVerticalSolidList"/>
    <dgm:cxn modelId="{33475B2D-363E-4732-8039-F11724560243}" type="presParOf" srcId="{533F4E22-F117-4EBA-A172-44035A55BC0D}" destId="{1F4BD070-64AD-4C25-9913-6797FCBB3E44}" srcOrd="2" destOrd="0" presId="urn:microsoft.com/office/officeart/2018/2/layout/IconVerticalSolidList"/>
    <dgm:cxn modelId="{8BC532CF-71BB-423B-9C26-10D6393DD84A}" type="presParOf" srcId="{1F4BD070-64AD-4C25-9913-6797FCBB3E44}" destId="{DEAE1237-9BCE-43FC-9CB2-9FE00DA07F25}" srcOrd="0" destOrd="0" presId="urn:microsoft.com/office/officeart/2018/2/layout/IconVerticalSolidList"/>
    <dgm:cxn modelId="{C5E85A82-0501-4D39-A569-42E179BC1F3A}" type="presParOf" srcId="{1F4BD070-64AD-4C25-9913-6797FCBB3E44}" destId="{990A657C-4419-45A6-BBE4-3BACE165154F}" srcOrd="1" destOrd="0" presId="urn:microsoft.com/office/officeart/2018/2/layout/IconVerticalSolidList"/>
    <dgm:cxn modelId="{29327A63-17DB-4CD0-A6BE-E63C2E05FC1A}" type="presParOf" srcId="{1F4BD070-64AD-4C25-9913-6797FCBB3E44}" destId="{8E2E85CD-80DE-4EE0-9704-EAE67B07F182}" srcOrd="2" destOrd="0" presId="urn:microsoft.com/office/officeart/2018/2/layout/IconVerticalSolidList"/>
    <dgm:cxn modelId="{9D4062AF-28D2-42BD-B870-CD847282B7F3}" type="presParOf" srcId="{1F4BD070-64AD-4C25-9913-6797FCBB3E44}" destId="{B38B6547-12AE-4D80-BBE2-EBBBFE5B3088}" srcOrd="3" destOrd="0" presId="urn:microsoft.com/office/officeart/2018/2/layout/IconVerticalSolidList"/>
    <dgm:cxn modelId="{B8DE4C1F-F5AB-4FB8-9501-DCD6689FDC59}" type="presParOf" srcId="{533F4E22-F117-4EBA-A172-44035A55BC0D}" destId="{4BD5126E-E90D-4BA8-9BA7-CECA40ED8875}" srcOrd="3" destOrd="0" presId="urn:microsoft.com/office/officeart/2018/2/layout/IconVerticalSolidList"/>
    <dgm:cxn modelId="{5AE8BF7A-F155-4DB3-BFAE-214C8858AA13}" type="presParOf" srcId="{533F4E22-F117-4EBA-A172-44035A55BC0D}" destId="{FE5D2A26-BA51-4EE4-9A8E-2E8605F80FAF}" srcOrd="4" destOrd="0" presId="urn:microsoft.com/office/officeart/2018/2/layout/IconVerticalSolidList"/>
    <dgm:cxn modelId="{03D1A615-F9FC-4AF7-ADB0-DCB95F477859}" type="presParOf" srcId="{FE5D2A26-BA51-4EE4-9A8E-2E8605F80FAF}" destId="{73FFAE58-7642-4B6D-B64C-2F4A2BBEFE2D}" srcOrd="0" destOrd="0" presId="urn:microsoft.com/office/officeart/2018/2/layout/IconVerticalSolidList"/>
    <dgm:cxn modelId="{6A38CD36-1BAF-4E8A-B5C6-B8E6F0135B40}" type="presParOf" srcId="{FE5D2A26-BA51-4EE4-9A8E-2E8605F80FAF}" destId="{A9A4DD21-0C78-4873-90F4-99A903219BE7}" srcOrd="1" destOrd="0" presId="urn:microsoft.com/office/officeart/2018/2/layout/IconVerticalSolidList"/>
    <dgm:cxn modelId="{403D9599-C95D-44FA-B2DE-D6A32FB59086}" type="presParOf" srcId="{FE5D2A26-BA51-4EE4-9A8E-2E8605F80FAF}" destId="{DA9664F1-3B34-4D24-9ED3-2D6F8926E702}" srcOrd="2" destOrd="0" presId="urn:microsoft.com/office/officeart/2018/2/layout/IconVerticalSolidList"/>
    <dgm:cxn modelId="{585C9EF3-AFFB-4F07-805A-A5D8BCBEE184}" type="presParOf" srcId="{FE5D2A26-BA51-4EE4-9A8E-2E8605F80FAF}" destId="{8074EB9A-4E54-4635-A141-440A3969EB9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E8ED4-0288-42B6-BA81-F87AE19B6633}"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764E341D-140D-4AA1-BC45-6A3EAA90FCD2}">
      <dgm:prSet/>
      <dgm:spPr/>
      <dgm:t>
        <a:bodyPr/>
        <a:lstStyle/>
        <a:p>
          <a:pPr>
            <a:lnSpc>
              <a:spcPct val="100000"/>
            </a:lnSpc>
            <a:defRPr cap="all"/>
          </a:pPr>
          <a:r>
            <a:rPr lang="en-US" b="0" i="0" dirty="0"/>
            <a:t>Noise Management</a:t>
          </a:r>
          <a:endParaRPr lang="en-US" dirty="0"/>
        </a:p>
      </dgm:t>
    </dgm:pt>
    <dgm:pt modelId="{56F8A782-30BD-4F56-AB0D-2E37CAF04122}" type="parTrans" cxnId="{E9BC6AB7-1754-463E-8485-9A50B6FCD072}">
      <dgm:prSet/>
      <dgm:spPr/>
      <dgm:t>
        <a:bodyPr/>
        <a:lstStyle/>
        <a:p>
          <a:endParaRPr lang="en-US"/>
        </a:p>
      </dgm:t>
    </dgm:pt>
    <dgm:pt modelId="{8473C346-31B1-43A8-87F5-7E343CDD89D6}" type="sibTrans" cxnId="{E9BC6AB7-1754-463E-8485-9A50B6FCD072}">
      <dgm:prSet/>
      <dgm:spPr/>
      <dgm:t>
        <a:bodyPr/>
        <a:lstStyle/>
        <a:p>
          <a:endParaRPr lang="en-US"/>
        </a:p>
      </dgm:t>
    </dgm:pt>
    <dgm:pt modelId="{B7D9C2B7-3A19-43EA-B626-6D7C1A2953B4}">
      <dgm:prSet/>
      <dgm:spPr/>
      <dgm:t>
        <a:bodyPr/>
        <a:lstStyle/>
        <a:p>
          <a:pPr>
            <a:lnSpc>
              <a:spcPct val="100000"/>
            </a:lnSpc>
            <a:defRPr cap="all"/>
          </a:pPr>
          <a:r>
            <a:rPr lang="en-US" b="0" i="0" dirty="0"/>
            <a:t>Productivity &amp; Focus</a:t>
          </a:r>
          <a:endParaRPr lang="en-US" dirty="0"/>
        </a:p>
      </dgm:t>
    </dgm:pt>
    <dgm:pt modelId="{0918BFA2-BA5D-40C0-A1E3-BA2253D4600D}" type="parTrans" cxnId="{0EAEC564-8FF4-4729-91C7-EFA586983F4C}">
      <dgm:prSet/>
      <dgm:spPr/>
      <dgm:t>
        <a:bodyPr/>
        <a:lstStyle/>
        <a:p>
          <a:endParaRPr lang="en-US"/>
        </a:p>
      </dgm:t>
    </dgm:pt>
    <dgm:pt modelId="{8413A175-3AEB-4394-8319-A70D6213A095}" type="sibTrans" cxnId="{0EAEC564-8FF4-4729-91C7-EFA586983F4C}">
      <dgm:prSet/>
      <dgm:spPr/>
      <dgm:t>
        <a:bodyPr/>
        <a:lstStyle/>
        <a:p>
          <a:endParaRPr lang="en-US"/>
        </a:p>
      </dgm:t>
    </dgm:pt>
    <dgm:pt modelId="{9B8675FA-1004-4E3C-832C-C2D5F6442E64}">
      <dgm:prSet/>
      <dgm:spPr/>
      <dgm:t>
        <a:bodyPr/>
        <a:lstStyle/>
        <a:p>
          <a:pPr>
            <a:lnSpc>
              <a:spcPct val="100000"/>
            </a:lnSpc>
            <a:defRPr cap="all"/>
          </a:pPr>
          <a:r>
            <a:rPr lang="en-US" b="0" i="0" dirty="0"/>
            <a:t>Audio &amp; Speech Privacy</a:t>
          </a:r>
          <a:endParaRPr lang="en-US" dirty="0"/>
        </a:p>
      </dgm:t>
    </dgm:pt>
    <dgm:pt modelId="{E117C0D0-45F2-4DB1-A7B1-6AD898614882}" type="parTrans" cxnId="{6C500222-28B8-45DF-A67B-22A7354F26C1}">
      <dgm:prSet/>
      <dgm:spPr/>
      <dgm:t>
        <a:bodyPr/>
        <a:lstStyle/>
        <a:p>
          <a:endParaRPr lang="en-US"/>
        </a:p>
      </dgm:t>
    </dgm:pt>
    <dgm:pt modelId="{C7330410-C9B0-448F-9CD5-4A6F675244D8}" type="sibTrans" cxnId="{6C500222-28B8-45DF-A67B-22A7354F26C1}">
      <dgm:prSet/>
      <dgm:spPr/>
      <dgm:t>
        <a:bodyPr/>
        <a:lstStyle/>
        <a:p>
          <a:endParaRPr lang="en-US"/>
        </a:p>
      </dgm:t>
    </dgm:pt>
    <dgm:pt modelId="{FF3A5328-51D0-4EAB-B63A-7AF123AAC37A}">
      <dgm:prSet/>
      <dgm:spPr/>
      <dgm:t>
        <a:bodyPr/>
        <a:lstStyle/>
        <a:p>
          <a:pPr>
            <a:lnSpc>
              <a:spcPct val="100000"/>
            </a:lnSpc>
            <a:defRPr cap="all"/>
          </a:pPr>
          <a:r>
            <a:rPr lang="en-US" b="0" i="0" dirty="0"/>
            <a:t>Music, Paging &amp; AUDIO</a:t>
          </a:r>
          <a:endParaRPr lang="en-US" dirty="0"/>
        </a:p>
      </dgm:t>
    </dgm:pt>
    <dgm:pt modelId="{C5D1A84A-9649-4C8D-A11F-6D9541720F9A}" type="parTrans" cxnId="{54389222-70EF-4126-9BAC-3FA864247671}">
      <dgm:prSet/>
      <dgm:spPr/>
      <dgm:t>
        <a:bodyPr/>
        <a:lstStyle/>
        <a:p>
          <a:endParaRPr lang="en-US"/>
        </a:p>
      </dgm:t>
    </dgm:pt>
    <dgm:pt modelId="{6AFE8DCC-A799-4F0F-BCFE-4810F753B54E}" type="sibTrans" cxnId="{54389222-70EF-4126-9BAC-3FA864247671}">
      <dgm:prSet/>
      <dgm:spPr/>
      <dgm:t>
        <a:bodyPr/>
        <a:lstStyle/>
        <a:p>
          <a:endParaRPr lang="en-US"/>
        </a:p>
      </dgm:t>
    </dgm:pt>
    <dgm:pt modelId="{EE510F14-6B43-414C-BA30-894B55A084AD}" type="pres">
      <dgm:prSet presAssocID="{FECE8ED4-0288-42B6-BA81-F87AE19B6633}" presName="root" presStyleCnt="0">
        <dgm:presLayoutVars>
          <dgm:dir/>
          <dgm:resizeHandles val="exact"/>
        </dgm:presLayoutVars>
      </dgm:prSet>
      <dgm:spPr/>
    </dgm:pt>
    <dgm:pt modelId="{E3C7398E-B9EA-4E5C-982A-C25B5298770E}" type="pres">
      <dgm:prSet presAssocID="{764E341D-140D-4AA1-BC45-6A3EAA90FCD2}" presName="compNode" presStyleCnt="0"/>
      <dgm:spPr/>
    </dgm:pt>
    <dgm:pt modelId="{CC871196-4449-42C8-96BC-F901D99076D0}" type="pres">
      <dgm:prSet presAssocID="{764E341D-140D-4AA1-BC45-6A3EAA90FCD2}" presName="iconBgRect" presStyleLbl="bgShp" presStyleIdx="0" presStyleCnt="4"/>
      <dgm:spPr/>
    </dgm:pt>
    <dgm:pt modelId="{CB64122D-D238-4B13-8292-A03631F4DB4B}" type="pres">
      <dgm:prSet presAssocID="{764E341D-140D-4AA1-BC45-6A3EAA90FCD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olume"/>
        </a:ext>
      </dgm:extLst>
    </dgm:pt>
    <dgm:pt modelId="{2A61D072-A464-428F-A7FC-51E450D50F10}" type="pres">
      <dgm:prSet presAssocID="{764E341D-140D-4AA1-BC45-6A3EAA90FCD2}" presName="spaceRect" presStyleCnt="0"/>
      <dgm:spPr/>
    </dgm:pt>
    <dgm:pt modelId="{4A3AA4B0-5845-4242-8516-53998D2374AA}" type="pres">
      <dgm:prSet presAssocID="{764E341D-140D-4AA1-BC45-6A3EAA90FCD2}" presName="textRect" presStyleLbl="revTx" presStyleIdx="0" presStyleCnt="4">
        <dgm:presLayoutVars>
          <dgm:chMax val="1"/>
          <dgm:chPref val="1"/>
        </dgm:presLayoutVars>
      </dgm:prSet>
      <dgm:spPr/>
    </dgm:pt>
    <dgm:pt modelId="{25AC1DD7-2E59-4509-A2B1-B0F806D94282}" type="pres">
      <dgm:prSet presAssocID="{8473C346-31B1-43A8-87F5-7E343CDD89D6}" presName="sibTrans" presStyleCnt="0"/>
      <dgm:spPr/>
    </dgm:pt>
    <dgm:pt modelId="{85F64846-9BBC-4D4C-9E8B-450B814227EE}" type="pres">
      <dgm:prSet presAssocID="{B7D9C2B7-3A19-43EA-B626-6D7C1A2953B4}" presName="compNode" presStyleCnt="0"/>
      <dgm:spPr/>
    </dgm:pt>
    <dgm:pt modelId="{596DDB4A-2BD7-4631-93BC-69FF2204EC3C}" type="pres">
      <dgm:prSet presAssocID="{B7D9C2B7-3A19-43EA-B626-6D7C1A2953B4}" presName="iconBgRect" presStyleLbl="bgShp" presStyleIdx="1" presStyleCnt="4"/>
      <dgm:spPr/>
    </dgm:pt>
    <dgm:pt modelId="{F4435B72-D960-431F-A2E2-88B8DAE6B83C}" type="pres">
      <dgm:prSet presAssocID="{B7D9C2B7-3A19-43EA-B626-6D7C1A2953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5F5D397-DB98-43C1-952F-A8A2AB917A72}" type="pres">
      <dgm:prSet presAssocID="{B7D9C2B7-3A19-43EA-B626-6D7C1A2953B4}" presName="spaceRect" presStyleCnt="0"/>
      <dgm:spPr/>
    </dgm:pt>
    <dgm:pt modelId="{ABE75B94-C2EA-473A-83BA-9EB94F89AB6A}" type="pres">
      <dgm:prSet presAssocID="{B7D9C2B7-3A19-43EA-B626-6D7C1A2953B4}" presName="textRect" presStyleLbl="revTx" presStyleIdx="1" presStyleCnt="4">
        <dgm:presLayoutVars>
          <dgm:chMax val="1"/>
          <dgm:chPref val="1"/>
        </dgm:presLayoutVars>
      </dgm:prSet>
      <dgm:spPr/>
    </dgm:pt>
    <dgm:pt modelId="{C7A78A44-D562-483D-8475-232541981E10}" type="pres">
      <dgm:prSet presAssocID="{8413A175-3AEB-4394-8319-A70D6213A095}" presName="sibTrans" presStyleCnt="0"/>
      <dgm:spPr/>
    </dgm:pt>
    <dgm:pt modelId="{3BA69878-7924-4995-B882-EBDBA40FAA34}" type="pres">
      <dgm:prSet presAssocID="{9B8675FA-1004-4E3C-832C-C2D5F6442E64}" presName="compNode" presStyleCnt="0"/>
      <dgm:spPr/>
    </dgm:pt>
    <dgm:pt modelId="{74E1757B-4AEB-4ADB-9781-940491CAAF27}" type="pres">
      <dgm:prSet presAssocID="{9B8675FA-1004-4E3C-832C-C2D5F6442E64}" presName="iconBgRect" presStyleLbl="bgShp" presStyleIdx="2" presStyleCnt="4"/>
      <dgm:spPr/>
    </dgm:pt>
    <dgm:pt modelId="{2AF358EA-1110-4450-AF28-82F4A540700D}" type="pres">
      <dgm:prSet presAssocID="{9B8675FA-1004-4E3C-832C-C2D5F6442E6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dcast"/>
        </a:ext>
      </dgm:extLst>
    </dgm:pt>
    <dgm:pt modelId="{099E1D67-F335-4119-B0D9-964AD032D784}" type="pres">
      <dgm:prSet presAssocID="{9B8675FA-1004-4E3C-832C-C2D5F6442E64}" presName="spaceRect" presStyleCnt="0"/>
      <dgm:spPr/>
    </dgm:pt>
    <dgm:pt modelId="{8359E431-39E3-4B9F-B492-FD4958B12549}" type="pres">
      <dgm:prSet presAssocID="{9B8675FA-1004-4E3C-832C-C2D5F6442E64}" presName="textRect" presStyleLbl="revTx" presStyleIdx="2" presStyleCnt="4">
        <dgm:presLayoutVars>
          <dgm:chMax val="1"/>
          <dgm:chPref val="1"/>
        </dgm:presLayoutVars>
      </dgm:prSet>
      <dgm:spPr/>
    </dgm:pt>
    <dgm:pt modelId="{B01641C3-D063-4AE4-932B-62E4C4FBB84E}" type="pres">
      <dgm:prSet presAssocID="{C7330410-C9B0-448F-9CD5-4A6F675244D8}" presName="sibTrans" presStyleCnt="0"/>
      <dgm:spPr/>
    </dgm:pt>
    <dgm:pt modelId="{20E8C1A9-C56C-4766-877C-EE8513E8A323}" type="pres">
      <dgm:prSet presAssocID="{FF3A5328-51D0-4EAB-B63A-7AF123AAC37A}" presName="compNode" presStyleCnt="0"/>
      <dgm:spPr/>
    </dgm:pt>
    <dgm:pt modelId="{E9329B28-FA63-460F-9CC4-B3AEA4BEA2B3}" type="pres">
      <dgm:prSet presAssocID="{FF3A5328-51D0-4EAB-B63A-7AF123AAC37A}" presName="iconBgRect" presStyleLbl="bgShp" presStyleIdx="3" presStyleCnt="4"/>
      <dgm:spPr/>
    </dgm:pt>
    <dgm:pt modelId="{9E045CCD-E97B-463C-85EE-D6F7CF5573F0}" type="pres">
      <dgm:prSet presAssocID="{FF3A5328-51D0-4EAB-B63A-7AF123AAC37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ED955855-82A8-4CDA-92CF-09AB04CF12FB}" type="pres">
      <dgm:prSet presAssocID="{FF3A5328-51D0-4EAB-B63A-7AF123AAC37A}" presName="spaceRect" presStyleCnt="0"/>
      <dgm:spPr/>
    </dgm:pt>
    <dgm:pt modelId="{66D30D82-D8DF-4F49-9321-2EF976ED3094}" type="pres">
      <dgm:prSet presAssocID="{FF3A5328-51D0-4EAB-B63A-7AF123AAC37A}" presName="textRect" presStyleLbl="revTx" presStyleIdx="3" presStyleCnt="4">
        <dgm:presLayoutVars>
          <dgm:chMax val="1"/>
          <dgm:chPref val="1"/>
        </dgm:presLayoutVars>
      </dgm:prSet>
      <dgm:spPr/>
    </dgm:pt>
  </dgm:ptLst>
  <dgm:cxnLst>
    <dgm:cxn modelId="{3109030E-0A0F-44E2-AD6D-972E667FF5D2}" type="presOf" srcId="{FF3A5328-51D0-4EAB-B63A-7AF123AAC37A}" destId="{66D30D82-D8DF-4F49-9321-2EF976ED3094}" srcOrd="0" destOrd="0" presId="urn:microsoft.com/office/officeart/2018/5/layout/IconCircleLabelList"/>
    <dgm:cxn modelId="{6C500222-28B8-45DF-A67B-22A7354F26C1}" srcId="{FECE8ED4-0288-42B6-BA81-F87AE19B6633}" destId="{9B8675FA-1004-4E3C-832C-C2D5F6442E64}" srcOrd="2" destOrd="0" parTransId="{E117C0D0-45F2-4DB1-A7B1-6AD898614882}" sibTransId="{C7330410-C9B0-448F-9CD5-4A6F675244D8}"/>
    <dgm:cxn modelId="{54389222-70EF-4126-9BAC-3FA864247671}" srcId="{FECE8ED4-0288-42B6-BA81-F87AE19B6633}" destId="{FF3A5328-51D0-4EAB-B63A-7AF123AAC37A}" srcOrd="3" destOrd="0" parTransId="{C5D1A84A-9649-4C8D-A11F-6D9541720F9A}" sibTransId="{6AFE8DCC-A799-4F0F-BCFE-4810F753B54E}"/>
    <dgm:cxn modelId="{F2A1883C-7818-48CC-B90F-6BF95949EFEA}" type="presOf" srcId="{FECE8ED4-0288-42B6-BA81-F87AE19B6633}" destId="{EE510F14-6B43-414C-BA30-894B55A084AD}" srcOrd="0" destOrd="0" presId="urn:microsoft.com/office/officeart/2018/5/layout/IconCircleLabelList"/>
    <dgm:cxn modelId="{DC65635E-4006-4279-B26C-08DDAE25DA70}" type="presOf" srcId="{764E341D-140D-4AA1-BC45-6A3EAA90FCD2}" destId="{4A3AA4B0-5845-4242-8516-53998D2374AA}" srcOrd="0" destOrd="0" presId="urn:microsoft.com/office/officeart/2018/5/layout/IconCircleLabelList"/>
    <dgm:cxn modelId="{0EAEC564-8FF4-4729-91C7-EFA586983F4C}" srcId="{FECE8ED4-0288-42B6-BA81-F87AE19B6633}" destId="{B7D9C2B7-3A19-43EA-B626-6D7C1A2953B4}" srcOrd="1" destOrd="0" parTransId="{0918BFA2-BA5D-40C0-A1E3-BA2253D4600D}" sibTransId="{8413A175-3AEB-4394-8319-A70D6213A095}"/>
    <dgm:cxn modelId="{03BCA06B-6152-4ED4-B17E-4A4CB14A3D63}" type="presOf" srcId="{9B8675FA-1004-4E3C-832C-C2D5F6442E64}" destId="{8359E431-39E3-4B9F-B492-FD4958B12549}" srcOrd="0" destOrd="0" presId="urn:microsoft.com/office/officeart/2018/5/layout/IconCircleLabelList"/>
    <dgm:cxn modelId="{E9BC6AB7-1754-463E-8485-9A50B6FCD072}" srcId="{FECE8ED4-0288-42B6-BA81-F87AE19B6633}" destId="{764E341D-140D-4AA1-BC45-6A3EAA90FCD2}" srcOrd="0" destOrd="0" parTransId="{56F8A782-30BD-4F56-AB0D-2E37CAF04122}" sibTransId="{8473C346-31B1-43A8-87F5-7E343CDD89D6}"/>
    <dgm:cxn modelId="{3812F4D2-5E9A-47D7-B2F5-F4806E579EE9}" type="presOf" srcId="{B7D9C2B7-3A19-43EA-B626-6D7C1A2953B4}" destId="{ABE75B94-C2EA-473A-83BA-9EB94F89AB6A}" srcOrd="0" destOrd="0" presId="urn:microsoft.com/office/officeart/2018/5/layout/IconCircleLabelList"/>
    <dgm:cxn modelId="{2D9053BB-89BE-448F-BE4C-5C4A9E189751}" type="presParOf" srcId="{EE510F14-6B43-414C-BA30-894B55A084AD}" destId="{E3C7398E-B9EA-4E5C-982A-C25B5298770E}" srcOrd="0" destOrd="0" presId="urn:microsoft.com/office/officeart/2018/5/layout/IconCircleLabelList"/>
    <dgm:cxn modelId="{DC0E60A6-1EEC-445F-8FF2-D5D655F91120}" type="presParOf" srcId="{E3C7398E-B9EA-4E5C-982A-C25B5298770E}" destId="{CC871196-4449-42C8-96BC-F901D99076D0}" srcOrd="0" destOrd="0" presId="urn:microsoft.com/office/officeart/2018/5/layout/IconCircleLabelList"/>
    <dgm:cxn modelId="{165C66CA-D37E-4005-BFE2-3687491870C6}" type="presParOf" srcId="{E3C7398E-B9EA-4E5C-982A-C25B5298770E}" destId="{CB64122D-D238-4B13-8292-A03631F4DB4B}" srcOrd="1" destOrd="0" presId="urn:microsoft.com/office/officeart/2018/5/layout/IconCircleLabelList"/>
    <dgm:cxn modelId="{896CBAF7-1962-4F56-B8FF-A6993BA14E2D}" type="presParOf" srcId="{E3C7398E-B9EA-4E5C-982A-C25B5298770E}" destId="{2A61D072-A464-428F-A7FC-51E450D50F10}" srcOrd="2" destOrd="0" presId="urn:microsoft.com/office/officeart/2018/5/layout/IconCircleLabelList"/>
    <dgm:cxn modelId="{9D67E342-EA18-4549-A23D-719B407BEA2E}" type="presParOf" srcId="{E3C7398E-B9EA-4E5C-982A-C25B5298770E}" destId="{4A3AA4B0-5845-4242-8516-53998D2374AA}" srcOrd="3" destOrd="0" presId="urn:microsoft.com/office/officeart/2018/5/layout/IconCircleLabelList"/>
    <dgm:cxn modelId="{C8785EDA-E956-4AEB-8506-7DFCA7B307A1}" type="presParOf" srcId="{EE510F14-6B43-414C-BA30-894B55A084AD}" destId="{25AC1DD7-2E59-4509-A2B1-B0F806D94282}" srcOrd="1" destOrd="0" presId="urn:microsoft.com/office/officeart/2018/5/layout/IconCircleLabelList"/>
    <dgm:cxn modelId="{4A3F7B80-6916-4244-AC88-11D303B261AB}" type="presParOf" srcId="{EE510F14-6B43-414C-BA30-894B55A084AD}" destId="{85F64846-9BBC-4D4C-9E8B-450B814227EE}" srcOrd="2" destOrd="0" presId="urn:microsoft.com/office/officeart/2018/5/layout/IconCircleLabelList"/>
    <dgm:cxn modelId="{03D2A514-B96A-43CF-B332-C3EC0F4EEBA7}" type="presParOf" srcId="{85F64846-9BBC-4D4C-9E8B-450B814227EE}" destId="{596DDB4A-2BD7-4631-93BC-69FF2204EC3C}" srcOrd="0" destOrd="0" presId="urn:microsoft.com/office/officeart/2018/5/layout/IconCircleLabelList"/>
    <dgm:cxn modelId="{F902BD09-0350-4E50-B5FB-7FCD06C5AB22}" type="presParOf" srcId="{85F64846-9BBC-4D4C-9E8B-450B814227EE}" destId="{F4435B72-D960-431F-A2E2-88B8DAE6B83C}" srcOrd="1" destOrd="0" presId="urn:microsoft.com/office/officeart/2018/5/layout/IconCircleLabelList"/>
    <dgm:cxn modelId="{64B67B3C-8623-4B5C-AE47-9E5DBCA55278}" type="presParOf" srcId="{85F64846-9BBC-4D4C-9E8B-450B814227EE}" destId="{95F5D397-DB98-43C1-952F-A8A2AB917A72}" srcOrd="2" destOrd="0" presId="urn:microsoft.com/office/officeart/2018/5/layout/IconCircleLabelList"/>
    <dgm:cxn modelId="{2B7EF46A-AB72-4C1B-B953-FA360709B652}" type="presParOf" srcId="{85F64846-9BBC-4D4C-9E8B-450B814227EE}" destId="{ABE75B94-C2EA-473A-83BA-9EB94F89AB6A}" srcOrd="3" destOrd="0" presId="urn:microsoft.com/office/officeart/2018/5/layout/IconCircleLabelList"/>
    <dgm:cxn modelId="{F2C103EC-0850-44DF-925E-7EF412C84959}" type="presParOf" srcId="{EE510F14-6B43-414C-BA30-894B55A084AD}" destId="{C7A78A44-D562-483D-8475-232541981E10}" srcOrd="3" destOrd="0" presId="urn:microsoft.com/office/officeart/2018/5/layout/IconCircleLabelList"/>
    <dgm:cxn modelId="{EE0E1660-B50C-410B-B5B5-AE568A89FEE8}" type="presParOf" srcId="{EE510F14-6B43-414C-BA30-894B55A084AD}" destId="{3BA69878-7924-4995-B882-EBDBA40FAA34}" srcOrd="4" destOrd="0" presId="urn:microsoft.com/office/officeart/2018/5/layout/IconCircleLabelList"/>
    <dgm:cxn modelId="{9841722D-E0ED-4199-9384-CB8D2871EB67}" type="presParOf" srcId="{3BA69878-7924-4995-B882-EBDBA40FAA34}" destId="{74E1757B-4AEB-4ADB-9781-940491CAAF27}" srcOrd="0" destOrd="0" presId="urn:microsoft.com/office/officeart/2018/5/layout/IconCircleLabelList"/>
    <dgm:cxn modelId="{636369C8-A278-4106-ADCE-FD2D37600F8A}" type="presParOf" srcId="{3BA69878-7924-4995-B882-EBDBA40FAA34}" destId="{2AF358EA-1110-4450-AF28-82F4A540700D}" srcOrd="1" destOrd="0" presId="urn:microsoft.com/office/officeart/2018/5/layout/IconCircleLabelList"/>
    <dgm:cxn modelId="{369C20A5-665B-494D-B237-051F61912C53}" type="presParOf" srcId="{3BA69878-7924-4995-B882-EBDBA40FAA34}" destId="{099E1D67-F335-4119-B0D9-964AD032D784}" srcOrd="2" destOrd="0" presId="urn:microsoft.com/office/officeart/2018/5/layout/IconCircleLabelList"/>
    <dgm:cxn modelId="{36D5DEB7-4CED-4FB9-8A1A-B7DBDEA5D21B}" type="presParOf" srcId="{3BA69878-7924-4995-B882-EBDBA40FAA34}" destId="{8359E431-39E3-4B9F-B492-FD4958B12549}" srcOrd="3" destOrd="0" presId="urn:microsoft.com/office/officeart/2018/5/layout/IconCircleLabelList"/>
    <dgm:cxn modelId="{5BB5ADC8-4467-4EEA-8C64-37FB24F77526}" type="presParOf" srcId="{EE510F14-6B43-414C-BA30-894B55A084AD}" destId="{B01641C3-D063-4AE4-932B-62E4C4FBB84E}" srcOrd="5" destOrd="0" presId="urn:microsoft.com/office/officeart/2018/5/layout/IconCircleLabelList"/>
    <dgm:cxn modelId="{A9CD3AF2-648E-42F7-A8EE-FAE21BEF004E}" type="presParOf" srcId="{EE510F14-6B43-414C-BA30-894B55A084AD}" destId="{20E8C1A9-C56C-4766-877C-EE8513E8A323}" srcOrd="6" destOrd="0" presId="urn:microsoft.com/office/officeart/2018/5/layout/IconCircleLabelList"/>
    <dgm:cxn modelId="{057B0AFF-4279-4B8D-B494-F4D2D689B6EE}" type="presParOf" srcId="{20E8C1A9-C56C-4766-877C-EE8513E8A323}" destId="{E9329B28-FA63-460F-9CC4-B3AEA4BEA2B3}" srcOrd="0" destOrd="0" presId="urn:microsoft.com/office/officeart/2018/5/layout/IconCircleLabelList"/>
    <dgm:cxn modelId="{48966037-369B-4FCC-9513-00FEE1815994}" type="presParOf" srcId="{20E8C1A9-C56C-4766-877C-EE8513E8A323}" destId="{9E045CCD-E97B-463C-85EE-D6F7CF5573F0}" srcOrd="1" destOrd="0" presId="urn:microsoft.com/office/officeart/2018/5/layout/IconCircleLabelList"/>
    <dgm:cxn modelId="{E154F641-67B5-4F78-84F6-41D24B1EC796}" type="presParOf" srcId="{20E8C1A9-C56C-4766-877C-EE8513E8A323}" destId="{ED955855-82A8-4CDA-92CF-09AB04CF12FB}" srcOrd="2" destOrd="0" presId="urn:microsoft.com/office/officeart/2018/5/layout/IconCircleLabelList"/>
    <dgm:cxn modelId="{F6B2855C-3F9A-4472-BAF2-49228EB37FF3}" type="presParOf" srcId="{20E8C1A9-C56C-4766-877C-EE8513E8A323}" destId="{66D30D82-D8DF-4F49-9321-2EF976ED309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6096B2-0E26-42EA-82E6-2102359D3551}"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5C6C1CA1-C5FC-4582-913A-BAD720F606AE}">
      <dgm:prSet/>
      <dgm:spPr>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t>Green</a:t>
          </a:r>
        </a:p>
      </dgm:t>
    </dgm:pt>
    <dgm:pt modelId="{CE5894C9-129A-43E5-A59E-6C3C64C5E8A4}" type="parTrans" cxnId="{B1A9EC34-A9D1-4005-B2A9-8C161B358CD0}">
      <dgm:prSet/>
      <dgm:spPr/>
      <dgm:t>
        <a:bodyPr/>
        <a:lstStyle/>
        <a:p>
          <a:endParaRPr lang="en-US"/>
        </a:p>
      </dgm:t>
    </dgm:pt>
    <dgm:pt modelId="{6F14B27B-75AC-4FD4-8667-6D289FCA7F3C}" type="sibTrans" cxnId="{B1A9EC34-A9D1-4005-B2A9-8C161B358CD0}">
      <dgm:prSet/>
      <dgm:spPr/>
      <dgm:t>
        <a:bodyPr/>
        <a:lstStyle/>
        <a:p>
          <a:endParaRPr lang="en-US"/>
        </a:p>
      </dgm:t>
    </dgm:pt>
    <dgm:pt modelId="{A2D06F03-D8AD-4964-988B-1BD807EC2FFB}">
      <dgm:prSet custT="1"/>
      <dgm:spPr/>
      <dgm:t>
        <a:bodyPr/>
        <a:lstStyle/>
        <a:p>
          <a:pPr algn="l">
            <a:buNone/>
          </a:pPr>
          <a:r>
            <a:rPr lang="en-US" sz="2000" dirty="0"/>
            <a:t>	</a:t>
          </a:r>
          <a:r>
            <a:rPr lang="en-US" sz="1800" dirty="0"/>
            <a:t>Green Sound is a proprietary noise that consists of a unique blend of white and pink noise that we have been innovating for 30+ years</a:t>
          </a:r>
        </a:p>
      </dgm:t>
    </dgm:pt>
    <dgm:pt modelId="{985B1171-E0E5-4DBC-9560-1508DEEEF9EE}" type="parTrans" cxnId="{3E6C3B9A-E5F2-4E1B-A9A3-B88F5800D764}">
      <dgm:prSet/>
      <dgm:spPr/>
      <dgm:t>
        <a:bodyPr/>
        <a:lstStyle/>
        <a:p>
          <a:endParaRPr lang="en-US"/>
        </a:p>
      </dgm:t>
    </dgm:pt>
    <dgm:pt modelId="{52595A40-32A5-495B-AE7C-92D72D5C6D62}" type="sibTrans" cxnId="{3E6C3B9A-E5F2-4E1B-A9A3-B88F5800D764}">
      <dgm:prSet/>
      <dgm:spPr/>
      <dgm:t>
        <a:bodyPr/>
        <a:lstStyle/>
        <a:p>
          <a:endParaRPr lang="en-US"/>
        </a:p>
      </dgm:t>
    </dgm:pt>
    <dgm:pt modelId="{7FF64499-978C-457D-AFA5-DA26954AD1B8}">
      <dgm:prSet/>
      <dgm:spPr>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solidFill>
                <a:schemeClr val="tx1"/>
              </a:solidFill>
            </a:rPr>
            <a:t>White</a:t>
          </a:r>
        </a:p>
      </dgm:t>
    </dgm:pt>
    <dgm:pt modelId="{01CD9F24-63DF-4658-93AA-0BD2E0D291DA}" type="parTrans" cxnId="{EA970FED-42C0-4141-8E3E-A2C30A4E79DA}">
      <dgm:prSet/>
      <dgm:spPr/>
      <dgm:t>
        <a:bodyPr/>
        <a:lstStyle/>
        <a:p>
          <a:endParaRPr lang="en-US"/>
        </a:p>
      </dgm:t>
    </dgm:pt>
    <dgm:pt modelId="{2D0EB821-009C-4732-9906-EF900FC575A0}" type="sibTrans" cxnId="{EA970FED-42C0-4141-8E3E-A2C30A4E79DA}">
      <dgm:prSet/>
      <dgm:spPr/>
      <dgm:t>
        <a:bodyPr/>
        <a:lstStyle/>
        <a:p>
          <a:endParaRPr lang="en-US"/>
        </a:p>
      </dgm:t>
    </dgm:pt>
    <dgm:pt modelId="{0C2B72FF-8706-486A-B15E-6239C333D9D1}">
      <dgm:prSet custT="1"/>
      <dgm:spPr/>
      <dgm:t>
        <a:bodyPr/>
        <a:lstStyle/>
        <a:p>
          <a:pPr>
            <a:buNone/>
          </a:pPr>
          <a:r>
            <a:rPr lang="en-US" sz="2100" dirty="0"/>
            <a:t>	</a:t>
          </a:r>
          <a:r>
            <a:rPr lang="en-US" sz="1800" dirty="0"/>
            <a:t>White Noise: an equal level of energy at all frequencies, very similar to static on a TV set</a:t>
          </a:r>
        </a:p>
      </dgm:t>
    </dgm:pt>
    <dgm:pt modelId="{853212E9-F887-497C-8E8A-4BFB9AF7014B}" type="parTrans" cxnId="{65ACDA05-8282-4BF0-A01B-AC55FC62122B}">
      <dgm:prSet/>
      <dgm:spPr/>
      <dgm:t>
        <a:bodyPr/>
        <a:lstStyle/>
        <a:p>
          <a:endParaRPr lang="en-US"/>
        </a:p>
      </dgm:t>
    </dgm:pt>
    <dgm:pt modelId="{56E94219-CD7D-4CAE-979E-B816B2F19B09}" type="sibTrans" cxnId="{65ACDA05-8282-4BF0-A01B-AC55FC62122B}">
      <dgm:prSet/>
      <dgm:spPr/>
      <dgm:t>
        <a:bodyPr/>
        <a:lstStyle/>
        <a:p>
          <a:endParaRPr lang="en-US"/>
        </a:p>
      </dgm:t>
    </dgm:pt>
    <dgm:pt modelId="{E087D6A4-D498-401D-9F6C-D4D4AE1EBED9}">
      <dgm:prSet/>
      <dgm:spPr>
        <a:solidFill>
          <a:srgbClr val="A1678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a:t>Pink</a:t>
          </a:r>
        </a:p>
      </dgm:t>
    </dgm:pt>
    <dgm:pt modelId="{81510155-416C-43A2-AEEE-3B52C92BAC74}" type="parTrans" cxnId="{D463A3F0-CF1A-45FD-9662-979E6B6DA5BB}">
      <dgm:prSet/>
      <dgm:spPr/>
      <dgm:t>
        <a:bodyPr/>
        <a:lstStyle/>
        <a:p>
          <a:endParaRPr lang="en-US"/>
        </a:p>
      </dgm:t>
    </dgm:pt>
    <dgm:pt modelId="{1C8ED14B-6DD2-47DB-8EE0-F540F2086EC5}" type="sibTrans" cxnId="{D463A3F0-CF1A-45FD-9662-979E6B6DA5BB}">
      <dgm:prSet/>
      <dgm:spPr/>
      <dgm:t>
        <a:bodyPr/>
        <a:lstStyle/>
        <a:p>
          <a:endParaRPr lang="en-US"/>
        </a:p>
      </dgm:t>
    </dgm:pt>
    <dgm:pt modelId="{EEC694AF-46D0-4EFB-9402-7ACDAE52438E}">
      <dgm:prSet custT="1"/>
      <dgm:spPr/>
      <dgm:t>
        <a:bodyPr/>
        <a:lstStyle/>
        <a:p>
          <a:pPr>
            <a:buNone/>
          </a:pPr>
          <a:r>
            <a:rPr lang="en-US" sz="2000" dirty="0"/>
            <a:t>	</a:t>
          </a:r>
          <a:r>
            <a:rPr lang="en-US" sz="1800" dirty="0"/>
            <a:t>Pink Noise: an equal level of energy at all octaves - more bass – warmer</a:t>
          </a:r>
        </a:p>
      </dgm:t>
    </dgm:pt>
    <dgm:pt modelId="{15066588-3120-4573-9BF8-8BAF75A588E4}" type="parTrans" cxnId="{4FCEE645-7939-409B-8897-431A1F1A26DC}">
      <dgm:prSet/>
      <dgm:spPr/>
      <dgm:t>
        <a:bodyPr/>
        <a:lstStyle/>
        <a:p>
          <a:endParaRPr lang="en-US"/>
        </a:p>
      </dgm:t>
    </dgm:pt>
    <dgm:pt modelId="{FCF00F1E-7048-45AA-8EE2-0DA584C8E6E6}" type="sibTrans" cxnId="{4FCEE645-7939-409B-8897-431A1F1A26DC}">
      <dgm:prSet/>
      <dgm:spPr/>
      <dgm:t>
        <a:bodyPr/>
        <a:lstStyle/>
        <a:p>
          <a:endParaRPr lang="en-US"/>
        </a:p>
      </dgm:t>
    </dgm:pt>
    <dgm:pt modelId="{AE0D88A6-4530-4550-976E-1A0123E61C62}">
      <dgm:prSet custT="1"/>
      <dgm:spPr/>
      <dgm:t>
        <a:bodyPr/>
        <a:lstStyle/>
        <a:p>
          <a:pPr>
            <a:buNone/>
          </a:pPr>
          <a:endParaRPr lang="en-US" sz="1800" dirty="0"/>
        </a:p>
      </dgm:t>
    </dgm:pt>
    <dgm:pt modelId="{A36F3BC8-F3AD-422A-B63B-92FE03254463}" type="parTrans" cxnId="{2589E09A-D5CE-4E0D-BE91-80F5393D5AC5}">
      <dgm:prSet/>
      <dgm:spPr/>
      <dgm:t>
        <a:bodyPr/>
        <a:lstStyle/>
        <a:p>
          <a:endParaRPr lang="en-US"/>
        </a:p>
      </dgm:t>
    </dgm:pt>
    <dgm:pt modelId="{D088C6FA-E386-4C0B-BE94-EC45D5CA22F1}" type="sibTrans" cxnId="{2589E09A-D5CE-4E0D-BE91-80F5393D5AC5}">
      <dgm:prSet/>
      <dgm:spPr/>
      <dgm:t>
        <a:bodyPr/>
        <a:lstStyle/>
        <a:p>
          <a:endParaRPr lang="en-US"/>
        </a:p>
      </dgm:t>
    </dgm:pt>
    <dgm:pt modelId="{DF868C07-01D5-4AC8-ACE8-3263BBAFBD3C}">
      <dgm:prSet custT="1"/>
      <dgm:spPr/>
      <dgm:t>
        <a:bodyPr/>
        <a:lstStyle/>
        <a:p>
          <a:pPr algn="l">
            <a:buNone/>
          </a:pPr>
          <a:endParaRPr lang="en-US" sz="1800" dirty="0"/>
        </a:p>
      </dgm:t>
    </dgm:pt>
    <dgm:pt modelId="{BE7412E8-251E-406D-833D-5C2F7D2AC79F}" type="parTrans" cxnId="{7F3E0D71-C572-4A69-9D83-E3A26D882E2F}">
      <dgm:prSet/>
      <dgm:spPr/>
      <dgm:t>
        <a:bodyPr/>
        <a:lstStyle/>
        <a:p>
          <a:endParaRPr lang="en-US"/>
        </a:p>
      </dgm:t>
    </dgm:pt>
    <dgm:pt modelId="{D8880C12-7434-4F12-BBEE-1D43892C665C}" type="sibTrans" cxnId="{7F3E0D71-C572-4A69-9D83-E3A26D882E2F}">
      <dgm:prSet/>
      <dgm:spPr/>
      <dgm:t>
        <a:bodyPr/>
        <a:lstStyle/>
        <a:p>
          <a:endParaRPr lang="en-US"/>
        </a:p>
      </dgm:t>
    </dgm:pt>
    <dgm:pt modelId="{6882C1E3-0435-4DC3-9A2E-9E3D21AE6D73}">
      <dgm:prSet custT="1"/>
      <dgm:spPr/>
      <dgm:t>
        <a:bodyPr/>
        <a:lstStyle/>
        <a:p>
          <a:pPr>
            <a:buNone/>
          </a:pPr>
          <a:endParaRPr lang="en-US" sz="1800" dirty="0"/>
        </a:p>
      </dgm:t>
    </dgm:pt>
    <dgm:pt modelId="{162C2A94-7C40-40C1-ADAE-6EE32FE9C201}" type="parTrans" cxnId="{FABC5887-DC36-4723-9E39-1A4AD4D8D145}">
      <dgm:prSet/>
      <dgm:spPr/>
      <dgm:t>
        <a:bodyPr/>
        <a:lstStyle/>
        <a:p>
          <a:endParaRPr lang="en-US"/>
        </a:p>
      </dgm:t>
    </dgm:pt>
    <dgm:pt modelId="{AA5648A2-1FB8-4DE9-BB5E-99CDFD32FEA1}" type="sibTrans" cxnId="{FABC5887-DC36-4723-9E39-1A4AD4D8D145}">
      <dgm:prSet/>
      <dgm:spPr/>
      <dgm:t>
        <a:bodyPr/>
        <a:lstStyle/>
        <a:p>
          <a:endParaRPr lang="en-US"/>
        </a:p>
      </dgm:t>
    </dgm:pt>
    <dgm:pt modelId="{5CB764F4-8AD9-48EE-9A32-22ACFA9863A1}" type="pres">
      <dgm:prSet presAssocID="{386096B2-0E26-42EA-82E6-2102359D3551}" presName="linear" presStyleCnt="0">
        <dgm:presLayoutVars>
          <dgm:animLvl val="lvl"/>
          <dgm:resizeHandles val="exact"/>
        </dgm:presLayoutVars>
      </dgm:prSet>
      <dgm:spPr/>
    </dgm:pt>
    <dgm:pt modelId="{0E5F62DD-D6EA-409A-83BD-81BF89F17BFB}" type="pres">
      <dgm:prSet presAssocID="{5C6C1CA1-C5FC-4582-913A-BAD720F606AE}" presName="parentText" presStyleLbl="node1" presStyleIdx="0" presStyleCnt="3">
        <dgm:presLayoutVars>
          <dgm:chMax val="0"/>
          <dgm:bulletEnabled val="1"/>
        </dgm:presLayoutVars>
      </dgm:prSet>
      <dgm:spPr/>
    </dgm:pt>
    <dgm:pt modelId="{8DEE4EC7-30BF-4AD9-88FC-6BA15D18B9D3}" type="pres">
      <dgm:prSet presAssocID="{5C6C1CA1-C5FC-4582-913A-BAD720F606AE}" presName="childText" presStyleLbl="revTx" presStyleIdx="0" presStyleCnt="3">
        <dgm:presLayoutVars>
          <dgm:bulletEnabled val="1"/>
        </dgm:presLayoutVars>
      </dgm:prSet>
      <dgm:spPr/>
    </dgm:pt>
    <dgm:pt modelId="{766F1B2B-1530-4021-9713-29962DDDFFD7}" type="pres">
      <dgm:prSet presAssocID="{7FF64499-978C-457D-AFA5-DA26954AD1B8}" presName="parentText" presStyleLbl="node1" presStyleIdx="1" presStyleCnt="3">
        <dgm:presLayoutVars>
          <dgm:chMax val="0"/>
          <dgm:bulletEnabled val="1"/>
        </dgm:presLayoutVars>
      </dgm:prSet>
      <dgm:spPr/>
    </dgm:pt>
    <dgm:pt modelId="{B9D88F17-39D1-48F2-9D5F-AED58B9BD376}" type="pres">
      <dgm:prSet presAssocID="{7FF64499-978C-457D-AFA5-DA26954AD1B8}" presName="childText" presStyleLbl="revTx" presStyleIdx="1" presStyleCnt="3">
        <dgm:presLayoutVars>
          <dgm:bulletEnabled val="1"/>
        </dgm:presLayoutVars>
      </dgm:prSet>
      <dgm:spPr/>
    </dgm:pt>
    <dgm:pt modelId="{C75A1F80-EA3F-4DBB-9326-505B057A7887}" type="pres">
      <dgm:prSet presAssocID="{E087D6A4-D498-401D-9F6C-D4D4AE1EBED9}" presName="parentText" presStyleLbl="node1" presStyleIdx="2" presStyleCnt="3">
        <dgm:presLayoutVars>
          <dgm:chMax val="0"/>
          <dgm:bulletEnabled val="1"/>
        </dgm:presLayoutVars>
      </dgm:prSet>
      <dgm:spPr/>
    </dgm:pt>
    <dgm:pt modelId="{37DE894B-6E3C-4B68-BF60-87F723FF97CD}" type="pres">
      <dgm:prSet presAssocID="{E087D6A4-D498-401D-9F6C-D4D4AE1EBED9}" presName="childText" presStyleLbl="revTx" presStyleIdx="2" presStyleCnt="3">
        <dgm:presLayoutVars>
          <dgm:bulletEnabled val="1"/>
        </dgm:presLayoutVars>
      </dgm:prSet>
      <dgm:spPr/>
    </dgm:pt>
  </dgm:ptLst>
  <dgm:cxnLst>
    <dgm:cxn modelId="{D7054B02-6B23-4835-A91D-58B2E0F6B901}" type="presOf" srcId="{386096B2-0E26-42EA-82E6-2102359D3551}" destId="{5CB764F4-8AD9-48EE-9A32-22ACFA9863A1}" srcOrd="0" destOrd="0" presId="urn:microsoft.com/office/officeart/2005/8/layout/vList2"/>
    <dgm:cxn modelId="{65ACDA05-8282-4BF0-A01B-AC55FC62122B}" srcId="{7FF64499-978C-457D-AFA5-DA26954AD1B8}" destId="{0C2B72FF-8706-486A-B15E-6239C333D9D1}" srcOrd="0" destOrd="0" parTransId="{853212E9-F887-497C-8E8A-4BFB9AF7014B}" sibTransId="{56E94219-CD7D-4CAE-979E-B816B2F19B09}"/>
    <dgm:cxn modelId="{8203C51F-757B-45D7-9FE8-C263012CFABB}" type="presOf" srcId="{0C2B72FF-8706-486A-B15E-6239C333D9D1}" destId="{B9D88F17-39D1-48F2-9D5F-AED58B9BD376}" srcOrd="0" destOrd="0" presId="urn:microsoft.com/office/officeart/2005/8/layout/vList2"/>
    <dgm:cxn modelId="{D5B7F627-2131-4DC0-9518-62269AD7D2AC}" type="presOf" srcId="{EEC694AF-46D0-4EFB-9402-7ACDAE52438E}" destId="{37DE894B-6E3C-4B68-BF60-87F723FF97CD}" srcOrd="0" destOrd="0" presId="urn:microsoft.com/office/officeart/2005/8/layout/vList2"/>
    <dgm:cxn modelId="{0D45702F-73D6-45CF-AD0F-19AF4D6A25F3}" type="presOf" srcId="{A2D06F03-D8AD-4964-988B-1BD807EC2FFB}" destId="{8DEE4EC7-30BF-4AD9-88FC-6BA15D18B9D3}" srcOrd="0" destOrd="0" presId="urn:microsoft.com/office/officeart/2005/8/layout/vList2"/>
    <dgm:cxn modelId="{B1A9EC34-A9D1-4005-B2A9-8C161B358CD0}" srcId="{386096B2-0E26-42EA-82E6-2102359D3551}" destId="{5C6C1CA1-C5FC-4582-913A-BAD720F606AE}" srcOrd="0" destOrd="0" parTransId="{CE5894C9-129A-43E5-A59E-6C3C64C5E8A4}" sibTransId="{6F14B27B-75AC-4FD4-8667-6D289FCA7F3C}"/>
    <dgm:cxn modelId="{4FCEE645-7939-409B-8897-431A1F1A26DC}" srcId="{E087D6A4-D498-401D-9F6C-D4D4AE1EBED9}" destId="{EEC694AF-46D0-4EFB-9402-7ACDAE52438E}" srcOrd="0" destOrd="0" parTransId="{15066588-3120-4573-9BF8-8BAF75A588E4}" sibTransId="{FCF00F1E-7048-45AA-8EE2-0DA584C8E6E6}"/>
    <dgm:cxn modelId="{0B9CE566-67B3-4C9B-B996-EC35DA29050E}" type="presOf" srcId="{5C6C1CA1-C5FC-4582-913A-BAD720F606AE}" destId="{0E5F62DD-D6EA-409A-83BD-81BF89F17BFB}" srcOrd="0" destOrd="0" presId="urn:microsoft.com/office/officeart/2005/8/layout/vList2"/>
    <dgm:cxn modelId="{7F3E0D71-C572-4A69-9D83-E3A26D882E2F}" srcId="{5C6C1CA1-C5FC-4582-913A-BAD720F606AE}" destId="{DF868C07-01D5-4AC8-ACE8-3263BBAFBD3C}" srcOrd="1" destOrd="0" parTransId="{BE7412E8-251E-406D-833D-5C2F7D2AC79F}" sibTransId="{D8880C12-7434-4F12-BBEE-1D43892C665C}"/>
    <dgm:cxn modelId="{AFB9BE85-D325-4313-8D76-C04B9183A9BB}" type="presOf" srcId="{DF868C07-01D5-4AC8-ACE8-3263BBAFBD3C}" destId="{8DEE4EC7-30BF-4AD9-88FC-6BA15D18B9D3}" srcOrd="0" destOrd="1" presId="urn:microsoft.com/office/officeart/2005/8/layout/vList2"/>
    <dgm:cxn modelId="{FABC5887-DC36-4723-9E39-1A4AD4D8D145}" srcId="{E087D6A4-D498-401D-9F6C-D4D4AE1EBED9}" destId="{6882C1E3-0435-4DC3-9A2E-9E3D21AE6D73}" srcOrd="1" destOrd="0" parTransId="{162C2A94-7C40-40C1-ADAE-6EE32FE9C201}" sibTransId="{AA5648A2-1FB8-4DE9-BB5E-99CDFD32FEA1}"/>
    <dgm:cxn modelId="{7C18BF95-FEC7-4999-8B3B-CE0FB8C6AF5E}" type="presOf" srcId="{7FF64499-978C-457D-AFA5-DA26954AD1B8}" destId="{766F1B2B-1530-4021-9713-29962DDDFFD7}" srcOrd="0" destOrd="0" presId="urn:microsoft.com/office/officeart/2005/8/layout/vList2"/>
    <dgm:cxn modelId="{3E6C3B9A-E5F2-4E1B-A9A3-B88F5800D764}" srcId="{5C6C1CA1-C5FC-4582-913A-BAD720F606AE}" destId="{A2D06F03-D8AD-4964-988B-1BD807EC2FFB}" srcOrd="0" destOrd="0" parTransId="{985B1171-E0E5-4DBC-9560-1508DEEEF9EE}" sibTransId="{52595A40-32A5-495B-AE7C-92D72D5C6D62}"/>
    <dgm:cxn modelId="{2589E09A-D5CE-4E0D-BE91-80F5393D5AC5}" srcId="{7FF64499-978C-457D-AFA5-DA26954AD1B8}" destId="{AE0D88A6-4530-4550-976E-1A0123E61C62}" srcOrd="1" destOrd="0" parTransId="{A36F3BC8-F3AD-422A-B63B-92FE03254463}" sibTransId="{D088C6FA-E386-4C0B-BE94-EC45D5CA22F1}"/>
    <dgm:cxn modelId="{1B1977B0-13C2-4EB7-B17F-9C11FC38CD05}" type="presOf" srcId="{6882C1E3-0435-4DC3-9A2E-9E3D21AE6D73}" destId="{37DE894B-6E3C-4B68-BF60-87F723FF97CD}" srcOrd="0" destOrd="1" presId="urn:microsoft.com/office/officeart/2005/8/layout/vList2"/>
    <dgm:cxn modelId="{D1CBE9BB-4CB7-41BB-8D8A-134EA7424E49}" type="presOf" srcId="{E087D6A4-D498-401D-9F6C-D4D4AE1EBED9}" destId="{C75A1F80-EA3F-4DBB-9326-505B057A7887}" srcOrd="0" destOrd="0" presId="urn:microsoft.com/office/officeart/2005/8/layout/vList2"/>
    <dgm:cxn modelId="{EA970FED-42C0-4141-8E3E-A2C30A4E79DA}" srcId="{386096B2-0E26-42EA-82E6-2102359D3551}" destId="{7FF64499-978C-457D-AFA5-DA26954AD1B8}" srcOrd="1" destOrd="0" parTransId="{01CD9F24-63DF-4658-93AA-0BD2E0D291DA}" sibTransId="{2D0EB821-009C-4732-9906-EF900FC575A0}"/>
    <dgm:cxn modelId="{48764DEE-AE0B-4828-AC6E-11C7D34D4785}" type="presOf" srcId="{AE0D88A6-4530-4550-976E-1A0123E61C62}" destId="{B9D88F17-39D1-48F2-9D5F-AED58B9BD376}" srcOrd="0" destOrd="1" presId="urn:microsoft.com/office/officeart/2005/8/layout/vList2"/>
    <dgm:cxn modelId="{D463A3F0-CF1A-45FD-9662-979E6B6DA5BB}" srcId="{386096B2-0E26-42EA-82E6-2102359D3551}" destId="{E087D6A4-D498-401D-9F6C-D4D4AE1EBED9}" srcOrd="2" destOrd="0" parTransId="{81510155-416C-43A2-AEEE-3B52C92BAC74}" sibTransId="{1C8ED14B-6DD2-47DB-8EE0-F540F2086EC5}"/>
    <dgm:cxn modelId="{80F0871E-C8EF-4D92-89C6-DD23BB9F507A}" type="presParOf" srcId="{5CB764F4-8AD9-48EE-9A32-22ACFA9863A1}" destId="{0E5F62DD-D6EA-409A-83BD-81BF89F17BFB}" srcOrd="0" destOrd="0" presId="urn:microsoft.com/office/officeart/2005/8/layout/vList2"/>
    <dgm:cxn modelId="{472F17CD-FE02-4B52-981F-7CF38C7829BE}" type="presParOf" srcId="{5CB764F4-8AD9-48EE-9A32-22ACFA9863A1}" destId="{8DEE4EC7-30BF-4AD9-88FC-6BA15D18B9D3}" srcOrd="1" destOrd="0" presId="urn:microsoft.com/office/officeart/2005/8/layout/vList2"/>
    <dgm:cxn modelId="{6D42D082-00BC-44B3-8771-9F674464242C}" type="presParOf" srcId="{5CB764F4-8AD9-48EE-9A32-22ACFA9863A1}" destId="{766F1B2B-1530-4021-9713-29962DDDFFD7}" srcOrd="2" destOrd="0" presId="urn:microsoft.com/office/officeart/2005/8/layout/vList2"/>
    <dgm:cxn modelId="{5CF2EEFB-3238-4FCF-85F5-1661C547B079}" type="presParOf" srcId="{5CB764F4-8AD9-48EE-9A32-22ACFA9863A1}" destId="{B9D88F17-39D1-48F2-9D5F-AED58B9BD376}" srcOrd="3" destOrd="0" presId="urn:microsoft.com/office/officeart/2005/8/layout/vList2"/>
    <dgm:cxn modelId="{B0A9E063-09E8-4F46-8D78-7B271333EA8B}" type="presParOf" srcId="{5CB764F4-8AD9-48EE-9A32-22ACFA9863A1}" destId="{C75A1F80-EA3F-4DBB-9326-505B057A7887}" srcOrd="4" destOrd="0" presId="urn:microsoft.com/office/officeart/2005/8/layout/vList2"/>
    <dgm:cxn modelId="{D7B3F221-F257-4BFA-AB10-51A62B699F42}" type="presParOf" srcId="{5CB764F4-8AD9-48EE-9A32-22ACFA9863A1}" destId="{37DE894B-6E3C-4B68-BF60-87F723FF97C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02781D-CEF1-4A30-886B-0418F6D6228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9DBB1148-064A-4969-8A52-5F6F3876FF5D}">
      <dgm:prSet/>
      <dgm:spPr/>
      <dgm:t>
        <a:bodyPr/>
        <a:lstStyle/>
        <a:p>
          <a:r>
            <a:rPr lang="en-US" dirty="0"/>
            <a:t>Corporate Office</a:t>
          </a:r>
        </a:p>
      </dgm:t>
    </dgm:pt>
    <dgm:pt modelId="{2D56F6D2-D114-4132-A2BE-5F3E5C77BC33}" type="parTrans" cxnId="{5BBAFA26-00C4-4AB8-84B2-1C4291C55B42}">
      <dgm:prSet/>
      <dgm:spPr/>
      <dgm:t>
        <a:bodyPr/>
        <a:lstStyle/>
        <a:p>
          <a:endParaRPr lang="en-US"/>
        </a:p>
      </dgm:t>
    </dgm:pt>
    <dgm:pt modelId="{ED28238C-20D3-4D3D-8AA5-D3EFB5B96AD6}" type="sibTrans" cxnId="{5BBAFA26-00C4-4AB8-84B2-1C4291C55B42}">
      <dgm:prSet/>
      <dgm:spPr/>
      <dgm:t>
        <a:bodyPr/>
        <a:lstStyle/>
        <a:p>
          <a:endParaRPr lang="en-US"/>
        </a:p>
      </dgm:t>
    </dgm:pt>
    <dgm:pt modelId="{05F446A3-58C0-4A2C-ADE0-1EE835C3C3CD}">
      <dgm:prSet/>
      <dgm:spPr/>
      <dgm:t>
        <a:bodyPr/>
        <a:lstStyle/>
        <a:p>
          <a:r>
            <a:rPr lang="en-US"/>
            <a:t>Healthcare</a:t>
          </a:r>
        </a:p>
      </dgm:t>
    </dgm:pt>
    <dgm:pt modelId="{F1156F4A-B3C7-4FB0-9E58-9DBA6E8F5D42}" type="parTrans" cxnId="{1D324C30-36C7-4326-92F6-65068359FC6B}">
      <dgm:prSet/>
      <dgm:spPr/>
      <dgm:t>
        <a:bodyPr/>
        <a:lstStyle/>
        <a:p>
          <a:endParaRPr lang="en-US"/>
        </a:p>
      </dgm:t>
    </dgm:pt>
    <dgm:pt modelId="{80B0A60F-EBDF-4600-95B9-1BE4ADCD8670}" type="sibTrans" cxnId="{1D324C30-36C7-4326-92F6-65068359FC6B}">
      <dgm:prSet/>
      <dgm:spPr/>
      <dgm:t>
        <a:bodyPr/>
        <a:lstStyle/>
        <a:p>
          <a:endParaRPr lang="en-US"/>
        </a:p>
      </dgm:t>
    </dgm:pt>
    <dgm:pt modelId="{B2E945AC-78AF-4067-84FD-667B5C09DC2C}">
      <dgm:prSet/>
      <dgm:spPr/>
      <dgm:t>
        <a:bodyPr/>
        <a:lstStyle/>
        <a:p>
          <a:r>
            <a:rPr lang="en-US"/>
            <a:t>Government &amp; Military</a:t>
          </a:r>
        </a:p>
      </dgm:t>
    </dgm:pt>
    <dgm:pt modelId="{52C2A49B-7682-4AC7-B453-CD2F7BB3693D}" type="parTrans" cxnId="{8F292C22-D7E6-46A2-BBFC-84F7E8CE18AE}">
      <dgm:prSet/>
      <dgm:spPr/>
      <dgm:t>
        <a:bodyPr/>
        <a:lstStyle/>
        <a:p>
          <a:endParaRPr lang="en-US"/>
        </a:p>
      </dgm:t>
    </dgm:pt>
    <dgm:pt modelId="{BE186E4A-833A-4E7C-8750-BD3A332F0600}" type="sibTrans" cxnId="{8F292C22-D7E6-46A2-BBFC-84F7E8CE18AE}">
      <dgm:prSet/>
      <dgm:spPr/>
      <dgm:t>
        <a:bodyPr/>
        <a:lstStyle/>
        <a:p>
          <a:endParaRPr lang="en-US"/>
        </a:p>
      </dgm:t>
    </dgm:pt>
    <dgm:pt modelId="{7F1E4A5F-3AD9-458F-B986-D8DD45EA8378}">
      <dgm:prSet/>
      <dgm:spPr/>
      <dgm:t>
        <a:bodyPr/>
        <a:lstStyle/>
        <a:p>
          <a:r>
            <a:rPr lang="en-US"/>
            <a:t>Legal &amp; Financial</a:t>
          </a:r>
        </a:p>
      </dgm:t>
    </dgm:pt>
    <dgm:pt modelId="{3A372D27-4FD1-4F2C-8A16-872E75D5A400}" type="parTrans" cxnId="{7AC61695-4FBE-451F-A291-4F53AD0C948C}">
      <dgm:prSet/>
      <dgm:spPr/>
      <dgm:t>
        <a:bodyPr/>
        <a:lstStyle/>
        <a:p>
          <a:endParaRPr lang="en-US"/>
        </a:p>
      </dgm:t>
    </dgm:pt>
    <dgm:pt modelId="{A30E9A07-B4AC-44D9-B2D7-3EC3CC311C7D}" type="sibTrans" cxnId="{7AC61695-4FBE-451F-A291-4F53AD0C948C}">
      <dgm:prSet/>
      <dgm:spPr/>
      <dgm:t>
        <a:bodyPr/>
        <a:lstStyle/>
        <a:p>
          <a:endParaRPr lang="en-US"/>
        </a:p>
      </dgm:t>
    </dgm:pt>
    <dgm:pt modelId="{760D3C5D-6FF6-4E6D-9EE0-F5A9B46DE7BD}">
      <dgm:prSet/>
      <dgm:spPr/>
      <dgm:t>
        <a:bodyPr/>
        <a:lstStyle/>
        <a:p>
          <a:r>
            <a:rPr lang="en-US"/>
            <a:t>Call Centers &amp; Open Floorplans</a:t>
          </a:r>
        </a:p>
      </dgm:t>
    </dgm:pt>
    <dgm:pt modelId="{8BE11386-B4EC-43DF-86F4-E77C830067B1}" type="parTrans" cxnId="{8520AE64-C4EA-4A4B-9D0F-F5ACA55FEC6B}">
      <dgm:prSet/>
      <dgm:spPr/>
      <dgm:t>
        <a:bodyPr/>
        <a:lstStyle/>
        <a:p>
          <a:endParaRPr lang="en-US"/>
        </a:p>
      </dgm:t>
    </dgm:pt>
    <dgm:pt modelId="{329F31EC-8C5F-4286-B0A1-519F52A06B90}" type="sibTrans" cxnId="{8520AE64-C4EA-4A4B-9D0F-F5ACA55FEC6B}">
      <dgm:prSet/>
      <dgm:spPr/>
      <dgm:t>
        <a:bodyPr/>
        <a:lstStyle/>
        <a:p>
          <a:endParaRPr lang="en-US"/>
        </a:p>
      </dgm:t>
    </dgm:pt>
    <dgm:pt modelId="{650DA635-9844-4F6E-85C9-13929F8E42F2}">
      <dgm:prSet/>
      <dgm:spPr/>
      <dgm:t>
        <a:bodyPr/>
        <a:lstStyle/>
        <a:p>
          <a:r>
            <a:rPr lang="en-US"/>
            <a:t>Hospitality &amp; Retail</a:t>
          </a:r>
        </a:p>
      </dgm:t>
    </dgm:pt>
    <dgm:pt modelId="{34CB3459-7525-44F5-9C1D-BAD5E5A1DFD3}" type="parTrans" cxnId="{6D972F31-BBA8-4713-9D12-844E0D3154AD}">
      <dgm:prSet/>
      <dgm:spPr/>
      <dgm:t>
        <a:bodyPr/>
        <a:lstStyle/>
        <a:p>
          <a:endParaRPr lang="en-US"/>
        </a:p>
      </dgm:t>
    </dgm:pt>
    <dgm:pt modelId="{EB1B0DF9-B87A-4E4F-A0C6-D39C54476B27}" type="sibTrans" cxnId="{6D972F31-BBA8-4713-9D12-844E0D3154AD}">
      <dgm:prSet/>
      <dgm:spPr/>
      <dgm:t>
        <a:bodyPr/>
        <a:lstStyle/>
        <a:p>
          <a:endParaRPr lang="en-US"/>
        </a:p>
      </dgm:t>
    </dgm:pt>
    <dgm:pt modelId="{1827872D-98F9-403C-9C0A-BF5F74D54C27}" type="pres">
      <dgm:prSet presAssocID="{4202781D-CEF1-4A30-886B-0418F6D6228C}" presName="root" presStyleCnt="0">
        <dgm:presLayoutVars>
          <dgm:dir/>
          <dgm:resizeHandles val="exact"/>
        </dgm:presLayoutVars>
      </dgm:prSet>
      <dgm:spPr/>
    </dgm:pt>
    <dgm:pt modelId="{887DA72D-88E9-4927-B859-A020C562A6DD}" type="pres">
      <dgm:prSet presAssocID="{9DBB1148-064A-4969-8A52-5F6F3876FF5D}" presName="compNode" presStyleCnt="0"/>
      <dgm:spPr/>
    </dgm:pt>
    <dgm:pt modelId="{313D29EB-F7F5-4394-BCF3-1D5ECF40A0A0}" type="pres">
      <dgm:prSet presAssocID="{9DBB1148-064A-4969-8A52-5F6F3876FF5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5A305B67-6DD8-46EF-B201-C1172846C08A}" type="pres">
      <dgm:prSet presAssocID="{9DBB1148-064A-4969-8A52-5F6F3876FF5D}" presName="spaceRect" presStyleCnt="0"/>
      <dgm:spPr/>
    </dgm:pt>
    <dgm:pt modelId="{BD9DC0D7-2343-4A1E-8172-59307DA51E38}" type="pres">
      <dgm:prSet presAssocID="{9DBB1148-064A-4969-8A52-5F6F3876FF5D}" presName="textRect" presStyleLbl="revTx" presStyleIdx="0" presStyleCnt="6">
        <dgm:presLayoutVars>
          <dgm:chMax val="1"/>
          <dgm:chPref val="1"/>
        </dgm:presLayoutVars>
      </dgm:prSet>
      <dgm:spPr/>
    </dgm:pt>
    <dgm:pt modelId="{7E3869F8-F0AE-45FC-AF2D-0FE068874725}" type="pres">
      <dgm:prSet presAssocID="{ED28238C-20D3-4D3D-8AA5-D3EFB5B96AD6}" presName="sibTrans" presStyleCnt="0"/>
      <dgm:spPr/>
    </dgm:pt>
    <dgm:pt modelId="{6DB27665-A972-4D94-8910-910AFC661D83}" type="pres">
      <dgm:prSet presAssocID="{05F446A3-58C0-4A2C-ADE0-1EE835C3C3CD}" presName="compNode" presStyleCnt="0"/>
      <dgm:spPr/>
    </dgm:pt>
    <dgm:pt modelId="{0C4F0D56-215E-4AD4-BBEA-7C5BA6B4A8DF}" type="pres">
      <dgm:prSet presAssocID="{05F446A3-58C0-4A2C-ADE0-1EE835C3C3C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B370C20F-C282-43EC-86D8-7DBBF8429B39}" type="pres">
      <dgm:prSet presAssocID="{05F446A3-58C0-4A2C-ADE0-1EE835C3C3CD}" presName="spaceRect" presStyleCnt="0"/>
      <dgm:spPr/>
    </dgm:pt>
    <dgm:pt modelId="{53C01228-D4AE-4C06-8A26-470258D9826F}" type="pres">
      <dgm:prSet presAssocID="{05F446A3-58C0-4A2C-ADE0-1EE835C3C3CD}" presName="textRect" presStyleLbl="revTx" presStyleIdx="1" presStyleCnt="6">
        <dgm:presLayoutVars>
          <dgm:chMax val="1"/>
          <dgm:chPref val="1"/>
        </dgm:presLayoutVars>
      </dgm:prSet>
      <dgm:spPr/>
    </dgm:pt>
    <dgm:pt modelId="{C72B3FE9-5B15-4CDC-83DA-9176FD4C3A25}" type="pres">
      <dgm:prSet presAssocID="{80B0A60F-EBDF-4600-95B9-1BE4ADCD8670}" presName="sibTrans" presStyleCnt="0"/>
      <dgm:spPr/>
    </dgm:pt>
    <dgm:pt modelId="{F42E86A1-B8E3-4CFC-AD14-32522682100A}" type="pres">
      <dgm:prSet presAssocID="{B2E945AC-78AF-4067-84FD-667B5C09DC2C}" presName="compNode" presStyleCnt="0"/>
      <dgm:spPr/>
    </dgm:pt>
    <dgm:pt modelId="{AC4F5643-5C8C-4C66-A081-786A055B05C3}" type="pres">
      <dgm:prSet presAssocID="{B2E945AC-78AF-4067-84FD-667B5C09DC2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07FA0B6B-EF03-4097-93D4-074E5A5BB3B0}" type="pres">
      <dgm:prSet presAssocID="{B2E945AC-78AF-4067-84FD-667B5C09DC2C}" presName="spaceRect" presStyleCnt="0"/>
      <dgm:spPr/>
    </dgm:pt>
    <dgm:pt modelId="{057D8284-0D4D-4594-AC72-B6E1F8996AF1}" type="pres">
      <dgm:prSet presAssocID="{B2E945AC-78AF-4067-84FD-667B5C09DC2C}" presName="textRect" presStyleLbl="revTx" presStyleIdx="2" presStyleCnt="6">
        <dgm:presLayoutVars>
          <dgm:chMax val="1"/>
          <dgm:chPref val="1"/>
        </dgm:presLayoutVars>
      </dgm:prSet>
      <dgm:spPr/>
    </dgm:pt>
    <dgm:pt modelId="{DF2587CE-EBDD-4A09-93EE-990CC9C7285F}" type="pres">
      <dgm:prSet presAssocID="{BE186E4A-833A-4E7C-8750-BD3A332F0600}" presName="sibTrans" presStyleCnt="0"/>
      <dgm:spPr/>
    </dgm:pt>
    <dgm:pt modelId="{5D99A99F-5931-4DCC-A470-87D8EDB12D9C}" type="pres">
      <dgm:prSet presAssocID="{7F1E4A5F-3AD9-458F-B986-D8DD45EA8378}" presName="compNode" presStyleCnt="0"/>
      <dgm:spPr/>
    </dgm:pt>
    <dgm:pt modelId="{D7B46FCE-5C88-4237-9B97-E6EFA09BA4F2}" type="pres">
      <dgm:prSet presAssocID="{7F1E4A5F-3AD9-458F-B986-D8DD45EA837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92E6F30F-51A3-4E0C-A458-247D5CB801D4}" type="pres">
      <dgm:prSet presAssocID="{7F1E4A5F-3AD9-458F-B986-D8DD45EA8378}" presName="spaceRect" presStyleCnt="0"/>
      <dgm:spPr/>
    </dgm:pt>
    <dgm:pt modelId="{AAFB6B05-6AE3-4D55-BCDA-E29DC5291B28}" type="pres">
      <dgm:prSet presAssocID="{7F1E4A5F-3AD9-458F-B986-D8DD45EA8378}" presName="textRect" presStyleLbl="revTx" presStyleIdx="3" presStyleCnt="6">
        <dgm:presLayoutVars>
          <dgm:chMax val="1"/>
          <dgm:chPref val="1"/>
        </dgm:presLayoutVars>
      </dgm:prSet>
      <dgm:spPr/>
    </dgm:pt>
    <dgm:pt modelId="{462AFE86-521F-45BC-A605-14B520C050CF}" type="pres">
      <dgm:prSet presAssocID="{A30E9A07-B4AC-44D9-B2D7-3EC3CC311C7D}" presName="sibTrans" presStyleCnt="0"/>
      <dgm:spPr/>
    </dgm:pt>
    <dgm:pt modelId="{2EF74D42-E9C0-43D0-B276-6A8D59C85CFA}" type="pres">
      <dgm:prSet presAssocID="{760D3C5D-6FF6-4E6D-9EE0-F5A9B46DE7BD}" presName="compNode" presStyleCnt="0"/>
      <dgm:spPr/>
    </dgm:pt>
    <dgm:pt modelId="{4AAF5E44-EC90-4F65-BBDB-62D5C17E5F8E}" type="pres">
      <dgm:prSet presAssocID="{760D3C5D-6FF6-4E6D-9EE0-F5A9B46DE7B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E9832777-4340-427B-BD57-A50495054474}" type="pres">
      <dgm:prSet presAssocID="{760D3C5D-6FF6-4E6D-9EE0-F5A9B46DE7BD}" presName="spaceRect" presStyleCnt="0"/>
      <dgm:spPr/>
    </dgm:pt>
    <dgm:pt modelId="{D0F35299-C29D-4856-AA9B-18EC6A6D3636}" type="pres">
      <dgm:prSet presAssocID="{760D3C5D-6FF6-4E6D-9EE0-F5A9B46DE7BD}" presName="textRect" presStyleLbl="revTx" presStyleIdx="4" presStyleCnt="6">
        <dgm:presLayoutVars>
          <dgm:chMax val="1"/>
          <dgm:chPref val="1"/>
        </dgm:presLayoutVars>
      </dgm:prSet>
      <dgm:spPr/>
    </dgm:pt>
    <dgm:pt modelId="{A5DEE540-351E-4036-847C-02A12C962291}" type="pres">
      <dgm:prSet presAssocID="{329F31EC-8C5F-4286-B0A1-519F52A06B90}" presName="sibTrans" presStyleCnt="0"/>
      <dgm:spPr/>
    </dgm:pt>
    <dgm:pt modelId="{822E713C-50CD-4B23-A369-8A9D4D7AEA48}" type="pres">
      <dgm:prSet presAssocID="{650DA635-9844-4F6E-85C9-13929F8E42F2}" presName="compNode" presStyleCnt="0"/>
      <dgm:spPr/>
    </dgm:pt>
    <dgm:pt modelId="{42F4365D-E567-4298-9A0E-BB35DE9C1D00}" type="pres">
      <dgm:prSet presAssocID="{650DA635-9844-4F6E-85C9-13929F8E42F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iter"/>
        </a:ext>
      </dgm:extLst>
    </dgm:pt>
    <dgm:pt modelId="{863B0600-741E-4CA5-8814-E46F1B8FEC73}" type="pres">
      <dgm:prSet presAssocID="{650DA635-9844-4F6E-85C9-13929F8E42F2}" presName="spaceRect" presStyleCnt="0"/>
      <dgm:spPr/>
    </dgm:pt>
    <dgm:pt modelId="{223EC39F-0EF3-44BA-97BD-3E0875CB02F9}" type="pres">
      <dgm:prSet presAssocID="{650DA635-9844-4F6E-85C9-13929F8E42F2}" presName="textRect" presStyleLbl="revTx" presStyleIdx="5" presStyleCnt="6">
        <dgm:presLayoutVars>
          <dgm:chMax val="1"/>
          <dgm:chPref val="1"/>
        </dgm:presLayoutVars>
      </dgm:prSet>
      <dgm:spPr/>
    </dgm:pt>
  </dgm:ptLst>
  <dgm:cxnLst>
    <dgm:cxn modelId="{6C5C651B-2027-4AE7-80FF-440C2292A91D}" type="presOf" srcId="{4202781D-CEF1-4A30-886B-0418F6D6228C}" destId="{1827872D-98F9-403C-9C0A-BF5F74D54C27}" srcOrd="0" destOrd="0" presId="urn:microsoft.com/office/officeart/2018/2/layout/IconLabelList"/>
    <dgm:cxn modelId="{8F292C22-D7E6-46A2-BBFC-84F7E8CE18AE}" srcId="{4202781D-CEF1-4A30-886B-0418F6D6228C}" destId="{B2E945AC-78AF-4067-84FD-667B5C09DC2C}" srcOrd="2" destOrd="0" parTransId="{52C2A49B-7682-4AC7-B453-CD2F7BB3693D}" sibTransId="{BE186E4A-833A-4E7C-8750-BD3A332F0600}"/>
    <dgm:cxn modelId="{5BBAFA26-00C4-4AB8-84B2-1C4291C55B42}" srcId="{4202781D-CEF1-4A30-886B-0418F6D6228C}" destId="{9DBB1148-064A-4969-8A52-5F6F3876FF5D}" srcOrd="0" destOrd="0" parTransId="{2D56F6D2-D114-4132-A2BE-5F3E5C77BC33}" sibTransId="{ED28238C-20D3-4D3D-8AA5-D3EFB5B96AD6}"/>
    <dgm:cxn modelId="{1D324C30-36C7-4326-92F6-65068359FC6B}" srcId="{4202781D-CEF1-4A30-886B-0418F6D6228C}" destId="{05F446A3-58C0-4A2C-ADE0-1EE835C3C3CD}" srcOrd="1" destOrd="0" parTransId="{F1156F4A-B3C7-4FB0-9E58-9DBA6E8F5D42}" sibTransId="{80B0A60F-EBDF-4600-95B9-1BE4ADCD8670}"/>
    <dgm:cxn modelId="{6D972F31-BBA8-4713-9D12-844E0D3154AD}" srcId="{4202781D-CEF1-4A30-886B-0418F6D6228C}" destId="{650DA635-9844-4F6E-85C9-13929F8E42F2}" srcOrd="5" destOrd="0" parTransId="{34CB3459-7525-44F5-9C1D-BAD5E5A1DFD3}" sibTransId="{EB1B0DF9-B87A-4E4F-A0C6-D39C54476B27}"/>
    <dgm:cxn modelId="{682C8D3A-3446-4304-ADF3-D4A45F1ADB95}" type="presOf" srcId="{B2E945AC-78AF-4067-84FD-667B5C09DC2C}" destId="{057D8284-0D4D-4594-AC72-B6E1F8996AF1}" srcOrd="0" destOrd="0" presId="urn:microsoft.com/office/officeart/2018/2/layout/IconLabelList"/>
    <dgm:cxn modelId="{8520AE64-C4EA-4A4B-9D0F-F5ACA55FEC6B}" srcId="{4202781D-CEF1-4A30-886B-0418F6D6228C}" destId="{760D3C5D-6FF6-4E6D-9EE0-F5A9B46DE7BD}" srcOrd="4" destOrd="0" parTransId="{8BE11386-B4EC-43DF-86F4-E77C830067B1}" sibTransId="{329F31EC-8C5F-4286-B0A1-519F52A06B90}"/>
    <dgm:cxn modelId="{F3C99C76-33A3-44DE-B7CA-6203566F1AED}" type="presOf" srcId="{760D3C5D-6FF6-4E6D-9EE0-F5A9B46DE7BD}" destId="{D0F35299-C29D-4856-AA9B-18EC6A6D3636}" srcOrd="0" destOrd="0" presId="urn:microsoft.com/office/officeart/2018/2/layout/IconLabelList"/>
    <dgm:cxn modelId="{C0D02D87-0F0E-42BC-8804-4072EE480CB2}" type="presOf" srcId="{650DA635-9844-4F6E-85C9-13929F8E42F2}" destId="{223EC39F-0EF3-44BA-97BD-3E0875CB02F9}" srcOrd="0" destOrd="0" presId="urn:microsoft.com/office/officeart/2018/2/layout/IconLabelList"/>
    <dgm:cxn modelId="{7AC61695-4FBE-451F-A291-4F53AD0C948C}" srcId="{4202781D-CEF1-4A30-886B-0418F6D6228C}" destId="{7F1E4A5F-3AD9-458F-B986-D8DD45EA8378}" srcOrd="3" destOrd="0" parTransId="{3A372D27-4FD1-4F2C-8A16-872E75D5A400}" sibTransId="{A30E9A07-B4AC-44D9-B2D7-3EC3CC311C7D}"/>
    <dgm:cxn modelId="{F7E82CC7-3F18-4694-92FE-7FC516065EC2}" type="presOf" srcId="{9DBB1148-064A-4969-8A52-5F6F3876FF5D}" destId="{BD9DC0D7-2343-4A1E-8172-59307DA51E38}" srcOrd="0" destOrd="0" presId="urn:microsoft.com/office/officeart/2018/2/layout/IconLabelList"/>
    <dgm:cxn modelId="{5B6D35D2-C3DC-4473-B16B-D3621D9CA50F}" type="presOf" srcId="{7F1E4A5F-3AD9-458F-B986-D8DD45EA8378}" destId="{AAFB6B05-6AE3-4D55-BCDA-E29DC5291B28}" srcOrd="0" destOrd="0" presId="urn:microsoft.com/office/officeart/2018/2/layout/IconLabelList"/>
    <dgm:cxn modelId="{77B65DF3-829D-475B-8615-4FD0C5AAF2E0}" type="presOf" srcId="{05F446A3-58C0-4A2C-ADE0-1EE835C3C3CD}" destId="{53C01228-D4AE-4C06-8A26-470258D9826F}" srcOrd="0" destOrd="0" presId="urn:microsoft.com/office/officeart/2018/2/layout/IconLabelList"/>
    <dgm:cxn modelId="{D3379A37-92AA-4BF9-83EF-8C65A5779F1F}" type="presParOf" srcId="{1827872D-98F9-403C-9C0A-BF5F74D54C27}" destId="{887DA72D-88E9-4927-B859-A020C562A6DD}" srcOrd="0" destOrd="0" presId="urn:microsoft.com/office/officeart/2018/2/layout/IconLabelList"/>
    <dgm:cxn modelId="{584021FE-17E7-4848-A740-F6701E76588A}" type="presParOf" srcId="{887DA72D-88E9-4927-B859-A020C562A6DD}" destId="{313D29EB-F7F5-4394-BCF3-1D5ECF40A0A0}" srcOrd="0" destOrd="0" presId="urn:microsoft.com/office/officeart/2018/2/layout/IconLabelList"/>
    <dgm:cxn modelId="{2E109879-D628-4A93-82F7-AC6A59F875A7}" type="presParOf" srcId="{887DA72D-88E9-4927-B859-A020C562A6DD}" destId="{5A305B67-6DD8-46EF-B201-C1172846C08A}" srcOrd="1" destOrd="0" presId="urn:microsoft.com/office/officeart/2018/2/layout/IconLabelList"/>
    <dgm:cxn modelId="{D82509A0-2FE7-464E-ADFF-E5E228E97AFF}" type="presParOf" srcId="{887DA72D-88E9-4927-B859-A020C562A6DD}" destId="{BD9DC0D7-2343-4A1E-8172-59307DA51E38}" srcOrd="2" destOrd="0" presId="urn:microsoft.com/office/officeart/2018/2/layout/IconLabelList"/>
    <dgm:cxn modelId="{AF7E4D4E-E6EE-435E-BF0D-98195449E70B}" type="presParOf" srcId="{1827872D-98F9-403C-9C0A-BF5F74D54C27}" destId="{7E3869F8-F0AE-45FC-AF2D-0FE068874725}" srcOrd="1" destOrd="0" presId="urn:microsoft.com/office/officeart/2018/2/layout/IconLabelList"/>
    <dgm:cxn modelId="{D60AC699-3509-44D6-946F-1DB8D884EF5B}" type="presParOf" srcId="{1827872D-98F9-403C-9C0A-BF5F74D54C27}" destId="{6DB27665-A972-4D94-8910-910AFC661D83}" srcOrd="2" destOrd="0" presId="urn:microsoft.com/office/officeart/2018/2/layout/IconLabelList"/>
    <dgm:cxn modelId="{33112B3E-3584-4468-9A22-93995E4CF364}" type="presParOf" srcId="{6DB27665-A972-4D94-8910-910AFC661D83}" destId="{0C4F0D56-215E-4AD4-BBEA-7C5BA6B4A8DF}" srcOrd="0" destOrd="0" presId="urn:microsoft.com/office/officeart/2018/2/layout/IconLabelList"/>
    <dgm:cxn modelId="{F2D6C70C-9769-474F-82FA-309F326CD3E9}" type="presParOf" srcId="{6DB27665-A972-4D94-8910-910AFC661D83}" destId="{B370C20F-C282-43EC-86D8-7DBBF8429B39}" srcOrd="1" destOrd="0" presId="urn:microsoft.com/office/officeart/2018/2/layout/IconLabelList"/>
    <dgm:cxn modelId="{95FD1AEA-B31F-46DD-AA29-B2F701229D51}" type="presParOf" srcId="{6DB27665-A972-4D94-8910-910AFC661D83}" destId="{53C01228-D4AE-4C06-8A26-470258D9826F}" srcOrd="2" destOrd="0" presId="urn:microsoft.com/office/officeart/2018/2/layout/IconLabelList"/>
    <dgm:cxn modelId="{2F3DF342-1CD4-4B1E-9D23-262DADBC625E}" type="presParOf" srcId="{1827872D-98F9-403C-9C0A-BF5F74D54C27}" destId="{C72B3FE9-5B15-4CDC-83DA-9176FD4C3A25}" srcOrd="3" destOrd="0" presId="urn:microsoft.com/office/officeart/2018/2/layout/IconLabelList"/>
    <dgm:cxn modelId="{76C65D0B-0221-4964-8B21-C88BAC637757}" type="presParOf" srcId="{1827872D-98F9-403C-9C0A-BF5F74D54C27}" destId="{F42E86A1-B8E3-4CFC-AD14-32522682100A}" srcOrd="4" destOrd="0" presId="urn:microsoft.com/office/officeart/2018/2/layout/IconLabelList"/>
    <dgm:cxn modelId="{F82C66E2-CC01-46CB-ACDD-B95A6398D28E}" type="presParOf" srcId="{F42E86A1-B8E3-4CFC-AD14-32522682100A}" destId="{AC4F5643-5C8C-4C66-A081-786A055B05C3}" srcOrd="0" destOrd="0" presId="urn:microsoft.com/office/officeart/2018/2/layout/IconLabelList"/>
    <dgm:cxn modelId="{24FD1C18-C6E1-4776-9350-0D7E5A31B98E}" type="presParOf" srcId="{F42E86A1-B8E3-4CFC-AD14-32522682100A}" destId="{07FA0B6B-EF03-4097-93D4-074E5A5BB3B0}" srcOrd="1" destOrd="0" presId="urn:microsoft.com/office/officeart/2018/2/layout/IconLabelList"/>
    <dgm:cxn modelId="{DABBD934-7EBB-4DC7-B1AC-FCA9FB0A8A94}" type="presParOf" srcId="{F42E86A1-B8E3-4CFC-AD14-32522682100A}" destId="{057D8284-0D4D-4594-AC72-B6E1F8996AF1}" srcOrd="2" destOrd="0" presId="urn:microsoft.com/office/officeart/2018/2/layout/IconLabelList"/>
    <dgm:cxn modelId="{738DEFAE-F96F-4976-A9D0-CBEF78A3902E}" type="presParOf" srcId="{1827872D-98F9-403C-9C0A-BF5F74D54C27}" destId="{DF2587CE-EBDD-4A09-93EE-990CC9C7285F}" srcOrd="5" destOrd="0" presId="urn:microsoft.com/office/officeart/2018/2/layout/IconLabelList"/>
    <dgm:cxn modelId="{F779A8E4-9F88-4F37-923B-A5AD1652F867}" type="presParOf" srcId="{1827872D-98F9-403C-9C0A-BF5F74D54C27}" destId="{5D99A99F-5931-4DCC-A470-87D8EDB12D9C}" srcOrd="6" destOrd="0" presId="urn:microsoft.com/office/officeart/2018/2/layout/IconLabelList"/>
    <dgm:cxn modelId="{39018A08-A9B4-4089-A047-517E3E2B05C0}" type="presParOf" srcId="{5D99A99F-5931-4DCC-A470-87D8EDB12D9C}" destId="{D7B46FCE-5C88-4237-9B97-E6EFA09BA4F2}" srcOrd="0" destOrd="0" presId="urn:microsoft.com/office/officeart/2018/2/layout/IconLabelList"/>
    <dgm:cxn modelId="{98A47904-7D6A-46B7-AA7D-F3AD350297D9}" type="presParOf" srcId="{5D99A99F-5931-4DCC-A470-87D8EDB12D9C}" destId="{92E6F30F-51A3-4E0C-A458-247D5CB801D4}" srcOrd="1" destOrd="0" presId="urn:microsoft.com/office/officeart/2018/2/layout/IconLabelList"/>
    <dgm:cxn modelId="{34BD2DBA-A195-4F0D-8166-115EA7692C55}" type="presParOf" srcId="{5D99A99F-5931-4DCC-A470-87D8EDB12D9C}" destId="{AAFB6B05-6AE3-4D55-BCDA-E29DC5291B28}" srcOrd="2" destOrd="0" presId="urn:microsoft.com/office/officeart/2018/2/layout/IconLabelList"/>
    <dgm:cxn modelId="{0F7A6E15-510D-4C49-9371-0B54E33009FD}" type="presParOf" srcId="{1827872D-98F9-403C-9C0A-BF5F74D54C27}" destId="{462AFE86-521F-45BC-A605-14B520C050CF}" srcOrd="7" destOrd="0" presId="urn:microsoft.com/office/officeart/2018/2/layout/IconLabelList"/>
    <dgm:cxn modelId="{577789CE-B31F-49EB-B237-7FC23456DCC9}" type="presParOf" srcId="{1827872D-98F9-403C-9C0A-BF5F74D54C27}" destId="{2EF74D42-E9C0-43D0-B276-6A8D59C85CFA}" srcOrd="8" destOrd="0" presId="urn:microsoft.com/office/officeart/2018/2/layout/IconLabelList"/>
    <dgm:cxn modelId="{37CB0C83-AB4E-4D5D-B3B3-6E28987CB163}" type="presParOf" srcId="{2EF74D42-E9C0-43D0-B276-6A8D59C85CFA}" destId="{4AAF5E44-EC90-4F65-BBDB-62D5C17E5F8E}" srcOrd="0" destOrd="0" presId="urn:microsoft.com/office/officeart/2018/2/layout/IconLabelList"/>
    <dgm:cxn modelId="{7BEC8F09-1630-4543-9D66-BDFDA0F2A0EC}" type="presParOf" srcId="{2EF74D42-E9C0-43D0-B276-6A8D59C85CFA}" destId="{E9832777-4340-427B-BD57-A50495054474}" srcOrd="1" destOrd="0" presId="urn:microsoft.com/office/officeart/2018/2/layout/IconLabelList"/>
    <dgm:cxn modelId="{705D486A-9960-4A43-A3D2-D784B09EDF52}" type="presParOf" srcId="{2EF74D42-E9C0-43D0-B276-6A8D59C85CFA}" destId="{D0F35299-C29D-4856-AA9B-18EC6A6D3636}" srcOrd="2" destOrd="0" presId="urn:microsoft.com/office/officeart/2018/2/layout/IconLabelList"/>
    <dgm:cxn modelId="{DE38F7A0-9FE8-4492-B611-8C71C43C0CFC}" type="presParOf" srcId="{1827872D-98F9-403C-9C0A-BF5F74D54C27}" destId="{A5DEE540-351E-4036-847C-02A12C962291}" srcOrd="9" destOrd="0" presId="urn:microsoft.com/office/officeart/2018/2/layout/IconLabelList"/>
    <dgm:cxn modelId="{7C7FB087-0B15-4D3E-B4A6-CAD27488F5C0}" type="presParOf" srcId="{1827872D-98F9-403C-9C0A-BF5F74D54C27}" destId="{822E713C-50CD-4B23-A369-8A9D4D7AEA48}" srcOrd="10" destOrd="0" presId="urn:microsoft.com/office/officeart/2018/2/layout/IconLabelList"/>
    <dgm:cxn modelId="{8B7F1490-5339-4CB9-9C13-7BE0B23AFC9B}" type="presParOf" srcId="{822E713C-50CD-4B23-A369-8A9D4D7AEA48}" destId="{42F4365D-E567-4298-9A0E-BB35DE9C1D00}" srcOrd="0" destOrd="0" presId="urn:microsoft.com/office/officeart/2018/2/layout/IconLabelList"/>
    <dgm:cxn modelId="{9DE6C9F7-2D1E-458A-8414-EA2946CEA3D8}" type="presParOf" srcId="{822E713C-50CD-4B23-A369-8A9D4D7AEA48}" destId="{863B0600-741E-4CA5-8814-E46F1B8FEC73}" srcOrd="1" destOrd="0" presId="urn:microsoft.com/office/officeart/2018/2/layout/IconLabelList"/>
    <dgm:cxn modelId="{3F2EC622-9628-41DC-BCEB-DB6EEC25571D}" type="presParOf" srcId="{822E713C-50CD-4B23-A369-8A9D4D7AEA48}" destId="{223EC39F-0EF3-44BA-97BD-3E0875CB02F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CE8ED4-0288-42B6-BA81-F87AE19B6633}"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764E341D-140D-4AA1-BC45-6A3EAA90FCD2}">
      <dgm:prSet/>
      <dgm:spPr/>
      <dgm:t>
        <a:bodyPr/>
        <a:lstStyle/>
        <a:p>
          <a:r>
            <a:rPr lang="en-US" b="0" i="0"/>
            <a:t>Headend - Controls Operating Platforms (OPs)</a:t>
          </a:r>
          <a:endParaRPr lang="en-US"/>
        </a:p>
      </dgm:t>
    </dgm:pt>
    <dgm:pt modelId="{56F8A782-30BD-4F56-AB0D-2E37CAF04122}" type="parTrans" cxnId="{E9BC6AB7-1754-463E-8485-9A50B6FCD072}">
      <dgm:prSet/>
      <dgm:spPr/>
      <dgm:t>
        <a:bodyPr/>
        <a:lstStyle/>
        <a:p>
          <a:endParaRPr lang="en-US"/>
        </a:p>
      </dgm:t>
    </dgm:pt>
    <dgm:pt modelId="{8473C346-31B1-43A8-87F5-7E343CDD89D6}" type="sibTrans" cxnId="{E9BC6AB7-1754-463E-8485-9A50B6FCD072}">
      <dgm:prSet/>
      <dgm:spPr/>
      <dgm:t>
        <a:bodyPr/>
        <a:lstStyle/>
        <a:p>
          <a:endParaRPr lang="en-US"/>
        </a:p>
      </dgm:t>
    </dgm:pt>
    <dgm:pt modelId="{B7D9C2B7-3A19-43EA-B626-6D7C1A2953B4}">
      <dgm:prSet/>
      <dgm:spPr/>
      <dgm:t>
        <a:bodyPr/>
        <a:lstStyle/>
        <a:p>
          <a:r>
            <a:rPr lang="en-US" b="0" i="0"/>
            <a:t>OP’s - Controls the Speakers</a:t>
          </a:r>
          <a:endParaRPr lang="en-US"/>
        </a:p>
      </dgm:t>
    </dgm:pt>
    <dgm:pt modelId="{0918BFA2-BA5D-40C0-A1E3-BA2253D4600D}" type="parTrans" cxnId="{0EAEC564-8FF4-4729-91C7-EFA586983F4C}">
      <dgm:prSet/>
      <dgm:spPr/>
      <dgm:t>
        <a:bodyPr/>
        <a:lstStyle/>
        <a:p>
          <a:endParaRPr lang="en-US"/>
        </a:p>
      </dgm:t>
    </dgm:pt>
    <dgm:pt modelId="{8413A175-3AEB-4394-8319-A70D6213A095}" type="sibTrans" cxnId="{0EAEC564-8FF4-4729-91C7-EFA586983F4C}">
      <dgm:prSet/>
      <dgm:spPr/>
      <dgm:t>
        <a:bodyPr/>
        <a:lstStyle/>
        <a:p>
          <a:endParaRPr lang="en-US"/>
        </a:p>
      </dgm:t>
    </dgm:pt>
    <dgm:pt modelId="{9B8675FA-1004-4E3C-832C-C2D5F6442E64}">
      <dgm:prSet/>
      <dgm:spPr/>
      <dgm:t>
        <a:bodyPr/>
        <a:lstStyle/>
        <a:p>
          <a:r>
            <a:rPr lang="en-US" b="0" i="0"/>
            <a:t>MPI - Provides Music and Paging Interface (optional)</a:t>
          </a:r>
          <a:endParaRPr lang="en-US"/>
        </a:p>
      </dgm:t>
    </dgm:pt>
    <dgm:pt modelId="{E117C0D0-45F2-4DB1-A7B1-6AD898614882}" type="parTrans" cxnId="{6C500222-28B8-45DF-A67B-22A7354F26C1}">
      <dgm:prSet/>
      <dgm:spPr/>
      <dgm:t>
        <a:bodyPr/>
        <a:lstStyle/>
        <a:p>
          <a:endParaRPr lang="en-US"/>
        </a:p>
      </dgm:t>
    </dgm:pt>
    <dgm:pt modelId="{C7330410-C9B0-448F-9CD5-4A6F675244D8}" type="sibTrans" cxnId="{6C500222-28B8-45DF-A67B-22A7354F26C1}">
      <dgm:prSet/>
      <dgm:spPr/>
      <dgm:t>
        <a:bodyPr/>
        <a:lstStyle/>
        <a:p>
          <a:endParaRPr lang="en-US"/>
        </a:p>
      </dgm:t>
    </dgm:pt>
    <dgm:pt modelId="{FF3A5328-51D0-4EAB-B63A-7AF123AAC37A}">
      <dgm:prSet/>
      <dgm:spPr/>
      <dgm:t>
        <a:bodyPr/>
        <a:lstStyle/>
        <a:p>
          <a:r>
            <a:rPr lang="en-US" b="0" i="0"/>
            <a:t>Speakers - Audio Output </a:t>
          </a:r>
          <a:endParaRPr lang="en-US"/>
        </a:p>
      </dgm:t>
    </dgm:pt>
    <dgm:pt modelId="{C5D1A84A-9649-4C8D-A11F-6D9541720F9A}" type="parTrans" cxnId="{54389222-70EF-4126-9BAC-3FA864247671}">
      <dgm:prSet/>
      <dgm:spPr/>
      <dgm:t>
        <a:bodyPr/>
        <a:lstStyle/>
        <a:p>
          <a:endParaRPr lang="en-US"/>
        </a:p>
      </dgm:t>
    </dgm:pt>
    <dgm:pt modelId="{6AFE8DCC-A799-4F0F-BCFE-4810F753B54E}" type="sibTrans" cxnId="{54389222-70EF-4126-9BAC-3FA864247671}">
      <dgm:prSet/>
      <dgm:spPr/>
      <dgm:t>
        <a:bodyPr/>
        <a:lstStyle/>
        <a:p>
          <a:endParaRPr lang="en-US"/>
        </a:p>
      </dgm:t>
    </dgm:pt>
    <dgm:pt modelId="{1B38541D-189E-4C1B-93B6-103C07F12E0D}">
      <dgm:prSet/>
      <dgm:spPr/>
      <dgm:t>
        <a:bodyPr/>
        <a:lstStyle/>
        <a:p>
          <a:r>
            <a:rPr lang="en-US" b="0" i="0"/>
            <a:t>System Manager – Software Interface</a:t>
          </a:r>
          <a:endParaRPr lang="en-US"/>
        </a:p>
      </dgm:t>
    </dgm:pt>
    <dgm:pt modelId="{054EDC30-BD32-43DC-8838-AE3BD02183B3}" type="parTrans" cxnId="{FDDC7FA7-60B0-4D0B-AABC-FE15C4AC3D4B}">
      <dgm:prSet/>
      <dgm:spPr/>
      <dgm:t>
        <a:bodyPr/>
        <a:lstStyle/>
        <a:p>
          <a:endParaRPr lang="en-US"/>
        </a:p>
      </dgm:t>
    </dgm:pt>
    <dgm:pt modelId="{5A79E419-EC4F-419B-AB03-0AFCE709828A}" type="sibTrans" cxnId="{FDDC7FA7-60B0-4D0B-AABC-FE15C4AC3D4B}">
      <dgm:prSet/>
      <dgm:spPr/>
      <dgm:t>
        <a:bodyPr/>
        <a:lstStyle/>
        <a:p>
          <a:endParaRPr lang="en-US"/>
        </a:p>
      </dgm:t>
    </dgm:pt>
    <dgm:pt modelId="{1E2DCDEA-61A0-44FA-9AFC-A3E6693AE5C2}" type="pres">
      <dgm:prSet presAssocID="{FECE8ED4-0288-42B6-BA81-F87AE19B6633}" presName="root" presStyleCnt="0">
        <dgm:presLayoutVars>
          <dgm:dir/>
          <dgm:resizeHandles val="exact"/>
        </dgm:presLayoutVars>
      </dgm:prSet>
      <dgm:spPr/>
    </dgm:pt>
    <dgm:pt modelId="{2565E4D6-01A2-4195-B101-8FFC2FAC1D4A}" type="pres">
      <dgm:prSet presAssocID="{764E341D-140D-4AA1-BC45-6A3EAA90FCD2}" presName="compNode" presStyleCnt="0"/>
      <dgm:spPr/>
    </dgm:pt>
    <dgm:pt modelId="{79A1D2E1-5130-46E7-85B0-648055EB9440}" type="pres">
      <dgm:prSet presAssocID="{764E341D-140D-4AA1-BC45-6A3EAA90FCD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EF5B515E-EBDB-44BF-9194-C7248FCF8085}" type="pres">
      <dgm:prSet presAssocID="{764E341D-140D-4AA1-BC45-6A3EAA90FCD2}" presName="spaceRect" presStyleCnt="0"/>
      <dgm:spPr/>
    </dgm:pt>
    <dgm:pt modelId="{F61CFD61-A028-4926-86FB-6923DC530B5B}" type="pres">
      <dgm:prSet presAssocID="{764E341D-140D-4AA1-BC45-6A3EAA90FCD2}" presName="textRect" presStyleLbl="revTx" presStyleIdx="0" presStyleCnt="5">
        <dgm:presLayoutVars>
          <dgm:chMax val="1"/>
          <dgm:chPref val="1"/>
        </dgm:presLayoutVars>
      </dgm:prSet>
      <dgm:spPr/>
    </dgm:pt>
    <dgm:pt modelId="{14DA1E18-ACE1-4747-B51F-24B9F2E0C02A}" type="pres">
      <dgm:prSet presAssocID="{8473C346-31B1-43A8-87F5-7E343CDD89D6}" presName="sibTrans" presStyleCnt="0"/>
      <dgm:spPr/>
    </dgm:pt>
    <dgm:pt modelId="{127722BA-D407-4191-B649-5C3C6412803A}" type="pres">
      <dgm:prSet presAssocID="{B7D9C2B7-3A19-43EA-B626-6D7C1A2953B4}" presName="compNode" presStyleCnt="0"/>
      <dgm:spPr/>
    </dgm:pt>
    <dgm:pt modelId="{5D0D19B2-0475-41BA-9A19-9966F9139093}" type="pres">
      <dgm:prSet presAssocID="{B7D9C2B7-3A19-43EA-B626-6D7C1A2953B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etwork diagram with solid fill"/>
        </a:ext>
      </dgm:extLst>
    </dgm:pt>
    <dgm:pt modelId="{00F47BDA-19B4-46F6-882E-796D0A0832BC}" type="pres">
      <dgm:prSet presAssocID="{B7D9C2B7-3A19-43EA-B626-6D7C1A2953B4}" presName="spaceRect" presStyleCnt="0"/>
      <dgm:spPr/>
    </dgm:pt>
    <dgm:pt modelId="{45CE4A3B-7C20-4EF1-AD06-70C5F8884B52}" type="pres">
      <dgm:prSet presAssocID="{B7D9C2B7-3A19-43EA-B626-6D7C1A2953B4}" presName="textRect" presStyleLbl="revTx" presStyleIdx="1" presStyleCnt="5">
        <dgm:presLayoutVars>
          <dgm:chMax val="1"/>
          <dgm:chPref val="1"/>
        </dgm:presLayoutVars>
      </dgm:prSet>
      <dgm:spPr/>
    </dgm:pt>
    <dgm:pt modelId="{B6CDA80D-E36F-4597-A368-327426246535}" type="pres">
      <dgm:prSet presAssocID="{8413A175-3AEB-4394-8319-A70D6213A095}" presName="sibTrans" presStyleCnt="0"/>
      <dgm:spPr/>
    </dgm:pt>
    <dgm:pt modelId="{816FD6AA-DE34-4698-ACA9-DF7E39E4997E}" type="pres">
      <dgm:prSet presAssocID="{9B8675FA-1004-4E3C-832C-C2D5F6442E64}" presName="compNode" presStyleCnt="0"/>
      <dgm:spPr/>
    </dgm:pt>
    <dgm:pt modelId="{7D58B869-21A3-41EF-BAEE-63F1D0ECC23A}" type="pres">
      <dgm:prSet presAssocID="{9B8675FA-1004-4E3C-832C-C2D5F6442E6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sic"/>
        </a:ext>
      </dgm:extLst>
    </dgm:pt>
    <dgm:pt modelId="{4A1802FA-A43D-44B0-98B2-0CDFB70F5402}" type="pres">
      <dgm:prSet presAssocID="{9B8675FA-1004-4E3C-832C-C2D5F6442E64}" presName="spaceRect" presStyleCnt="0"/>
      <dgm:spPr/>
    </dgm:pt>
    <dgm:pt modelId="{D7C3D9A6-3F7F-400D-8E0A-D7BE113DE788}" type="pres">
      <dgm:prSet presAssocID="{9B8675FA-1004-4E3C-832C-C2D5F6442E64}" presName="textRect" presStyleLbl="revTx" presStyleIdx="2" presStyleCnt="5">
        <dgm:presLayoutVars>
          <dgm:chMax val="1"/>
          <dgm:chPref val="1"/>
        </dgm:presLayoutVars>
      </dgm:prSet>
      <dgm:spPr/>
    </dgm:pt>
    <dgm:pt modelId="{1BDAF308-A6E3-49A7-8128-A26B60240228}" type="pres">
      <dgm:prSet presAssocID="{C7330410-C9B0-448F-9CD5-4A6F675244D8}" presName="sibTrans" presStyleCnt="0"/>
      <dgm:spPr/>
    </dgm:pt>
    <dgm:pt modelId="{6A2F0406-5E8F-4210-B612-B1547A8E373B}" type="pres">
      <dgm:prSet presAssocID="{FF3A5328-51D0-4EAB-B63A-7AF123AAC37A}" presName="compNode" presStyleCnt="0"/>
      <dgm:spPr/>
    </dgm:pt>
    <dgm:pt modelId="{4AFF4E4F-A8D0-4BB5-BA3C-4F066E566E90}" type="pres">
      <dgm:prSet presAssocID="{FF3A5328-51D0-4EAB-B63A-7AF123AAC37A}" presName="iconRect" presStyleLbl="node1" presStyleIdx="3" presStyleCnt="5" custLinFactNeighborX="-2352" custLinFactNeighborY="352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s"/>
        </a:ext>
      </dgm:extLst>
    </dgm:pt>
    <dgm:pt modelId="{077AE993-EFB7-4AE4-9D31-B9AE7F5D9230}" type="pres">
      <dgm:prSet presAssocID="{FF3A5328-51D0-4EAB-B63A-7AF123AAC37A}" presName="spaceRect" presStyleCnt="0"/>
      <dgm:spPr/>
    </dgm:pt>
    <dgm:pt modelId="{068256E1-8752-49DB-BCE8-D31F8199FB04}" type="pres">
      <dgm:prSet presAssocID="{FF3A5328-51D0-4EAB-B63A-7AF123AAC37A}" presName="textRect" presStyleLbl="revTx" presStyleIdx="3" presStyleCnt="5">
        <dgm:presLayoutVars>
          <dgm:chMax val="1"/>
          <dgm:chPref val="1"/>
        </dgm:presLayoutVars>
      </dgm:prSet>
      <dgm:spPr/>
    </dgm:pt>
    <dgm:pt modelId="{7AD222D8-79A9-4518-8C7C-135402D40A4F}" type="pres">
      <dgm:prSet presAssocID="{6AFE8DCC-A799-4F0F-BCFE-4810F753B54E}" presName="sibTrans" presStyleCnt="0"/>
      <dgm:spPr/>
    </dgm:pt>
    <dgm:pt modelId="{69160DCD-9B07-4752-9C27-6041BD8346A0}" type="pres">
      <dgm:prSet presAssocID="{1B38541D-189E-4C1B-93B6-103C07F12E0D}" presName="compNode" presStyleCnt="0"/>
      <dgm:spPr/>
    </dgm:pt>
    <dgm:pt modelId="{48512700-FAA3-4609-99C8-E7C21A2F8C8F}" type="pres">
      <dgm:prSet presAssocID="{1B38541D-189E-4C1B-93B6-103C07F12E0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E015F722-4234-443C-A723-0BD0D1D8A2DF}" type="pres">
      <dgm:prSet presAssocID="{1B38541D-189E-4C1B-93B6-103C07F12E0D}" presName="spaceRect" presStyleCnt="0"/>
      <dgm:spPr/>
    </dgm:pt>
    <dgm:pt modelId="{AC228B20-72D0-49FC-B552-6E55951D0F5B}" type="pres">
      <dgm:prSet presAssocID="{1B38541D-189E-4C1B-93B6-103C07F12E0D}" presName="textRect" presStyleLbl="revTx" presStyleIdx="4" presStyleCnt="5">
        <dgm:presLayoutVars>
          <dgm:chMax val="1"/>
          <dgm:chPref val="1"/>
        </dgm:presLayoutVars>
      </dgm:prSet>
      <dgm:spPr/>
    </dgm:pt>
  </dgm:ptLst>
  <dgm:cxnLst>
    <dgm:cxn modelId="{9A469917-C309-47AF-974C-C0CF3D353C9E}" type="presOf" srcId="{FECE8ED4-0288-42B6-BA81-F87AE19B6633}" destId="{1E2DCDEA-61A0-44FA-9AFC-A3E6693AE5C2}" srcOrd="0" destOrd="0" presId="urn:microsoft.com/office/officeart/2018/2/layout/IconLabelList"/>
    <dgm:cxn modelId="{6C500222-28B8-45DF-A67B-22A7354F26C1}" srcId="{FECE8ED4-0288-42B6-BA81-F87AE19B6633}" destId="{9B8675FA-1004-4E3C-832C-C2D5F6442E64}" srcOrd="2" destOrd="0" parTransId="{E117C0D0-45F2-4DB1-A7B1-6AD898614882}" sibTransId="{C7330410-C9B0-448F-9CD5-4A6F675244D8}"/>
    <dgm:cxn modelId="{54389222-70EF-4126-9BAC-3FA864247671}" srcId="{FECE8ED4-0288-42B6-BA81-F87AE19B6633}" destId="{FF3A5328-51D0-4EAB-B63A-7AF123AAC37A}" srcOrd="3" destOrd="0" parTransId="{C5D1A84A-9649-4C8D-A11F-6D9541720F9A}" sibTransId="{6AFE8DCC-A799-4F0F-BCFE-4810F753B54E}"/>
    <dgm:cxn modelId="{9217662D-DE5B-4648-9CE1-9A5795C64ECE}" type="presOf" srcId="{764E341D-140D-4AA1-BC45-6A3EAA90FCD2}" destId="{F61CFD61-A028-4926-86FB-6923DC530B5B}" srcOrd="0" destOrd="0" presId="urn:microsoft.com/office/officeart/2018/2/layout/IconLabelList"/>
    <dgm:cxn modelId="{D91A0337-A541-474B-9838-B7F0ED47BB91}" type="presOf" srcId="{FF3A5328-51D0-4EAB-B63A-7AF123AAC37A}" destId="{068256E1-8752-49DB-BCE8-D31F8199FB04}" srcOrd="0" destOrd="0" presId="urn:microsoft.com/office/officeart/2018/2/layout/IconLabelList"/>
    <dgm:cxn modelId="{40F21B3F-3A9E-4A9A-B4A5-14DB0948E0EF}" type="presOf" srcId="{9B8675FA-1004-4E3C-832C-C2D5F6442E64}" destId="{D7C3D9A6-3F7F-400D-8E0A-D7BE113DE788}" srcOrd="0" destOrd="0" presId="urn:microsoft.com/office/officeart/2018/2/layout/IconLabelList"/>
    <dgm:cxn modelId="{B8097443-FD2F-442A-982F-33C25C4A333B}" type="presOf" srcId="{1B38541D-189E-4C1B-93B6-103C07F12E0D}" destId="{AC228B20-72D0-49FC-B552-6E55951D0F5B}" srcOrd="0" destOrd="0" presId="urn:microsoft.com/office/officeart/2018/2/layout/IconLabelList"/>
    <dgm:cxn modelId="{0EAEC564-8FF4-4729-91C7-EFA586983F4C}" srcId="{FECE8ED4-0288-42B6-BA81-F87AE19B6633}" destId="{B7D9C2B7-3A19-43EA-B626-6D7C1A2953B4}" srcOrd="1" destOrd="0" parTransId="{0918BFA2-BA5D-40C0-A1E3-BA2253D4600D}" sibTransId="{8413A175-3AEB-4394-8319-A70D6213A095}"/>
    <dgm:cxn modelId="{7AFB2C4E-9F7A-4386-81A9-194FBF61FB6C}" type="presOf" srcId="{B7D9C2B7-3A19-43EA-B626-6D7C1A2953B4}" destId="{45CE4A3B-7C20-4EF1-AD06-70C5F8884B52}" srcOrd="0" destOrd="0" presId="urn:microsoft.com/office/officeart/2018/2/layout/IconLabelList"/>
    <dgm:cxn modelId="{FDDC7FA7-60B0-4D0B-AABC-FE15C4AC3D4B}" srcId="{FECE8ED4-0288-42B6-BA81-F87AE19B6633}" destId="{1B38541D-189E-4C1B-93B6-103C07F12E0D}" srcOrd="4" destOrd="0" parTransId="{054EDC30-BD32-43DC-8838-AE3BD02183B3}" sibTransId="{5A79E419-EC4F-419B-AB03-0AFCE709828A}"/>
    <dgm:cxn modelId="{E9BC6AB7-1754-463E-8485-9A50B6FCD072}" srcId="{FECE8ED4-0288-42B6-BA81-F87AE19B6633}" destId="{764E341D-140D-4AA1-BC45-6A3EAA90FCD2}" srcOrd="0" destOrd="0" parTransId="{56F8A782-30BD-4F56-AB0D-2E37CAF04122}" sibTransId="{8473C346-31B1-43A8-87F5-7E343CDD89D6}"/>
    <dgm:cxn modelId="{A6F1D0DE-AC65-409A-A14E-7704FD2AA383}" type="presParOf" srcId="{1E2DCDEA-61A0-44FA-9AFC-A3E6693AE5C2}" destId="{2565E4D6-01A2-4195-B101-8FFC2FAC1D4A}" srcOrd="0" destOrd="0" presId="urn:microsoft.com/office/officeart/2018/2/layout/IconLabelList"/>
    <dgm:cxn modelId="{B58DB770-9630-4956-8292-281117CC3EEC}" type="presParOf" srcId="{2565E4D6-01A2-4195-B101-8FFC2FAC1D4A}" destId="{79A1D2E1-5130-46E7-85B0-648055EB9440}" srcOrd="0" destOrd="0" presId="urn:microsoft.com/office/officeart/2018/2/layout/IconLabelList"/>
    <dgm:cxn modelId="{54A37880-6D3D-40C8-89AC-A73B947B81A4}" type="presParOf" srcId="{2565E4D6-01A2-4195-B101-8FFC2FAC1D4A}" destId="{EF5B515E-EBDB-44BF-9194-C7248FCF8085}" srcOrd="1" destOrd="0" presId="urn:microsoft.com/office/officeart/2018/2/layout/IconLabelList"/>
    <dgm:cxn modelId="{AE8C6217-4AB6-4CFC-AB28-21B5DD62EA8A}" type="presParOf" srcId="{2565E4D6-01A2-4195-B101-8FFC2FAC1D4A}" destId="{F61CFD61-A028-4926-86FB-6923DC530B5B}" srcOrd="2" destOrd="0" presId="urn:microsoft.com/office/officeart/2018/2/layout/IconLabelList"/>
    <dgm:cxn modelId="{09C2616B-389B-4BE0-88AB-8F40873121EB}" type="presParOf" srcId="{1E2DCDEA-61A0-44FA-9AFC-A3E6693AE5C2}" destId="{14DA1E18-ACE1-4747-B51F-24B9F2E0C02A}" srcOrd="1" destOrd="0" presId="urn:microsoft.com/office/officeart/2018/2/layout/IconLabelList"/>
    <dgm:cxn modelId="{BDD45694-1422-4BBA-B240-57B8B3E45505}" type="presParOf" srcId="{1E2DCDEA-61A0-44FA-9AFC-A3E6693AE5C2}" destId="{127722BA-D407-4191-B649-5C3C6412803A}" srcOrd="2" destOrd="0" presId="urn:microsoft.com/office/officeart/2018/2/layout/IconLabelList"/>
    <dgm:cxn modelId="{2FDC3FC0-C538-4B2B-AE06-678272B51C16}" type="presParOf" srcId="{127722BA-D407-4191-B649-5C3C6412803A}" destId="{5D0D19B2-0475-41BA-9A19-9966F9139093}" srcOrd="0" destOrd="0" presId="urn:microsoft.com/office/officeart/2018/2/layout/IconLabelList"/>
    <dgm:cxn modelId="{E40D9C38-707B-470F-A15F-A5761460BA8B}" type="presParOf" srcId="{127722BA-D407-4191-B649-5C3C6412803A}" destId="{00F47BDA-19B4-46F6-882E-796D0A0832BC}" srcOrd="1" destOrd="0" presId="urn:microsoft.com/office/officeart/2018/2/layout/IconLabelList"/>
    <dgm:cxn modelId="{77CB977F-1D5D-459D-93A0-6CB01883EEA3}" type="presParOf" srcId="{127722BA-D407-4191-B649-5C3C6412803A}" destId="{45CE4A3B-7C20-4EF1-AD06-70C5F8884B52}" srcOrd="2" destOrd="0" presId="urn:microsoft.com/office/officeart/2018/2/layout/IconLabelList"/>
    <dgm:cxn modelId="{CEC5B100-18BE-4A98-AE0D-1AC9B3633B90}" type="presParOf" srcId="{1E2DCDEA-61A0-44FA-9AFC-A3E6693AE5C2}" destId="{B6CDA80D-E36F-4597-A368-327426246535}" srcOrd="3" destOrd="0" presId="urn:microsoft.com/office/officeart/2018/2/layout/IconLabelList"/>
    <dgm:cxn modelId="{11F42197-265E-481A-8E5F-00D33783C110}" type="presParOf" srcId="{1E2DCDEA-61A0-44FA-9AFC-A3E6693AE5C2}" destId="{816FD6AA-DE34-4698-ACA9-DF7E39E4997E}" srcOrd="4" destOrd="0" presId="urn:microsoft.com/office/officeart/2018/2/layout/IconLabelList"/>
    <dgm:cxn modelId="{65FD836C-F3E3-49CC-8AC7-197042988A07}" type="presParOf" srcId="{816FD6AA-DE34-4698-ACA9-DF7E39E4997E}" destId="{7D58B869-21A3-41EF-BAEE-63F1D0ECC23A}" srcOrd="0" destOrd="0" presId="urn:microsoft.com/office/officeart/2018/2/layout/IconLabelList"/>
    <dgm:cxn modelId="{93302630-C5B7-41F3-802E-06C0E9F949CF}" type="presParOf" srcId="{816FD6AA-DE34-4698-ACA9-DF7E39E4997E}" destId="{4A1802FA-A43D-44B0-98B2-0CDFB70F5402}" srcOrd="1" destOrd="0" presId="urn:microsoft.com/office/officeart/2018/2/layout/IconLabelList"/>
    <dgm:cxn modelId="{88C1A574-80B8-42A9-9D4F-7FEA2D06D60E}" type="presParOf" srcId="{816FD6AA-DE34-4698-ACA9-DF7E39E4997E}" destId="{D7C3D9A6-3F7F-400D-8E0A-D7BE113DE788}" srcOrd="2" destOrd="0" presId="urn:microsoft.com/office/officeart/2018/2/layout/IconLabelList"/>
    <dgm:cxn modelId="{C909EB09-3A07-4E89-A3A6-FB2853AFAF2C}" type="presParOf" srcId="{1E2DCDEA-61A0-44FA-9AFC-A3E6693AE5C2}" destId="{1BDAF308-A6E3-49A7-8128-A26B60240228}" srcOrd="5" destOrd="0" presId="urn:microsoft.com/office/officeart/2018/2/layout/IconLabelList"/>
    <dgm:cxn modelId="{E1E92486-920E-4380-950A-9A3815B59912}" type="presParOf" srcId="{1E2DCDEA-61A0-44FA-9AFC-A3E6693AE5C2}" destId="{6A2F0406-5E8F-4210-B612-B1547A8E373B}" srcOrd="6" destOrd="0" presId="urn:microsoft.com/office/officeart/2018/2/layout/IconLabelList"/>
    <dgm:cxn modelId="{382E478D-2576-4260-8C3F-B047A6B8B188}" type="presParOf" srcId="{6A2F0406-5E8F-4210-B612-B1547A8E373B}" destId="{4AFF4E4F-A8D0-4BB5-BA3C-4F066E566E90}" srcOrd="0" destOrd="0" presId="urn:microsoft.com/office/officeart/2018/2/layout/IconLabelList"/>
    <dgm:cxn modelId="{94ACE623-82E0-4694-9762-53F8D626521E}" type="presParOf" srcId="{6A2F0406-5E8F-4210-B612-B1547A8E373B}" destId="{077AE993-EFB7-4AE4-9D31-B9AE7F5D9230}" srcOrd="1" destOrd="0" presId="urn:microsoft.com/office/officeart/2018/2/layout/IconLabelList"/>
    <dgm:cxn modelId="{12723EDD-9EBF-4E99-BF32-C28A20F08ACE}" type="presParOf" srcId="{6A2F0406-5E8F-4210-B612-B1547A8E373B}" destId="{068256E1-8752-49DB-BCE8-D31F8199FB04}" srcOrd="2" destOrd="0" presId="urn:microsoft.com/office/officeart/2018/2/layout/IconLabelList"/>
    <dgm:cxn modelId="{07E910A5-F10E-4F4F-A2EE-994BEDFE344A}" type="presParOf" srcId="{1E2DCDEA-61A0-44FA-9AFC-A3E6693AE5C2}" destId="{7AD222D8-79A9-4518-8C7C-135402D40A4F}" srcOrd="7" destOrd="0" presId="urn:microsoft.com/office/officeart/2018/2/layout/IconLabelList"/>
    <dgm:cxn modelId="{76739DD0-A1EF-40F5-B986-6932738845B0}" type="presParOf" srcId="{1E2DCDEA-61A0-44FA-9AFC-A3E6693AE5C2}" destId="{69160DCD-9B07-4752-9C27-6041BD8346A0}" srcOrd="8" destOrd="0" presId="urn:microsoft.com/office/officeart/2018/2/layout/IconLabelList"/>
    <dgm:cxn modelId="{1EA3B755-D00C-4279-977F-7C3EEE2C626B}" type="presParOf" srcId="{69160DCD-9B07-4752-9C27-6041BD8346A0}" destId="{48512700-FAA3-4609-99C8-E7C21A2F8C8F}" srcOrd="0" destOrd="0" presId="urn:microsoft.com/office/officeart/2018/2/layout/IconLabelList"/>
    <dgm:cxn modelId="{CB61DBA4-A664-4B66-8B5C-F7B4525AF76E}" type="presParOf" srcId="{69160DCD-9B07-4752-9C27-6041BD8346A0}" destId="{E015F722-4234-443C-A723-0BD0D1D8A2DF}" srcOrd="1" destOrd="0" presId="urn:microsoft.com/office/officeart/2018/2/layout/IconLabelList"/>
    <dgm:cxn modelId="{43E7B2C2-4D74-4F2E-A26B-6B912B18D724}" type="presParOf" srcId="{69160DCD-9B07-4752-9C27-6041BD8346A0}" destId="{AC228B20-72D0-49FC-B552-6E55951D0F5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B836B-D9DC-45F8-B931-141966F8039A}">
      <dsp:nvSpPr>
        <dsp:cNvPr id="0" name=""/>
        <dsp:cNvSpPr/>
      </dsp:nvSpPr>
      <dsp:spPr>
        <a:xfrm>
          <a:off x="0" y="594"/>
          <a:ext cx="5713840" cy="13906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753A86-16E6-4BDD-A7DD-D37CA32BEBA9}">
      <dsp:nvSpPr>
        <dsp:cNvPr id="0" name=""/>
        <dsp:cNvSpPr/>
      </dsp:nvSpPr>
      <dsp:spPr>
        <a:xfrm>
          <a:off x="420684" y="313499"/>
          <a:ext cx="764880" cy="7648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B349F8-4FBF-4A4B-A332-F329A278E8D4}">
      <dsp:nvSpPr>
        <dsp:cNvPr id="0" name=""/>
        <dsp:cNvSpPr/>
      </dsp:nvSpPr>
      <dsp:spPr>
        <a:xfrm>
          <a:off x="1606248" y="594"/>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90000"/>
            </a:lnSpc>
            <a:spcBef>
              <a:spcPct val="0"/>
            </a:spcBef>
            <a:spcAft>
              <a:spcPct val="35000"/>
            </a:spcAft>
            <a:buNone/>
          </a:pPr>
          <a:r>
            <a:rPr lang="en-US" sz="2500" kern="1200"/>
            <a:t>Sound Masking &amp; Noise Management</a:t>
          </a:r>
        </a:p>
      </dsp:txBody>
      <dsp:txXfrm>
        <a:off x="1606248" y="594"/>
        <a:ext cx="4107592" cy="1390691"/>
      </dsp:txXfrm>
    </dsp:sp>
    <dsp:sp modelId="{DEAE1237-9BCE-43FC-9CB2-9FE00DA07F25}">
      <dsp:nvSpPr>
        <dsp:cNvPr id="0" name=""/>
        <dsp:cNvSpPr/>
      </dsp:nvSpPr>
      <dsp:spPr>
        <a:xfrm>
          <a:off x="0" y="1738958"/>
          <a:ext cx="5713840" cy="13906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A657C-4419-45A6-BBE4-3BACE165154F}">
      <dsp:nvSpPr>
        <dsp:cNvPr id="0" name=""/>
        <dsp:cNvSpPr/>
      </dsp:nvSpPr>
      <dsp:spPr>
        <a:xfrm>
          <a:off x="420684" y="2051864"/>
          <a:ext cx="764880" cy="7648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8B6547-12AE-4D80-BBE2-EBBBFE5B3088}">
      <dsp:nvSpPr>
        <dsp:cNvPr id="0" name=""/>
        <dsp:cNvSpPr/>
      </dsp:nvSpPr>
      <dsp:spPr>
        <a:xfrm>
          <a:off x="1606248" y="1738958"/>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90000"/>
            </a:lnSpc>
            <a:spcBef>
              <a:spcPct val="0"/>
            </a:spcBef>
            <a:spcAft>
              <a:spcPct val="35000"/>
            </a:spcAft>
            <a:buNone/>
          </a:pPr>
          <a:r>
            <a:rPr lang="en-US" sz="2500" kern="1200" dirty="0"/>
            <a:t>Music, Audio &amp; Paging</a:t>
          </a:r>
        </a:p>
      </dsp:txBody>
      <dsp:txXfrm>
        <a:off x="1606248" y="1738958"/>
        <a:ext cx="4107592" cy="1390691"/>
      </dsp:txXfrm>
    </dsp:sp>
    <dsp:sp modelId="{73FFAE58-7642-4B6D-B64C-2F4A2BBEFE2D}">
      <dsp:nvSpPr>
        <dsp:cNvPr id="0" name=""/>
        <dsp:cNvSpPr/>
      </dsp:nvSpPr>
      <dsp:spPr>
        <a:xfrm>
          <a:off x="0" y="3477323"/>
          <a:ext cx="5713840" cy="13906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A4DD21-0C78-4873-90F4-99A903219BE7}">
      <dsp:nvSpPr>
        <dsp:cNvPr id="0" name=""/>
        <dsp:cNvSpPr/>
      </dsp:nvSpPr>
      <dsp:spPr>
        <a:xfrm>
          <a:off x="420684" y="3790228"/>
          <a:ext cx="764880" cy="7648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74EB9A-4E54-4635-A141-440A3969EB91}">
      <dsp:nvSpPr>
        <dsp:cNvPr id="0" name=""/>
        <dsp:cNvSpPr/>
      </dsp:nvSpPr>
      <dsp:spPr>
        <a:xfrm>
          <a:off x="1606248" y="3477323"/>
          <a:ext cx="4107592" cy="139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182" tIns="147182" rIns="147182" bIns="147182" numCol="1" spcCol="1270" anchor="ctr" anchorCtr="0">
          <a:noAutofit/>
        </a:bodyPr>
        <a:lstStyle/>
        <a:p>
          <a:pPr marL="0" lvl="0" indent="0" algn="l" defTabSz="1111250">
            <a:lnSpc>
              <a:spcPct val="90000"/>
            </a:lnSpc>
            <a:spcBef>
              <a:spcPct val="0"/>
            </a:spcBef>
            <a:spcAft>
              <a:spcPct val="35000"/>
            </a:spcAft>
            <a:buNone/>
          </a:pPr>
          <a:r>
            <a:rPr lang="en-US" sz="2500" kern="1200"/>
            <a:t>Speakers</a:t>
          </a:r>
        </a:p>
      </dsp:txBody>
      <dsp:txXfrm>
        <a:off x="1606248" y="3477323"/>
        <a:ext cx="4107592" cy="1390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71196-4449-42C8-96BC-F901D99076D0}">
      <dsp:nvSpPr>
        <dsp:cNvPr id="0" name=""/>
        <dsp:cNvSpPr/>
      </dsp:nvSpPr>
      <dsp:spPr>
        <a:xfrm>
          <a:off x="774129" y="697215"/>
          <a:ext cx="1255425" cy="1255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4122D-D238-4B13-8292-A03631F4DB4B}">
      <dsp:nvSpPr>
        <dsp:cNvPr id="0" name=""/>
        <dsp:cNvSpPr/>
      </dsp:nvSpPr>
      <dsp:spPr>
        <a:xfrm>
          <a:off x="1041679" y="964765"/>
          <a:ext cx="720326" cy="720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3AA4B0-5845-4242-8516-53998D2374AA}">
      <dsp:nvSpPr>
        <dsp:cNvPr id="0" name=""/>
        <dsp:cNvSpPr/>
      </dsp:nvSpPr>
      <dsp:spPr>
        <a:xfrm>
          <a:off x="372805" y="2343675"/>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dirty="0"/>
            <a:t>Noise Management</a:t>
          </a:r>
          <a:endParaRPr lang="en-US" sz="2300" kern="1200" dirty="0"/>
        </a:p>
      </dsp:txBody>
      <dsp:txXfrm>
        <a:off x="372805" y="2343675"/>
        <a:ext cx="2058075" cy="720000"/>
      </dsp:txXfrm>
    </dsp:sp>
    <dsp:sp modelId="{596DDB4A-2BD7-4631-93BC-69FF2204EC3C}">
      <dsp:nvSpPr>
        <dsp:cNvPr id="0" name=""/>
        <dsp:cNvSpPr/>
      </dsp:nvSpPr>
      <dsp:spPr>
        <a:xfrm>
          <a:off x="3192368" y="697215"/>
          <a:ext cx="1255425" cy="1255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35B72-D960-431F-A2E2-88B8DAE6B83C}">
      <dsp:nvSpPr>
        <dsp:cNvPr id="0" name=""/>
        <dsp:cNvSpPr/>
      </dsp:nvSpPr>
      <dsp:spPr>
        <a:xfrm>
          <a:off x="3459917" y="964765"/>
          <a:ext cx="720326" cy="720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E75B94-C2EA-473A-83BA-9EB94F89AB6A}">
      <dsp:nvSpPr>
        <dsp:cNvPr id="0" name=""/>
        <dsp:cNvSpPr/>
      </dsp:nvSpPr>
      <dsp:spPr>
        <a:xfrm>
          <a:off x="2791043" y="2343675"/>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dirty="0"/>
            <a:t>Productivity &amp; Focus</a:t>
          </a:r>
          <a:endParaRPr lang="en-US" sz="2300" kern="1200" dirty="0"/>
        </a:p>
      </dsp:txBody>
      <dsp:txXfrm>
        <a:off x="2791043" y="2343675"/>
        <a:ext cx="2058075" cy="720000"/>
      </dsp:txXfrm>
    </dsp:sp>
    <dsp:sp modelId="{74E1757B-4AEB-4ADB-9781-940491CAAF27}">
      <dsp:nvSpPr>
        <dsp:cNvPr id="0" name=""/>
        <dsp:cNvSpPr/>
      </dsp:nvSpPr>
      <dsp:spPr>
        <a:xfrm>
          <a:off x="5610606" y="697215"/>
          <a:ext cx="1255425" cy="1255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358EA-1110-4450-AF28-82F4A540700D}">
      <dsp:nvSpPr>
        <dsp:cNvPr id="0" name=""/>
        <dsp:cNvSpPr/>
      </dsp:nvSpPr>
      <dsp:spPr>
        <a:xfrm>
          <a:off x="5878155" y="964765"/>
          <a:ext cx="720326" cy="720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59E431-39E3-4B9F-B492-FD4958B12549}">
      <dsp:nvSpPr>
        <dsp:cNvPr id="0" name=""/>
        <dsp:cNvSpPr/>
      </dsp:nvSpPr>
      <dsp:spPr>
        <a:xfrm>
          <a:off x="5209281" y="2343675"/>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dirty="0"/>
            <a:t>Audio &amp; Speech Privacy</a:t>
          </a:r>
          <a:endParaRPr lang="en-US" sz="2300" kern="1200" dirty="0"/>
        </a:p>
      </dsp:txBody>
      <dsp:txXfrm>
        <a:off x="5209281" y="2343675"/>
        <a:ext cx="2058075" cy="720000"/>
      </dsp:txXfrm>
    </dsp:sp>
    <dsp:sp modelId="{E9329B28-FA63-460F-9CC4-B3AEA4BEA2B3}">
      <dsp:nvSpPr>
        <dsp:cNvPr id="0" name=""/>
        <dsp:cNvSpPr/>
      </dsp:nvSpPr>
      <dsp:spPr>
        <a:xfrm>
          <a:off x="8028844" y="697215"/>
          <a:ext cx="1255425" cy="12554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045CCD-E97B-463C-85EE-D6F7CF5573F0}">
      <dsp:nvSpPr>
        <dsp:cNvPr id="0" name=""/>
        <dsp:cNvSpPr/>
      </dsp:nvSpPr>
      <dsp:spPr>
        <a:xfrm>
          <a:off x="8296394" y="964765"/>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D30D82-D8DF-4F49-9321-2EF976ED3094}">
      <dsp:nvSpPr>
        <dsp:cNvPr id="0" name=""/>
        <dsp:cNvSpPr/>
      </dsp:nvSpPr>
      <dsp:spPr>
        <a:xfrm>
          <a:off x="7627519" y="2343675"/>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dirty="0"/>
            <a:t>Music, Paging &amp; AUDIO</a:t>
          </a:r>
          <a:endParaRPr lang="en-US" sz="2300" kern="1200" dirty="0"/>
        </a:p>
      </dsp:txBody>
      <dsp:txXfrm>
        <a:off x="7627519" y="2343675"/>
        <a:ext cx="2058075"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F62DD-D6EA-409A-83BD-81BF89F17BFB}">
      <dsp:nvSpPr>
        <dsp:cNvPr id="0" name=""/>
        <dsp:cNvSpPr/>
      </dsp:nvSpPr>
      <dsp:spPr>
        <a:xfrm>
          <a:off x="0" y="513"/>
          <a:ext cx="5466647" cy="551655"/>
        </a:xfrm>
        <a:prstGeom prst="roundRect">
          <a:avLst/>
        </a:prstGeom>
        <a:solidFill>
          <a:schemeClr val="accent2"/>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Green</a:t>
          </a:r>
        </a:p>
      </dsp:txBody>
      <dsp:txXfrm>
        <a:off x="26930" y="27443"/>
        <a:ext cx="5412787" cy="497795"/>
      </dsp:txXfrm>
    </dsp:sp>
    <dsp:sp modelId="{8DEE4EC7-30BF-4AD9-88FC-6BA15D18B9D3}">
      <dsp:nvSpPr>
        <dsp:cNvPr id="0" name=""/>
        <dsp:cNvSpPr/>
      </dsp:nvSpPr>
      <dsp:spPr>
        <a:xfrm>
          <a:off x="0" y="552168"/>
          <a:ext cx="5466647"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566" tIns="25400" rIns="142240" bIns="25400" numCol="1" spcCol="1270" anchor="t" anchorCtr="0">
          <a:noAutofit/>
        </a:bodyPr>
        <a:lstStyle/>
        <a:p>
          <a:pPr marL="228600" lvl="1" indent="-228600" algn="l" defTabSz="889000">
            <a:lnSpc>
              <a:spcPct val="90000"/>
            </a:lnSpc>
            <a:spcBef>
              <a:spcPct val="0"/>
            </a:spcBef>
            <a:spcAft>
              <a:spcPct val="20000"/>
            </a:spcAft>
            <a:buNone/>
          </a:pPr>
          <a:r>
            <a:rPr lang="en-US" sz="2000" kern="1200" dirty="0"/>
            <a:t>	</a:t>
          </a:r>
          <a:r>
            <a:rPr lang="en-US" sz="1800" kern="1200" dirty="0"/>
            <a:t>Green Sound is a proprietary noise that consists of a unique blend of white and pink noise that we have been innovating for 30+ years</a:t>
          </a:r>
        </a:p>
        <a:p>
          <a:pPr marL="171450" lvl="1" indent="-171450" algn="l" defTabSz="800100">
            <a:lnSpc>
              <a:spcPct val="90000"/>
            </a:lnSpc>
            <a:spcBef>
              <a:spcPct val="0"/>
            </a:spcBef>
            <a:spcAft>
              <a:spcPct val="20000"/>
            </a:spcAft>
            <a:buNone/>
          </a:pPr>
          <a:endParaRPr lang="en-US" sz="1800" kern="1200" dirty="0"/>
        </a:p>
      </dsp:txBody>
      <dsp:txXfrm>
        <a:off x="0" y="552168"/>
        <a:ext cx="5466647" cy="1142640"/>
      </dsp:txXfrm>
    </dsp:sp>
    <dsp:sp modelId="{766F1B2B-1530-4021-9713-29962DDDFFD7}">
      <dsp:nvSpPr>
        <dsp:cNvPr id="0" name=""/>
        <dsp:cNvSpPr/>
      </dsp:nvSpPr>
      <dsp:spPr>
        <a:xfrm>
          <a:off x="0" y="1694808"/>
          <a:ext cx="5466647" cy="551655"/>
        </a:xfrm>
        <a:prstGeom prst="roundRect">
          <a:avLst/>
        </a:prstGeom>
        <a:solidFill>
          <a:schemeClr val="bg1">
            <a:lumMod val="95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White</a:t>
          </a:r>
        </a:p>
      </dsp:txBody>
      <dsp:txXfrm>
        <a:off x="26930" y="1721738"/>
        <a:ext cx="5412787" cy="497795"/>
      </dsp:txXfrm>
    </dsp:sp>
    <dsp:sp modelId="{B9D88F17-39D1-48F2-9D5F-AED58B9BD376}">
      <dsp:nvSpPr>
        <dsp:cNvPr id="0" name=""/>
        <dsp:cNvSpPr/>
      </dsp:nvSpPr>
      <dsp:spPr>
        <a:xfrm>
          <a:off x="0" y="2246463"/>
          <a:ext cx="5466647"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566" tIns="26670" rIns="149352" bIns="26670" numCol="1" spcCol="1270" anchor="t" anchorCtr="0">
          <a:noAutofit/>
        </a:bodyPr>
        <a:lstStyle/>
        <a:p>
          <a:pPr marL="228600" lvl="1" indent="-228600" algn="l" defTabSz="933450">
            <a:lnSpc>
              <a:spcPct val="90000"/>
            </a:lnSpc>
            <a:spcBef>
              <a:spcPct val="0"/>
            </a:spcBef>
            <a:spcAft>
              <a:spcPct val="20000"/>
            </a:spcAft>
            <a:buNone/>
          </a:pPr>
          <a:r>
            <a:rPr lang="en-US" sz="2100" kern="1200" dirty="0"/>
            <a:t>	</a:t>
          </a:r>
          <a:r>
            <a:rPr lang="en-US" sz="1800" kern="1200" dirty="0"/>
            <a:t>White Noise: an equal level of energy at all frequencies, very similar to static on a TV set</a:t>
          </a:r>
        </a:p>
        <a:p>
          <a:pPr marL="171450" lvl="1" indent="-171450" algn="l" defTabSz="800100">
            <a:lnSpc>
              <a:spcPct val="90000"/>
            </a:lnSpc>
            <a:spcBef>
              <a:spcPct val="0"/>
            </a:spcBef>
            <a:spcAft>
              <a:spcPct val="20000"/>
            </a:spcAft>
            <a:buNone/>
          </a:pPr>
          <a:endParaRPr lang="en-US" sz="1800" kern="1200" dirty="0"/>
        </a:p>
      </dsp:txBody>
      <dsp:txXfrm>
        <a:off x="0" y="2246463"/>
        <a:ext cx="5466647" cy="904590"/>
      </dsp:txXfrm>
    </dsp:sp>
    <dsp:sp modelId="{C75A1F80-EA3F-4DBB-9326-505B057A7887}">
      <dsp:nvSpPr>
        <dsp:cNvPr id="0" name=""/>
        <dsp:cNvSpPr/>
      </dsp:nvSpPr>
      <dsp:spPr>
        <a:xfrm>
          <a:off x="0" y="3151054"/>
          <a:ext cx="5466647" cy="551655"/>
        </a:xfrm>
        <a:prstGeom prst="roundRect">
          <a:avLst/>
        </a:prstGeom>
        <a:solidFill>
          <a:srgbClr val="A1678C"/>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Pink</a:t>
          </a:r>
        </a:p>
      </dsp:txBody>
      <dsp:txXfrm>
        <a:off x="26930" y="3177984"/>
        <a:ext cx="5412787" cy="497795"/>
      </dsp:txXfrm>
    </dsp:sp>
    <dsp:sp modelId="{37DE894B-6E3C-4B68-BF60-87F723FF97CD}">
      <dsp:nvSpPr>
        <dsp:cNvPr id="0" name=""/>
        <dsp:cNvSpPr/>
      </dsp:nvSpPr>
      <dsp:spPr>
        <a:xfrm>
          <a:off x="0" y="3702709"/>
          <a:ext cx="5466647"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566" tIns="25400" rIns="142240" bIns="25400" numCol="1" spcCol="1270" anchor="t" anchorCtr="0">
          <a:noAutofit/>
        </a:bodyPr>
        <a:lstStyle/>
        <a:p>
          <a:pPr marL="228600" lvl="1" indent="-228600" algn="l" defTabSz="889000">
            <a:lnSpc>
              <a:spcPct val="90000"/>
            </a:lnSpc>
            <a:spcBef>
              <a:spcPct val="0"/>
            </a:spcBef>
            <a:spcAft>
              <a:spcPct val="20000"/>
            </a:spcAft>
            <a:buNone/>
          </a:pPr>
          <a:r>
            <a:rPr lang="en-US" sz="2000" kern="1200" dirty="0"/>
            <a:t>	</a:t>
          </a:r>
          <a:r>
            <a:rPr lang="en-US" sz="1800" kern="1200" dirty="0"/>
            <a:t>Pink Noise: an equal level of energy at all octaves - more bass – warmer</a:t>
          </a:r>
        </a:p>
        <a:p>
          <a:pPr marL="171450" lvl="1" indent="-171450" algn="l" defTabSz="800100">
            <a:lnSpc>
              <a:spcPct val="90000"/>
            </a:lnSpc>
            <a:spcBef>
              <a:spcPct val="0"/>
            </a:spcBef>
            <a:spcAft>
              <a:spcPct val="20000"/>
            </a:spcAft>
            <a:buNone/>
          </a:pPr>
          <a:endParaRPr lang="en-US" sz="1800" kern="1200" dirty="0"/>
        </a:p>
      </dsp:txBody>
      <dsp:txXfrm>
        <a:off x="0" y="3702709"/>
        <a:ext cx="5466647" cy="904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29EB-F7F5-4394-BCF3-1D5ECF40A0A0}">
      <dsp:nvSpPr>
        <dsp:cNvPr id="0" name=""/>
        <dsp:cNvSpPr/>
      </dsp:nvSpPr>
      <dsp:spPr>
        <a:xfrm>
          <a:off x="404043" y="1146056"/>
          <a:ext cx="658125" cy="65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9DC0D7-2343-4A1E-8172-59307DA51E38}">
      <dsp:nvSpPr>
        <dsp:cNvPr id="0" name=""/>
        <dsp:cNvSpPr/>
      </dsp:nvSpPr>
      <dsp:spPr>
        <a:xfrm>
          <a:off x="1856" y="202983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Corporate Office</a:t>
          </a:r>
        </a:p>
      </dsp:txBody>
      <dsp:txXfrm>
        <a:off x="1856" y="2029834"/>
        <a:ext cx="1462500" cy="585000"/>
      </dsp:txXfrm>
    </dsp:sp>
    <dsp:sp modelId="{0C4F0D56-215E-4AD4-BBEA-7C5BA6B4A8DF}">
      <dsp:nvSpPr>
        <dsp:cNvPr id="0" name=""/>
        <dsp:cNvSpPr/>
      </dsp:nvSpPr>
      <dsp:spPr>
        <a:xfrm>
          <a:off x="2122481" y="1146056"/>
          <a:ext cx="658125" cy="65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C01228-D4AE-4C06-8A26-470258D9826F}">
      <dsp:nvSpPr>
        <dsp:cNvPr id="0" name=""/>
        <dsp:cNvSpPr/>
      </dsp:nvSpPr>
      <dsp:spPr>
        <a:xfrm>
          <a:off x="1720293" y="202983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Healthcare</a:t>
          </a:r>
        </a:p>
      </dsp:txBody>
      <dsp:txXfrm>
        <a:off x="1720293" y="2029834"/>
        <a:ext cx="1462500" cy="585000"/>
      </dsp:txXfrm>
    </dsp:sp>
    <dsp:sp modelId="{AC4F5643-5C8C-4C66-A081-786A055B05C3}">
      <dsp:nvSpPr>
        <dsp:cNvPr id="0" name=""/>
        <dsp:cNvSpPr/>
      </dsp:nvSpPr>
      <dsp:spPr>
        <a:xfrm>
          <a:off x="3840918" y="1146056"/>
          <a:ext cx="658125" cy="65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7D8284-0D4D-4594-AC72-B6E1F8996AF1}">
      <dsp:nvSpPr>
        <dsp:cNvPr id="0" name=""/>
        <dsp:cNvSpPr/>
      </dsp:nvSpPr>
      <dsp:spPr>
        <a:xfrm>
          <a:off x="3438731" y="202983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Government &amp; Military</a:t>
          </a:r>
        </a:p>
      </dsp:txBody>
      <dsp:txXfrm>
        <a:off x="3438731" y="2029834"/>
        <a:ext cx="1462500" cy="585000"/>
      </dsp:txXfrm>
    </dsp:sp>
    <dsp:sp modelId="{D7B46FCE-5C88-4237-9B97-E6EFA09BA4F2}">
      <dsp:nvSpPr>
        <dsp:cNvPr id="0" name=""/>
        <dsp:cNvSpPr/>
      </dsp:nvSpPr>
      <dsp:spPr>
        <a:xfrm>
          <a:off x="5559356" y="1146056"/>
          <a:ext cx="658125" cy="6581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FB6B05-6AE3-4D55-BCDA-E29DC5291B28}">
      <dsp:nvSpPr>
        <dsp:cNvPr id="0" name=""/>
        <dsp:cNvSpPr/>
      </dsp:nvSpPr>
      <dsp:spPr>
        <a:xfrm>
          <a:off x="5157168" y="202983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Legal &amp; Financial</a:t>
          </a:r>
        </a:p>
      </dsp:txBody>
      <dsp:txXfrm>
        <a:off x="5157168" y="2029834"/>
        <a:ext cx="1462500" cy="585000"/>
      </dsp:txXfrm>
    </dsp:sp>
    <dsp:sp modelId="{4AAF5E44-EC90-4F65-BBDB-62D5C17E5F8E}">
      <dsp:nvSpPr>
        <dsp:cNvPr id="0" name=""/>
        <dsp:cNvSpPr/>
      </dsp:nvSpPr>
      <dsp:spPr>
        <a:xfrm>
          <a:off x="7277793" y="1146056"/>
          <a:ext cx="658125" cy="6581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F35299-C29D-4856-AA9B-18EC6A6D3636}">
      <dsp:nvSpPr>
        <dsp:cNvPr id="0" name=""/>
        <dsp:cNvSpPr/>
      </dsp:nvSpPr>
      <dsp:spPr>
        <a:xfrm>
          <a:off x="6875606" y="202983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Call Centers &amp; Open Floorplans</a:t>
          </a:r>
        </a:p>
      </dsp:txBody>
      <dsp:txXfrm>
        <a:off x="6875606" y="2029834"/>
        <a:ext cx="1462500" cy="585000"/>
      </dsp:txXfrm>
    </dsp:sp>
    <dsp:sp modelId="{42F4365D-E567-4298-9A0E-BB35DE9C1D00}">
      <dsp:nvSpPr>
        <dsp:cNvPr id="0" name=""/>
        <dsp:cNvSpPr/>
      </dsp:nvSpPr>
      <dsp:spPr>
        <a:xfrm>
          <a:off x="8996231" y="1146056"/>
          <a:ext cx="658125" cy="6581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3EC39F-0EF3-44BA-97BD-3E0875CB02F9}">
      <dsp:nvSpPr>
        <dsp:cNvPr id="0" name=""/>
        <dsp:cNvSpPr/>
      </dsp:nvSpPr>
      <dsp:spPr>
        <a:xfrm>
          <a:off x="8594043" y="202983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Hospitality &amp; Retail</a:t>
          </a:r>
        </a:p>
      </dsp:txBody>
      <dsp:txXfrm>
        <a:off x="8594043" y="2029834"/>
        <a:ext cx="1462500" cy="58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1D2E1-5130-46E7-85B0-648055EB9440}">
      <dsp:nvSpPr>
        <dsp:cNvPr id="0" name=""/>
        <dsp:cNvSpPr/>
      </dsp:nvSpPr>
      <dsp:spPr>
        <a:xfrm>
          <a:off x="489253" y="998804"/>
          <a:ext cx="793388" cy="793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1CFD61-A028-4926-86FB-6923DC530B5B}">
      <dsp:nvSpPr>
        <dsp:cNvPr id="0" name=""/>
        <dsp:cNvSpPr/>
      </dsp:nvSpPr>
      <dsp:spPr>
        <a:xfrm>
          <a:off x="4405" y="205685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a:t>Headend - Controls Operating Platforms (OPs)</a:t>
          </a:r>
          <a:endParaRPr lang="en-US" sz="1600" kern="1200"/>
        </a:p>
      </dsp:txBody>
      <dsp:txXfrm>
        <a:off x="4405" y="2056851"/>
        <a:ext cx="1763085" cy="705234"/>
      </dsp:txXfrm>
    </dsp:sp>
    <dsp:sp modelId="{5D0D19B2-0475-41BA-9A19-9966F9139093}">
      <dsp:nvSpPr>
        <dsp:cNvPr id="0" name=""/>
        <dsp:cNvSpPr/>
      </dsp:nvSpPr>
      <dsp:spPr>
        <a:xfrm>
          <a:off x="2560879" y="998804"/>
          <a:ext cx="793388" cy="793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CE4A3B-7C20-4EF1-AD06-70C5F8884B52}">
      <dsp:nvSpPr>
        <dsp:cNvPr id="0" name=""/>
        <dsp:cNvSpPr/>
      </dsp:nvSpPr>
      <dsp:spPr>
        <a:xfrm>
          <a:off x="2076031" y="205685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a:t>OP’s - Controls the Speakers</a:t>
          </a:r>
          <a:endParaRPr lang="en-US" sz="1600" kern="1200"/>
        </a:p>
      </dsp:txBody>
      <dsp:txXfrm>
        <a:off x="2076031" y="2056851"/>
        <a:ext cx="1763085" cy="705234"/>
      </dsp:txXfrm>
    </dsp:sp>
    <dsp:sp modelId="{7D58B869-21A3-41EF-BAEE-63F1D0ECC23A}">
      <dsp:nvSpPr>
        <dsp:cNvPr id="0" name=""/>
        <dsp:cNvSpPr/>
      </dsp:nvSpPr>
      <dsp:spPr>
        <a:xfrm>
          <a:off x="4632505" y="998804"/>
          <a:ext cx="793388" cy="793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C3D9A6-3F7F-400D-8E0A-D7BE113DE788}">
      <dsp:nvSpPr>
        <dsp:cNvPr id="0" name=""/>
        <dsp:cNvSpPr/>
      </dsp:nvSpPr>
      <dsp:spPr>
        <a:xfrm>
          <a:off x="4147657" y="205685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a:t>MPI - Provides Music and Paging Interface (optional)</a:t>
          </a:r>
          <a:endParaRPr lang="en-US" sz="1600" kern="1200"/>
        </a:p>
      </dsp:txBody>
      <dsp:txXfrm>
        <a:off x="4147657" y="2056851"/>
        <a:ext cx="1763085" cy="705234"/>
      </dsp:txXfrm>
    </dsp:sp>
    <dsp:sp modelId="{4AFF4E4F-A8D0-4BB5-BA3C-4F066E566E90}">
      <dsp:nvSpPr>
        <dsp:cNvPr id="0" name=""/>
        <dsp:cNvSpPr/>
      </dsp:nvSpPr>
      <dsp:spPr>
        <a:xfrm>
          <a:off x="6685471" y="1026795"/>
          <a:ext cx="793388" cy="793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8256E1-8752-49DB-BCE8-D31F8199FB04}">
      <dsp:nvSpPr>
        <dsp:cNvPr id="0" name=""/>
        <dsp:cNvSpPr/>
      </dsp:nvSpPr>
      <dsp:spPr>
        <a:xfrm>
          <a:off x="6219283" y="205685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a:t>Speakers - Audio Output </a:t>
          </a:r>
          <a:endParaRPr lang="en-US" sz="1600" kern="1200"/>
        </a:p>
      </dsp:txBody>
      <dsp:txXfrm>
        <a:off x="6219283" y="2056851"/>
        <a:ext cx="1763085" cy="705234"/>
      </dsp:txXfrm>
    </dsp:sp>
    <dsp:sp modelId="{48512700-FAA3-4609-99C8-E7C21A2F8C8F}">
      <dsp:nvSpPr>
        <dsp:cNvPr id="0" name=""/>
        <dsp:cNvSpPr/>
      </dsp:nvSpPr>
      <dsp:spPr>
        <a:xfrm>
          <a:off x="8775757" y="998804"/>
          <a:ext cx="793388" cy="793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228B20-72D0-49FC-B552-6E55951D0F5B}">
      <dsp:nvSpPr>
        <dsp:cNvPr id="0" name=""/>
        <dsp:cNvSpPr/>
      </dsp:nvSpPr>
      <dsp:spPr>
        <a:xfrm>
          <a:off x="8290908" y="205685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a:t>System Manager – Software Interface</a:t>
          </a:r>
          <a:endParaRPr lang="en-US" sz="1600" kern="1200"/>
        </a:p>
      </dsp:txBody>
      <dsp:txXfrm>
        <a:off x="8290908" y="2056851"/>
        <a:ext cx="1763085" cy="7052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7/19/2023</a:t>
            </a:fld>
            <a:endParaRPr lang="en-US"/>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7/19/2023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12</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We will use the term </a:t>
            </a:r>
            <a:r>
              <a:rPr lang="en-US" b="1" u="sng"/>
              <a:t>distraction</a:t>
            </a:r>
            <a:r>
              <a:rPr lang="en-US"/>
              <a:t> a lot in this presentation.  The specific use of sound masking is to reduce distractions from conversation and create a more comfortable work environment. </a:t>
            </a:r>
          </a:p>
        </p:txBody>
      </p:sp>
      <p:sp>
        <p:nvSpPr>
          <p:cNvPr id="2" name="Footer Placeholder 1">
            <a:extLst>
              <a:ext uri="{FF2B5EF4-FFF2-40B4-BE49-F238E27FC236}">
                <a16:creationId xmlns:a16="http://schemas.microsoft.com/office/drawing/2014/main" id="{4626587A-E827-4270-BAF2-A4E201C3E56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11622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13</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a:p>
            <a:pPr eaLnBrk="1" hangingPunct="1"/>
            <a:r>
              <a:rPr lang="en-US"/>
              <a:t>Lencore uses a custom engineered sound we have trade marked “Green Sound” this was developed exclusively by Lencore to have the most comfortable Sound Masking signal in the industry.</a:t>
            </a:r>
          </a:p>
          <a:p>
            <a:pPr eaLnBrk="1" hangingPunct="1"/>
            <a:endParaRPr lang="en-US"/>
          </a:p>
          <a:p>
            <a:pPr eaLnBrk="1" hangingPunct="1"/>
            <a:r>
              <a:rPr lang="en-US"/>
              <a:t>It is an engineered combination of White and Pink noise that the installer or user has the ability to adjust for the specific space they are in.</a:t>
            </a:r>
          </a:p>
          <a:p>
            <a:pPr eaLnBrk="1" hangingPunct="1"/>
            <a:endParaRPr lang="en-US"/>
          </a:p>
          <a:p>
            <a:pPr eaLnBrk="1" hangingPunct="1"/>
            <a:r>
              <a:rPr lang="en-US"/>
              <a:t>With All the “Calm” commercials I am seeing on TV (even during the Superbowl) there is a lot of focus on different colors of sound or types of sound.  And for personal use whatever works for you is fine (Brown, Pink, Biophilic) whatever!!!</a:t>
            </a:r>
          </a:p>
          <a:p>
            <a:pPr eaLnBrk="1" hangingPunct="1"/>
            <a:endParaRPr lang="en-US"/>
          </a:p>
          <a:p>
            <a:pPr eaLnBrk="1" hangingPunct="1"/>
            <a:r>
              <a:rPr lang="en-US"/>
              <a:t>But when it comes to Sound Masking in the workspace a little more science needs to be involved.  It is the energy of White Noise that interferes with Speech.  So, some white noise needs to be present to effective mask speech.</a:t>
            </a:r>
          </a:p>
          <a:p>
            <a:pPr eaLnBrk="1" hangingPunct="1"/>
            <a:endParaRPr lang="en-US" b="1" i="0">
              <a:solidFill>
                <a:srgbClr val="333333"/>
              </a:solidFill>
              <a:effectLst/>
              <a:latin typeface="Roboto" panose="02000000000000000000" pitchFamily="2" charset="0"/>
            </a:endParaRPr>
          </a:p>
          <a:p>
            <a:pPr eaLnBrk="1" hangingPunct="1"/>
            <a:endParaRPr lang="en-US" b="1" i="0">
              <a:solidFill>
                <a:srgbClr val="333333"/>
              </a:solidFill>
              <a:effectLst/>
              <a:latin typeface="Roboto" panose="02000000000000000000" pitchFamily="2" charset="0"/>
            </a:endParaRPr>
          </a:p>
          <a:p>
            <a:pPr eaLnBrk="1" hangingPunct="1"/>
            <a:r>
              <a:rPr lang="en-US" b="1" i="0">
                <a:solidFill>
                  <a:srgbClr val="333333"/>
                </a:solidFill>
                <a:effectLst/>
                <a:latin typeface="Roboto" panose="02000000000000000000" pitchFamily="2" charset="0"/>
              </a:rPr>
              <a:t>In audio, noise signals are divided into colors according to their frequency spectrum. This happens because noise running at different frequencies is perceived differently. Different types of noise have unique properties and can be used for relaxation and other therapeutic purposes. colored noise such as white, pink, and brown noise can be defined as a random sound signal playing at a constant spectral frequency</a:t>
            </a:r>
            <a:r>
              <a:rPr lang="en-US" b="0" i="0">
                <a:solidFill>
                  <a:srgbClr val="333333"/>
                </a:solidFill>
                <a:effectLst/>
                <a:latin typeface="Roboto" panose="02000000000000000000" pitchFamily="2" charset="0"/>
              </a:rPr>
              <a:t>. </a:t>
            </a:r>
            <a:r>
              <a:rPr lang="en-US" b="1" i="0">
                <a:solidFill>
                  <a:srgbClr val="333333"/>
                </a:solidFill>
                <a:effectLst/>
                <a:latin typeface="Roboto" panose="02000000000000000000" pitchFamily="2" charset="0"/>
              </a:rPr>
              <a:t>Each color of noise has a particular density.</a:t>
            </a:r>
          </a:p>
          <a:p>
            <a:pPr eaLnBrk="1" hangingPunct="1"/>
            <a:endParaRPr lang="en-US" b="1" i="0">
              <a:solidFill>
                <a:srgbClr val="333333"/>
              </a:solidFill>
              <a:effectLst/>
              <a:latin typeface="Roboto" panose="02000000000000000000" pitchFamily="2" charset="0"/>
            </a:endParaRPr>
          </a:p>
          <a:p>
            <a:pPr eaLnBrk="1" hangingPunct="1"/>
            <a:r>
              <a:rPr lang="en-US" b="1" i="0">
                <a:solidFill>
                  <a:srgbClr val="333333"/>
                </a:solidFill>
                <a:effectLst/>
                <a:latin typeface="Roboto" panose="02000000000000000000" pitchFamily="2" charset="0"/>
              </a:rPr>
              <a:t>Both light and sound are made of waves that can be perceived by the human brain. It’s our perception of light that allows us to discern that the color red is different from the color green (for example). The same concept applies to colored noise. Just like Pink is determined by the frequency of light waves, Pink noise is determined by the frequency of sound waves.</a:t>
            </a:r>
            <a:endParaRPr lang="en-US" b="1"/>
          </a:p>
          <a:p>
            <a:pPr eaLnBrk="1" hangingPunct="1"/>
            <a:endParaRPr lang="en-US"/>
          </a:p>
        </p:txBody>
      </p:sp>
      <p:sp>
        <p:nvSpPr>
          <p:cNvPr id="2" name="Footer Placeholder 1">
            <a:extLst>
              <a:ext uri="{FF2B5EF4-FFF2-40B4-BE49-F238E27FC236}">
                <a16:creationId xmlns:a16="http://schemas.microsoft.com/office/drawing/2014/main" id="{7AF346F4-0442-450F-903A-292127204F1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6964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9D6CE12C-BB46-4345-969D-0EC0EF0B2D60}" type="slidenum">
              <a:rPr lang="en-US" smtClean="0"/>
              <a:pPr eaLnBrk="1" hangingPunct="1"/>
              <a:t>16</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tx1"/>
              </a:buClr>
              <a:buSzPct val="75000"/>
              <a:buFontTx/>
              <a:buChar char="•"/>
            </a:pPr>
            <a:r>
              <a:rPr lang="en-US"/>
              <a:t>There are three tools we use to achieve good room acoustics 1) Absorb, 2) Block 3) Cover</a:t>
            </a:r>
          </a:p>
        </p:txBody>
      </p:sp>
      <p:sp>
        <p:nvSpPr>
          <p:cNvPr id="2" name="Footer Placeholder 1">
            <a:extLst>
              <a:ext uri="{FF2B5EF4-FFF2-40B4-BE49-F238E27FC236}">
                <a16:creationId xmlns:a16="http://schemas.microsoft.com/office/drawing/2014/main" id="{49CB950A-1C3D-4F50-854C-9DD3BF030A1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7791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78273AA1-1491-4E28-833A-925DE0F528AE}" type="slidenum">
              <a:rPr lang="en-US" smtClean="0"/>
              <a:pPr eaLnBrk="1" hangingPunct="1"/>
              <a:t>17</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tx1"/>
              </a:buClr>
              <a:buSzPct val="75000"/>
              <a:buFontTx/>
              <a:buChar char="•"/>
            </a:pPr>
            <a:r>
              <a:rPr lang="en-US"/>
              <a:t>Acoustical efficiency is determined by how well a particular space absorbs, blocks and covers sound.</a:t>
            </a:r>
          </a:p>
          <a:p>
            <a:pPr eaLnBrk="1" hangingPunct="1">
              <a:spcBef>
                <a:spcPct val="20000"/>
              </a:spcBef>
              <a:buClr>
                <a:schemeClr val="tx1"/>
              </a:buClr>
              <a:buSzPct val="75000"/>
              <a:buFontTx/>
              <a:buChar char="•"/>
            </a:pPr>
            <a:endParaRPr lang="en-US"/>
          </a:p>
          <a:p>
            <a:pPr eaLnBrk="1" hangingPunct="1">
              <a:buSzPct val="75000"/>
              <a:buFontTx/>
              <a:buChar char="•"/>
            </a:pPr>
            <a:r>
              <a:rPr lang="en-US"/>
              <a:t>Most absorption takes place at the ceiling, walls, or partitions. Typically, fabric covered acoustical panels are used to absorb sound.</a:t>
            </a:r>
          </a:p>
          <a:p>
            <a:pPr eaLnBrk="1" hangingPunct="1">
              <a:buSzPct val="75000"/>
              <a:buFontTx/>
              <a:buChar char="•"/>
            </a:pPr>
            <a:endParaRPr lang="en-US"/>
          </a:p>
          <a:p>
            <a:pPr eaLnBrk="1" hangingPunct="1">
              <a:buSzPct val="75000"/>
              <a:buFontTx/>
              <a:buChar char="•"/>
            </a:pPr>
            <a:r>
              <a:rPr lang="en-US"/>
              <a:t>Most blocking of sound also takes place at the ceiling, walls, partition heights.</a:t>
            </a:r>
          </a:p>
          <a:p>
            <a:pPr eaLnBrk="1" hangingPunct="1">
              <a:buSzPct val="75000"/>
              <a:buFontTx/>
              <a:buChar char="•"/>
            </a:pPr>
            <a:endParaRPr lang="en-US"/>
          </a:p>
          <a:p>
            <a:pPr eaLnBrk="1" hangingPunct="1">
              <a:buSzPct val="75000"/>
              <a:buFontTx/>
              <a:buChar char="•"/>
            </a:pPr>
            <a:r>
              <a:rPr lang="en-US"/>
              <a:t>Covering of sound is done with sound masking.</a:t>
            </a:r>
          </a:p>
          <a:p>
            <a:pPr eaLnBrk="1" hangingPunct="1"/>
            <a:endParaRPr lang="en-US"/>
          </a:p>
        </p:txBody>
      </p:sp>
      <p:sp>
        <p:nvSpPr>
          <p:cNvPr id="2" name="Footer Placeholder 1">
            <a:extLst>
              <a:ext uri="{FF2B5EF4-FFF2-40B4-BE49-F238E27FC236}">
                <a16:creationId xmlns:a16="http://schemas.microsoft.com/office/drawing/2014/main" id="{FC63A664-3CF0-4504-A2C0-5A8C7613C58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14969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9D6CE12C-BB46-4345-969D-0EC0EF0B2D60}" type="slidenum">
              <a:rPr lang="en-US" smtClean="0"/>
              <a:pPr eaLnBrk="1" hangingPunct="1"/>
              <a:t>18</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tx1"/>
              </a:buClr>
              <a:buSzPct val="75000"/>
              <a:buFontTx/>
              <a:buNone/>
            </a:pPr>
            <a:r>
              <a:rPr lang="en-US"/>
              <a:t>Active sound masking deals directly with Covering sound to reduce distraction. That is where Lencore comes in.  We Actively cover sound with Our Sound Masking Systems.</a:t>
            </a:r>
          </a:p>
        </p:txBody>
      </p:sp>
      <p:sp>
        <p:nvSpPr>
          <p:cNvPr id="2" name="Footer Placeholder 1">
            <a:extLst>
              <a:ext uri="{FF2B5EF4-FFF2-40B4-BE49-F238E27FC236}">
                <a16:creationId xmlns:a16="http://schemas.microsoft.com/office/drawing/2014/main" id="{0C763A0D-DDB0-4D66-A887-BBE1A7F7FC3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7346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a:t>
            </a:r>
            <a:r>
              <a:rPr lang="en-US" b="1"/>
              <a:t>Graphs </a:t>
            </a:r>
            <a:r>
              <a:rPr lang="en-US"/>
              <a:t>will help to </a:t>
            </a:r>
            <a:r>
              <a:rPr lang="en-US" b="1"/>
              <a:t>paint the picture of how Sound Masking works in an office</a:t>
            </a:r>
            <a:r>
              <a:rPr lang="en-US"/>
              <a:t>.  If you were to measure sound with a decibel meter in </a:t>
            </a:r>
            <a:r>
              <a:rPr lang="en-US" b="1"/>
              <a:t>an empty office, </a:t>
            </a:r>
            <a:r>
              <a:rPr lang="en-US"/>
              <a:t>you would see somewhere around </a:t>
            </a:r>
            <a:r>
              <a:rPr lang="en-US" b="1"/>
              <a:t>38 decibels</a:t>
            </a:r>
            <a:r>
              <a:rPr lang="en-US"/>
              <a:t>.</a:t>
            </a:r>
          </a:p>
        </p:txBody>
      </p:sp>
      <p:sp>
        <p:nvSpPr>
          <p:cNvPr id="4" name="Slide Number Placeholder 3"/>
          <p:cNvSpPr>
            <a:spLocks noGrp="1"/>
          </p:cNvSpPr>
          <p:nvPr>
            <p:ph type="sldNum" sz="quarter" idx="5"/>
          </p:nvPr>
        </p:nvSpPr>
        <p:spPr/>
        <p:txBody>
          <a:bodyPr/>
          <a:lstStyle/>
          <a:p>
            <a:fld id="{41B06F7A-387E-4E81-9AAA-DC10E6B52397}" type="slidenum">
              <a:rPr lang="en-US" smtClean="0"/>
              <a:pPr/>
              <a:t>19</a:t>
            </a:fld>
            <a:endParaRPr lang="en-US"/>
          </a:p>
        </p:txBody>
      </p:sp>
      <p:sp>
        <p:nvSpPr>
          <p:cNvPr id="5" name="Footer Placeholder 4">
            <a:extLst>
              <a:ext uri="{FF2B5EF4-FFF2-40B4-BE49-F238E27FC236}">
                <a16:creationId xmlns:a16="http://schemas.microsoft.com/office/drawing/2014/main" id="{06C9F2C4-75FC-4B39-8A4F-2C9237E84EC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43206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add people into the space it looks dramatically different.  You have two different types of speech  Direct Speech between 60 – 65 decibels (IN GREEN). </a:t>
            </a:r>
          </a:p>
          <a:p>
            <a:endParaRPr lang="en-US"/>
          </a:p>
          <a:p>
            <a:r>
              <a:rPr lang="en-US"/>
              <a:t>And indirect speech  ( IN ORANGE) somewhere around 45 decibels which is conversation at distance.  Both of these contribute to the decibel level in the space.</a:t>
            </a:r>
          </a:p>
        </p:txBody>
      </p:sp>
      <p:sp>
        <p:nvSpPr>
          <p:cNvPr id="4" name="Slide Number Placeholder 3"/>
          <p:cNvSpPr>
            <a:spLocks noGrp="1"/>
          </p:cNvSpPr>
          <p:nvPr>
            <p:ph type="sldNum" sz="quarter" idx="5"/>
          </p:nvPr>
        </p:nvSpPr>
        <p:spPr/>
        <p:txBody>
          <a:bodyPr/>
          <a:lstStyle/>
          <a:p>
            <a:fld id="{41B06F7A-387E-4E81-9AAA-DC10E6B52397}" type="slidenum">
              <a:rPr lang="en-US" smtClean="0"/>
              <a:pPr/>
              <a:t>20</a:t>
            </a:fld>
            <a:endParaRPr lang="en-US"/>
          </a:p>
        </p:txBody>
      </p:sp>
      <p:sp>
        <p:nvSpPr>
          <p:cNvPr id="5" name="Footer Placeholder 4">
            <a:extLst>
              <a:ext uri="{FF2B5EF4-FFF2-40B4-BE49-F238E27FC236}">
                <a16:creationId xmlns:a16="http://schemas.microsoft.com/office/drawing/2014/main" id="{AF39208E-DA95-42D8-8418-CFF9F09D124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63765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9D6CE12C-BB46-4345-969D-0EC0EF0B2D60}" type="slidenum">
              <a:rPr lang="en-US" smtClean="0"/>
              <a:pPr eaLnBrk="1" hangingPunct="1"/>
              <a:t>21</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If you apply this to an office layout</a:t>
            </a:r>
            <a:r>
              <a:rPr lang="en-US" baseline="0"/>
              <a:t>, the outer ring shows a 40 FEET area.  Although social distancing guidelines will reduce the number of people in a space, Al will still disrupt and distract anyone within 40 feet (inside the circle) while talking in a normal tone. </a:t>
            </a:r>
            <a:endParaRPr lang="en-US" b="1">
              <a:solidFill>
                <a:srgbClr val="C00000"/>
              </a:solidFill>
            </a:endParaRPr>
          </a:p>
        </p:txBody>
      </p:sp>
      <p:sp>
        <p:nvSpPr>
          <p:cNvPr id="2" name="Footer Placeholder 1">
            <a:extLst>
              <a:ext uri="{FF2B5EF4-FFF2-40B4-BE49-F238E27FC236}">
                <a16:creationId xmlns:a16="http://schemas.microsoft.com/office/drawing/2014/main" id="{EAA67541-6288-4315-A06E-A7967A6132A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2910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9D6CE12C-BB46-4345-969D-0EC0EF0B2D60}" type="slidenum">
              <a:rPr lang="en-US" smtClean="0"/>
              <a:pPr eaLnBrk="1" hangingPunct="1"/>
              <a:t>22</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a:t>
            </a:r>
            <a:r>
              <a:rPr lang="en-US" baseline="0"/>
              <a:t>outer ring  shows a 40 FEET area.  With sound masking, AL will disrupt less people in the same space (black ring) while talking in a normal tone. </a:t>
            </a:r>
            <a:endParaRPr lang="en-US" b="1">
              <a:solidFill>
                <a:srgbClr val="C00000"/>
              </a:solidFill>
            </a:endParaRPr>
          </a:p>
        </p:txBody>
      </p:sp>
      <p:sp>
        <p:nvSpPr>
          <p:cNvPr id="2" name="Footer Placeholder 1">
            <a:extLst>
              <a:ext uri="{FF2B5EF4-FFF2-40B4-BE49-F238E27FC236}">
                <a16:creationId xmlns:a16="http://schemas.microsoft.com/office/drawing/2014/main" id="{EBC2A100-8050-4006-AC02-AEE87018721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1184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look at this a different way we will use an illustration.  A</a:t>
            </a:r>
            <a:r>
              <a:rPr lang="en-US" baseline="0"/>
              <a:t> normal voice in an office with an </a:t>
            </a:r>
            <a:r>
              <a:rPr lang="en-US" b="1" u="sng" baseline="0"/>
              <a:t>Ambient background level of 38 dB</a:t>
            </a:r>
            <a:r>
              <a:rPr lang="en-US" baseline="0"/>
              <a:t>, Al will be </a:t>
            </a:r>
            <a:r>
              <a:rPr lang="en-US" b="1" baseline="0"/>
              <a:t>heard and understood at 40 FEET</a:t>
            </a:r>
            <a:r>
              <a:rPr lang="en-US" baseline="0"/>
              <a:t>.  </a:t>
            </a:r>
            <a:r>
              <a:rPr lang="en-US" b="1" baseline="0"/>
              <a:t>40 Feet he will be clearly understood!!!</a:t>
            </a:r>
            <a:endParaRPr lang="en-US" b="1"/>
          </a:p>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23</a:t>
            </a:fld>
            <a:endParaRPr lang="en-US" noProof="0"/>
          </a:p>
        </p:txBody>
      </p:sp>
    </p:spTree>
    <p:extLst>
      <p:ext uri="{BB962C8B-B14F-4D97-AF65-F5344CB8AC3E}">
        <p14:creationId xmlns:p14="http://schemas.microsoft.com/office/powerpoint/2010/main" val="246233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3</a:t>
            </a:fld>
            <a:endParaRPr lang="en-US" noProof="0"/>
          </a:p>
        </p:txBody>
      </p:sp>
    </p:spTree>
    <p:extLst>
      <p:ext uri="{BB962C8B-B14F-4D97-AF65-F5344CB8AC3E}">
        <p14:creationId xmlns:p14="http://schemas.microsoft.com/office/powerpoint/2010/main" val="59277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looking at </a:t>
            </a:r>
            <a:r>
              <a:rPr lang="en-US" b="0"/>
              <a:t>the illustration </a:t>
            </a:r>
            <a:r>
              <a:rPr lang="en-US"/>
              <a:t>again with sound masking </a:t>
            </a:r>
            <a:r>
              <a:rPr lang="en-US" b="1"/>
              <a:t>the affected area is reduced to about 10 feet</a:t>
            </a:r>
            <a:r>
              <a:rPr lang="en-US"/>
              <a:t>.</a:t>
            </a:r>
          </a:p>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24</a:t>
            </a:fld>
            <a:endParaRPr lang="en-US" noProof="0"/>
          </a:p>
        </p:txBody>
      </p:sp>
    </p:spTree>
    <p:extLst>
      <p:ext uri="{BB962C8B-B14F-4D97-AF65-F5344CB8AC3E}">
        <p14:creationId xmlns:p14="http://schemas.microsoft.com/office/powerpoint/2010/main" val="2232083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26</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Sound Masking works because:</a:t>
            </a:r>
          </a:p>
          <a:p>
            <a:pPr eaLnBrk="1" hangingPunct="1"/>
            <a:endParaRPr lang="en-US"/>
          </a:p>
          <a:p>
            <a:pPr eaLnBrk="1" hangingPunct="1"/>
            <a:r>
              <a:rPr lang="en-US"/>
              <a:t>It provides Speech privacy</a:t>
            </a:r>
          </a:p>
          <a:p>
            <a:pPr eaLnBrk="1" hangingPunct="1"/>
            <a:endParaRPr lang="en-US"/>
          </a:p>
          <a:p>
            <a:pPr eaLnBrk="1" hangingPunct="1"/>
            <a:r>
              <a:rPr lang="en-US"/>
              <a:t>It minimizes the dynamic range of speech thus reducing distractions.</a:t>
            </a:r>
          </a:p>
          <a:p>
            <a:pPr eaLnBrk="1" hangingPunct="1"/>
            <a:endParaRPr lang="en-US"/>
          </a:p>
          <a:p>
            <a:pPr eaLnBrk="1" hangingPunct="1"/>
            <a:r>
              <a:rPr lang="en-US"/>
              <a:t>It increases comfort in the space and improves worker productivity.</a:t>
            </a:r>
          </a:p>
        </p:txBody>
      </p:sp>
      <p:sp>
        <p:nvSpPr>
          <p:cNvPr id="2" name="Footer Placeholder 1">
            <a:extLst>
              <a:ext uri="{FF2B5EF4-FFF2-40B4-BE49-F238E27FC236}">
                <a16:creationId xmlns:a16="http://schemas.microsoft.com/office/drawing/2014/main" id="{3E484262-F0F3-41E5-B14E-72295E597F2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26163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052FA0-E0D3-ED44-93D9-80F753AE61B9}" type="slidenum">
              <a:rPr lang="en-US" smtClean="0"/>
              <a:t>31</a:t>
            </a:fld>
            <a:endParaRPr lang="en-US"/>
          </a:p>
        </p:txBody>
      </p:sp>
    </p:spTree>
    <p:extLst>
      <p:ext uri="{BB962C8B-B14F-4D97-AF65-F5344CB8AC3E}">
        <p14:creationId xmlns:p14="http://schemas.microsoft.com/office/powerpoint/2010/main" val="2820634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32</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05741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35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Sound Masking works because:</a:t>
            </a:r>
          </a:p>
          <a:p>
            <a:pPr eaLnBrk="1" hangingPunct="1"/>
            <a:endParaRPr lang="en-US"/>
          </a:p>
          <a:p>
            <a:pPr eaLnBrk="1" hangingPunct="1"/>
            <a:r>
              <a:rPr lang="en-US"/>
              <a:t>It provides Speech privacy</a:t>
            </a:r>
          </a:p>
          <a:p>
            <a:pPr eaLnBrk="1" hangingPunct="1"/>
            <a:endParaRPr lang="en-US"/>
          </a:p>
          <a:p>
            <a:pPr eaLnBrk="1" hangingPunct="1"/>
            <a:r>
              <a:rPr lang="en-US"/>
              <a:t>It minimizes the dynamic range of speech thus reducing distractions.</a:t>
            </a:r>
          </a:p>
          <a:p>
            <a:pPr eaLnBrk="1" hangingPunct="1"/>
            <a:endParaRPr lang="en-US"/>
          </a:p>
          <a:p>
            <a:pPr eaLnBrk="1" hangingPunct="1"/>
            <a:r>
              <a:rPr lang="en-US"/>
              <a:t>It increases comfort in the space and improves worker productivity.</a:t>
            </a:r>
          </a:p>
        </p:txBody>
      </p:sp>
      <p:sp>
        <p:nvSpPr>
          <p:cNvPr id="2" name="Footer Placeholder 1">
            <a:extLst>
              <a:ext uri="{FF2B5EF4-FFF2-40B4-BE49-F238E27FC236}">
                <a16:creationId xmlns:a16="http://schemas.microsoft.com/office/drawing/2014/main" id="{3E484262-F0F3-41E5-B14E-72295E597F2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7590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C8FC10B8-CCF5-4CE1-BD1E-B605200F254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10037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C8FC10B8-CCF5-4CE1-BD1E-B605200F254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59248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Pendant Speaker offers a decorative, direct fired option when aesthetics is a concern. With more open environments and exposed ceilings becoming the norm, a decorative solution for sound masking has been difficult to find. </a:t>
            </a:r>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50</a:t>
            </a:fld>
            <a:endParaRPr lang="en-US" noProof="0"/>
          </a:p>
        </p:txBody>
      </p:sp>
    </p:spTree>
    <p:extLst>
      <p:ext uri="{BB962C8B-B14F-4D97-AF65-F5344CB8AC3E}">
        <p14:creationId xmlns:p14="http://schemas.microsoft.com/office/powerpoint/2010/main" val="51205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4</a:t>
            </a:fld>
            <a:endParaRPr lang="en-US" noProof="0"/>
          </a:p>
        </p:txBody>
      </p:sp>
    </p:spTree>
    <p:extLst>
      <p:ext uri="{BB962C8B-B14F-4D97-AF65-F5344CB8AC3E}">
        <p14:creationId xmlns:p14="http://schemas.microsoft.com/office/powerpoint/2010/main" val="244564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6</a:t>
            </a:fld>
            <a:endParaRPr lang="en-US" noProof="0"/>
          </a:p>
        </p:txBody>
      </p:sp>
    </p:spTree>
    <p:extLst>
      <p:ext uri="{BB962C8B-B14F-4D97-AF65-F5344CB8AC3E}">
        <p14:creationId xmlns:p14="http://schemas.microsoft.com/office/powerpoint/2010/main" val="225826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7</a:t>
            </a:fld>
            <a:endParaRPr lang="en-US" noProof="0"/>
          </a:p>
        </p:txBody>
      </p:sp>
    </p:spTree>
    <p:extLst>
      <p:ext uri="{BB962C8B-B14F-4D97-AF65-F5344CB8AC3E}">
        <p14:creationId xmlns:p14="http://schemas.microsoft.com/office/powerpoint/2010/main" val="383648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8</a:t>
            </a:fld>
            <a:endParaRPr lang="en-US" noProof="0"/>
          </a:p>
        </p:txBody>
      </p:sp>
    </p:spTree>
    <p:extLst>
      <p:ext uri="{BB962C8B-B14F-4D97-AF65-F5344CB8AC3E}">
        <p14:creationId xmlns:p14="http://schemas.microsoft.com/office/powerpoint/2010/main" val="416662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Through </a:t>
            </a:r>
            <a:r>
              <a:rPr lang="en-US" sz="1200" dirty="0" err="1"/>
              <a:t>Lencore's</a:t>
            </a:r>
            <a:r>
              <a:rPr lang="en-US" sz="1200" dirty="0"/>
              <a:t> state-of-the-art sound masking and audio integration technology, we can engineer the perfect solution for in-office, remote and hybrid work environments. </a:t>
            </a:r>
          </a:p>
        </p:txBody>
      </p:sp>
      <p:sp>
        <p:nvSpPr>
          <p:cNvPr id="4" name="Slide Number Placeholder 3"/>
          <p:cNvSpPr>
            <a:spLocks noGrp="1"/>
          </p:cNvSpPr>
          <p:nvPr>
            <p:ph type="sldNum" sz="quarter" idx="5"/>
          </p:nvPr>
        </p:nvSpPr>
        <p:spPr/>
        <p:txBody>
          <a:bodyPr/>
          <a:lstStyle/>
          <a:p>
            <a:fld id="{284ECAD9-32EE-4091-BDA5-6BD15ACC5E58}" type="slidenum">
              <a:rPr lang="en-US" noProof="0" smtClean="0"/>
              <a:t>9</a:t>
            </a:fld>
            <a:endParaRPr lang="en-US" noProof="0"/>
          </a:p>
        </p:txBody>
      </p:sp>
    </p:spTree>
    <p:extLst>
      <p:ext uri="{BB962C8B-B14F-4D97-AF65-F5344CB8AC3E}">
        <p14:creationId xmlns:p14="http://schemas.microsoft.com/office/powerpoint/2010/main" val="1834376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5385" eaLnBrk="0" hangingPunct="0">
              <a:defRPr>
                <a:solidFill>
                  <a:schemeClr val="tx1"/>
                </a:solidFill>
                <a:latin typeface="Arial" charset="0"/>
              </a:defRPr>
            </a:lvl1pPr>
            <a:lvl2pPr marL="834011" indent="-320773" defTabSz="1035385" eaLnBrk="0" hangingPunct="0">
              <a:defRPr>
                <a:solidFill>
                  <a:schemeClr val="tx1"/>
                </a:solidFill>
                <a:latin typeface="Arial" charset="0"/>
              </a:defRPr>
            </a:lvl2pPr>
            <a:lvl3pPr marL="1283094" indent="-256618" defTabSz="1035385" eaLnBrk="0" hangingPunct="0">
              <a:defRPr>
                <a:solidFill>
                  <a:schemeClr val="tx1"/>
                </a:solidFill>
                <a:latin typeface="Arial" charset="0"/>
              </a:defRPr>
            </a:lvl3pPr>
            <a:lvl4pPr marL="1796331" indent="-256618" defTabSz="1035385" eaLnBrk="0" hangingPunct="0">
              <a:defRPr>
                <a:solidFill>
                  <a:schemeClr val="tx1"/>
                </a:solidFill>
                <a:latin typeface="Arial" charset="0"/>
              </a:defRPr>
            </a:lvl4pPr>
            <a:lvl5pPr marL="2309569" indent="-256618" defTabSz="1035385" eaLnBrk="0" hangingPunct="0">
              <a:defRPr>
                <a:solidFill>
                  <a:schemeClr val="tx1"/>
                </a:solidFill>
                <a:latin typeface="Arial" charset="0"/>
              </a:defRPr>
            </a:lvl5pPr>
            <a:lvl6pPr marL="2822805" indent="-256618" defTabSz="1035385" eaLnBrk="0" fontAlgn="base" hangingPunct="0">
              <a:spcBef>
                <a:spcPct val="0"/>
              </a:spcBef>
              <a:spcAft>
                <a:spcPct val="0"/>
              </a:spcAft>
              <a:defRPr>
                <a:solidFill>
                  <a:schemeClr val="tx1"/>
                </a:solidFill>
                <a:latin typeface="Arial" charset="0"/>
              </a:defRPr>
            </a:lvl6pPr>
            <a:lvl7pPr marL="3336043" indent="-256618" defTabSz="1035385" eaLnBrk="0" fontAlgn="base" hangingPunct="0">
              <a:spcBef>
                <a:spcPct val="0"/>
              </a:spcBef>
              <a:spcAft>
                <a:spcPct val="0"/>
              </a:spcAft>
              <a:defRPr>
                <a:solidFill>
                  <a:schemeClr val="tx1"/>
                </a:solidFill>
                <a:latin typeface="Arial" charset="0"/>
              </a:defRPr>
            </a:lvl7pPr>
            <a:lvl8pPr marL="3849281" indent="-256618" defTabSz="1035385" eaLnBrk="0" fontAlgn="base" hangingPunct="0">
              <a:spcBef>
                <a:spcPct val="0"/>
              </a:spcBef>
              <a:spcAft>
                <a:spcPct val="0"/>
              </a:spcAft>
              <a:defRPr>
                <a:solidFill>
                  <a:schemeClr val="tx1"/>
                </a:solidFill>
                <a:latin typeface="Arial" charset="0"/>
              </a:defRPr>
            </a:lvl8pPr>
            <a:lvl9pPr marL="4362517" indent="-256618" defTabSz="1035385" eaLnBrk="0" fontAlgn="base" hangingPunct="0">
              <a:spcBef>
                <a:spcPct val="0"/>
              </a:spcBef>
              <a:spcAft>
                <a:spcPct val="0"/>
              </a:spcAft>
              <a:defRPr>
                <a:solidFill>
                  <a:schemeClr val="tx1"/>
                </a:solidFill>
                <a:latin typeface="Arial" charset="0"/>
              </a:defRPr>
            </a:lvl9pPr>
          </a:lstStyle>
          <a:p>
            <a:pPr eaLnBrk="1" hangingPunct="1"/>
            <a:fld id="{C8FC10B8-CCF5-4CE1-BD1E-B605200F2549}" type="slidenum">
              <a:rPr lang="en-US" smtClean="0"/>
              <a:pPr eaLnBrk="1" hangingPunct="1"/>
              <a:t>10</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Sound Masking works because:</a:t>
            </a:r>
          </a:p>
          <a:p>
            <a:pPr eaLnBrk="1" hangingPunct="1"/>
            <a:endParaRPr lang="en-US"/>
          </a:p>
          <a:p>
            <a:pPr eaLnBrk="1" hangingPunct="1"/>
            <a:r>
              <a:rPr lang="en-US"/>
              <a:t>It provides Speech privacy</a:t>
            </a:r>
          </a:p>
          <a:p>
            <a:pPr eaLnBrk="1" hangingPunct="1"/>
            <a:endParaRPr lang="en-US"/>
          </a:p>
          <a:p>
            <a:pPr eaLnBrk="1" hangingPunct="1"/>
            <a:r>
              <a:rPr lang="en-US"/>
              <a:t>It minimizes the dynamic range of speech thus reducing distractions.</a:t>
            </a:r>
          </a:p>
          <a:p>
            <a:pPr eaLnBrk="1" hangingPunct="1"/>
            <a:endParaRPr lang="en-US"/>
          </a:p>
          <a:p>
            <a:pPr eaLnBrk="1" hangingPunct="1"/>
            <a:r>
              <a:rPr lang="en-US"/>
              <a:t>It increases comfort in the space and improves worker productivity.</a:t>
            </a:r>
          </a:p>
        </p:txBody>
      </p:sp>
      <p:sp>
        <p:nvSpPr>
          <p:cNvPr id="2" name="Footer Placeholder 1">
            <a:extLst>
              <a:ext uri="{FF2B5EF4-FFF2-40B4-BE49-F238E27FC236}">
                <a16:creationId xmlns:a16="http://schemas.microsoft.com/office/drawing/2014/main" id="{3E484262-F0F3-41E5-B14E-72295E597F2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79268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ECAD9-32EE-4091-BDA5-6BD15ACC5E58}" type="slidenum">
              <a:rPr lang="en-US" noProof="0" smtClean="0"/>
              <a:t>11</a:t>
            </a:fld>
            <a:endParaRPr lang="en-US" noProof="0"/>
          </a:p>
        </p:txBody>
      </p:sp>
    </p:spTree>
    <p:extLst>
      <p:ext uri="{BB962C8B-B14F-4D97-AF65-F5344CB8AC3E}">
        <p14:creationId xmlns:p14="http://schemas.microsoft.com/office/powerpoint/2010/main" val="2190411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a:t>Click icon to add picture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5CEFB0D-6DB6-450D-981E-DB5B064ABC8F}" type="datetime1">
              <a:rPr lang="en-US" noProof="0" smtClean="0"/>
              <a:t>7/19/2023</a:t>
            </a:fld>
            <a:endParaRPr lang="en-US"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9C849-F1D8-4230-9F2F-9250D675BB2A}"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B7022-84E8-42F0-8AEA-ADED76AFD446}" type="datetime1">
              <a:rPr lang="en-US" smtClean="0"/>
              <a:t>7/19/2023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a:t>Click icon to add picture</a:t>
            </a:r>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70BDB9F-6784-464D-8ED7-29E60E2B21A9}"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a:t>Click icon to add picture</a:t>
            </a:r>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6BF20AA-C418-460A-B9CF-8F3DD94C436D}"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63F5CE0-F8B8-4EAA-822E-6451047E7D5F}"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21F8AE65-7CE3-49A8-B2CC-A5A64E5730FA}"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B5046700-360D-4474-9946-7580E8968658}" type="datetime1">
              <a:rPr lang="en-US" noProof="0" smtClean="0"/>
              <a:t>7/19/2023</a:t>
            </a:fld>
            <a:endParaRPr lang="en-US" noProof="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42F667F3-A942-43B7-9681-6435F4941075}" type="datetime1">
              <a:rPr lang="en-US" smtClean="0"/>
              <a:t>7/19/2023</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Parallélogramme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7/19/2023</a:t>
            </a:fld>
            <a:endParaRPr lang="en-US"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a:t>Click icon to add picture</a:t>
            </a:r>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D576BB9-001A-4B59-8C51-603E71AE3226}" type="datetime1">
              <a:rPr lang="en-US" noProof="0" smtClean="0"/>
              <a:t>7/19/2023</a:t>
            </a:fld>
            <a:endParaRPr lang="en-US" noProof="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568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63FC-361A-49E3-3FA0-1D0021856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1D5E6-1A35-7A41-AEB5-674A886B6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F35DA6-516E-67CB-0FA2-907C63C55F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B95B2-592B-FB71-A140-EC2DD917365E}"/>
              </a:ext>
            </a:extLst>
          </p:cNvPr>
          <p:cNvSpPr>
            <a:spLocks noGrp="1"/>
          </p:cNvSpPr>
          <p:nvPr>
            <p:ph type="dt" sz="half" idx="10"/>
          </p:nvPr>
        </p:nvSpPr>
        <p:spPr/>
        <p:txBody>
          <a:bodyPr/>
          <a:lstStyle/>
          <a:p>
            <a:fld id="{1472E1BA-10B8-4953-B1B2-CB11C63C7439}" type="datetimeFigureOut">
              <a:rPr lang="en-US" smtClean="0"/>
              <a:t>7/19/2023</a:t>
            </a:fld>
            <a:endParaRPr lang="en-US"/>
          </a:p>
        </p:txBody>
      </p:sp>
      <p:sp>
        <p:nvSpPr>
          <p:cNvPr id="6" name="Footer Placeholder 5">
            <a:extLst>
              <a:ext uri="{FF2B5EF4-FFF2-40B4-BE49-F238E27FC236}">
                <a16:creationId xmlns:a16="http://schemas.microsoft.com/office/drawing/2014/main" id="{4E526FB2-79DC-7104-8276-AA36DCDE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D3443-1AFC-A42B-170B-4BFD957B8044}"/>
              </a:ext>
            </a:extLst>
          </p:cNvPr>
          <p:cNvSpPr>
            <a:spLocks noGrp="1"/>
          </p:cNvSpPr>
          <p:nvPr>
            <p:ph type="sldNum" sz="quarter" idx="12"/>
          </p:nvPr>
        </p:nvSpPr>
        <p:spPr/>
        <p:txBody>
          <a:bodyPr/>
          <a:lstStyle/>
          <a:p>
            <a:fld id="{200E9184-ECB1-45B5-BF00-B8D9A54DD41B}" type="slidenum">
              <a:rPr lang="en-US" smtClean="0"/>
              <a:t>‹#›</a:t>
            </a:fld>
            <a:endParaRPr lang="en-US"/>
          </a:p>
        </p:txBody>
      </p:sp>
    </p:spTree>
    <p:extLst>
      <p:ext uri="{BB962C8B-B14F-4D97-AF65-F5344CB8AC3E}">
        <p14:creationId xmlns:p14="http://schemas.microsoft.com/office/powerpoint/2010/main" val="247978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7/19/2023</a:t>
            </a:fld>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110959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7/19/2023</a:t>
            </a:fld>
            <a:endParaRPr lang="en-US"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a:t>Click icon to add picture</a:t>
            </a:r>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931886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5067-4160-CACD-4CF9-2798C5A36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460CA0-F622-16EC-1654-D132CF359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ED5230-A9B8-A8A7-50B8-8A4F63D1C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BF774-8EF9-BE28-B591-AF0CA98165C7}"/>
              </a:ext>
            </a:extLst>
          </p:cNvPr>
          <p:cNvSpPr>
            <a:spLocks noGrp="1"/>
          </p:cNvSpPr>
          <p:nvPr>
            <p:ph type="dt" sz="half" idx="10"/>
          </p:nvPr>
        </p:nvSpPr>
        <p:spPr/>
        <p:txBody>
          <a:bodyPr/>
          <a:lstStyle/>
          <a:p>
            <a:fld id="{1472E1BA-10B8-4953-B1B2-CB11C63C7439}" type="datetimeFigureOut">
              <a:rPr lang="en-US" smtClean="0"/>
              <a:t>7/19/2023</a:t>
            </a:fld>
            <a:endParaRPr lang="en-US"/>
          </a:p>
        </p:txBody>
      </p:sp>
      <p:sp>
        <p:nvSpPr>
          <p:cNvPr id="6" name="Footer Placeholder 5">
            <a:extLst>
              <a:ext uri="{FF2B5EF4-FFF2-40B4-BE49-F238E27FC236}">
                <a16:creationId xmlns:a16="http://schemas.microsoft.com/office/drawing/2014/main" id="{7571D2BF-F527-690F-3338-A583ECAFA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BB2ADB-FEAA-89EB-0EB9-258BBADE7108}"/>
              </a:ext>
            </a:extLst>
          </p:cNvPr>
          <p:cNvSpPr>
            <a:spLocks noGrp="1"/>
          </p:cNvSpPr>
          <p:nvPr>
            <p:ph type="sldNum" sz="quarter" idx="12"/>
          </p:nvPr>
        </p:nvSpPr>
        <p:spPr/>
        <p:txBody>
          <a:bodyPr/>
          <a:lstStyle/>
          <a:p>
            <a:fld id="{200E9184-ECB1-45B5-BF00-B8D9A54DD41B}" type="slidenum">
              <a:rPr lang="en-US" smtClean="0"/>
              <a:t>‹#›</a:t>
            </a:fld>
            <a:endParaRPr lang="en-US"/>
          </a:p>
        </p:txBody>
      </p:sp>
    </p:spTree>
    <p:extLst>
      <p:ext uri="{BB962C8B-B14F-4D97-AF65-F5344CB8AC3E}">
        <p14:creationId xmlns:p14="http://schemas.microsoft.com/office/powerpoint/2010/main" val="863299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114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3916-9E52-D00B-49CA-37F18C8BA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B0113-CD4C-A177-A4AB-4E7DCE965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5A2A79-ABCD-7378-2DF5-F2000337F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F90AD-CE54-44B4-4C03-7355F80CF805}"/>
              </a:ext>
            </a:extLst>
          </p:cNvPr>
          <p:cNvSpPr>
            <a:spLocks noGrp="1"/>
          </p:cNvSpPr>
          <p:nvPr>
            <p:ph type="dt" sz="half" idx="10"/>
          </p:nvPr>
        </p:nvSpPr>
        <p:spPr/>
        <p:txBody>
          <a:bodyPr/>
          <a:lstStyle/>
          <a:p>
            <a:fld id="{1472E1BA-10B8-4953-B1B2-CB11C63C7439}" type="datetimeFigureOut">
              <a:rPr lang="en-US" smtClean="0"/>
              <a:t>7/19/2023</a:t>
            </a:fld>
            <a:endParaRPr lang="en-US"/>
          </a:p>
        </p:txBody>
      </p:sp>
      <p:sp>
        <p:nvSpPr>
          <p:cNvPr id="6" name="Footer Placeholder 5">
            <a:extLst>
              <a:ext uri="{FF2B5EF4-FFF2-40B4-BE49-F238E27FC236}">
                <a16:creationId xmlns:a16="http://schemas.microsoft.com/office/drawing/2014/main" id="{FD6875FF-3948-1659-D962-5CA8034D39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7500E-A258-F958-AA7A-1C056145558D}"/>
              </a:ext>
            </a:extLst>
          </p:cNvPr>
          <p:cNvSpPr>
            <a:spLocks noGrp="1"/>
          </p:cNvSpPr>
          <p:nvPr>
            <p:ph type="sldNum" sz="quarter" idx="12"/>
          </p:nvPr>
        </p:nvSpPr>
        <p:spPr/>
        <p:txBody>
          <a:bodyPr/>
          <a:lstStyle/>
          <a:p>
            <a:fld id="{200E9184-ECB1-45B5-BF00-B8D9A54DD41B}" type="slidenum">
              <a:rPr lang="en-US" smtClean="0"/>
              <a:t>‹#›</a:t>
            </a:fld>
            <a:endParaRPr lang="en-US"/>
          </a:p>
        </p:txBody>
      </p:sp>
    </p:spTree>
    <p:extLst>
      <p:ext uri="{BB962C8B-B14F-4D97-AF65-F5344CB8AC3E}">
        <p14:creationId xmlns:p14="http://schemas.microsoft.com/office/powerpoint/2010/main" val="1328066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7/19/2023</a:t>
            </a:fld>
            <a:endParaRPr lang="en-US"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49988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7/19/2023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5241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t>7/19/2023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5" name="Parallélogramme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1A1FC6A6-F894-471F-8AA4-AE4112290279}" type="datetime1">
              <a:rPr lang="en-US" noProof="0" smtClean="0"/>
              <a:t>7/19/2023</a:t>
            </a:fld>
            <a:endParaRPr lang="en-US"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7/19/2023</a:t>
            </a:fld>
            <a:endParaRPr lang="en-US"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E74ECCD-A9BB-4C40-8999-9FDE0B2AF02D}" type="datetime1">
              <a:rPr lang="en-US" smtClean="0"/>
              <a:t>7/19/2023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t>7/19/2023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7/19/2023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Parallélogramme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27909053-E1DD-4959-BC7A-C98D3D2614DC}" type="datetime1">
              <a:rPr lang="en-US" noProof="0" smtClean="0"/>
              <a:t>7/19/2023</a:t>
            </a:fld>
            <a:endParaRPr lang="en-US"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élogramme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010F8E8D-DF54-49BE-BDBC-401B280C4E3C}" type="datetime1">
              <a:rPr lang="en-US" noProof="0" smtClean="0"/>
              <a:t>7/19/2023</a:t>
            </a:fld>
            <a:endParaRPr lang="en-US" noProof="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endParaRPr lang="en-US" noProof="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9"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75D73-B951-02CC-B5E4-D32EB42264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73B7EF-5641-4CC4-A2AC-3D1405056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E3626-914A-21E5-0AC0-A0F9628726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2E1BA-10B8-4953-B1B2-CB11C63C7439}" type="datetimeFigureOut">
              <a:rPr lang="en-US" smtClean="0"/>
              <a:t>7/19/2023</a:t>
            </a:fld>
            <a:endParaRPr lang="en-US"/>
          </a:p>
        </p:txBody>
      </p:sp>
      <p:sp>
        <p:nvSpPr>
          <p:cNvPr id="5" name="Footer Placeholder 4">
            <a:extLst>
              <a:ext uri="{FF2B5EF4-FFF2-40B4-BE49-F238E27FC236}">
                <a16:creationId xmlns:a16="http://schemas.microsoft.com/office/drawing/2014/main" id="{805C1755-F00B-E1A4-B75B-EE5A0EF32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E65B86-EF18-050E-2E2F-392466E54E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E9184-ECB1-45B5-BF00-B8D9A54DD41B}" type="slidenum">
              <a:rPr lang="en-US" smtClean="0"/>
              <a:t>‹#›</a:t>
            </a:fld>
            <a:endParaRPr lang="en-US"/>
          </a:p>
        </p:txBody>
      </p:sp>
    </p:spTree>
    <p:extLst>
      <p:ext uri="{BB962C8B-B14F-4D97-AF65-F5344CB8AC3E}">
        <p14:creationId xmlns:p14="http://schemas.microsoft.com/office/powerpoint/2010/main" val="1187987657"/>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62" r:id="rId3"/>
    <p:sldLayoutId id="2147483656" r:id="rId4"/>
    <p:sldLayoutId id="2147483661" r:id="rId5"/>
    <p:sldLayoutId id="2147483657" r:id="rId6"/>
    <p:sldLayoutId id="2147483660"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f"/><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oup of people talking">
            <a:extLst>
              <a:ext uri="{FF2B5EF4-FFF2-40B4-BE49-F238E27FC236}">
                <a16:creationId xmlns:a16="http://schemas.microsoft.com/office/drawing/2014/main" id="{C7D5F6B1-1228-4C2A-AE2C-950C34054CE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tretch/>
        </p:blipFill>
        <p:spPr>
          <a:xfrm>
            <a:off x="1269" y="0"/>
            <a:ext cx="6309362" cy="6858000"/>
          </a:xfrm>
          <a:noFill/>
        </p:spPr>
      </p:pic>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629400" y="758952"/>
            <a:ext cx="4526280" cy="3227514"/>
          </a:xfrm>
        </p:spPr>
        <p:txBody>
          <a:bodyPr anchor="b">
            <a:normAutofit/>
          </a:bodyPr>
          <a:lstStyle/>
          <a:p>
            <a:r>
              <a:rPr lang="en-US"/>
              <a:t>Lencore Acoustics LLC</a:t>
            </a:r>
          </a:p>
        </p:txBody>
      </p:sp>
      <p:sp>
        <p:nvSpPr>
          <p:cNvPr id="4" name="Subtitle 3">
            <a:extLst>
              <a:ext uri="{FF2B5EF4-FFF2-40B4-BE49-F238E27FC236}">
                <a16:creationId xmlns:a16="http://schemas.microsoft.com/office/drawing/2014/main" id="{FFFB5E3C-FE17-44EA-B59B-183125D08F7C}"/>
              </a:ext>
            </a:extLst>
          </p:cNvPr>
          <p:cNvSpPr>
            <a:spLocks noGrp="1"/>
          </p:cNvSpPr>
          <p:nvPr>
            <p:ph type="subTitle" idx="1"/>
          </p:nvPr>
        </p:nvSpPr>
        <p:spPr>
          <a:xfrm>
            <a:off x="6632171" y="4508500"/>
            <a:ext cx="4526280" cy="1279652"/>
          </a:xfrm>
        </p:spPr>
        <p:txBody>
          <a:bodyPr>
            <a:normAutofit/>
          </a:bodyPr>
          <a:lstStyle/>
          <a:p>
            <a:r>
              <a:rPr lang="en-US" dirty="0"/>
              <a:t>Comfort. Privacy. Productivity</a:t>
            </a:r>
          </a:p>
        </p:txBody>
      </p:sp>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dirty="0">
                <a:effectLst/>
              </a:rPr>
              <a:t>Solutions</a:t>
            </a:r>
          </a:p>
        </p:txBody>
      </p:sp>
      <p:graphicFrame>
        <p:nvGraphicFramePr>
          <p:cNvPr id="6" name="Rectangle 3">
            <a:extLst>
              <a:ext uri="{FF2B5EF4-FFF2-40B4-BE49-F238E27FC236}">
                <a16:creationId xmlns:a16="http://schemas.microsoft.com/office/drawing/2014/main" id="{7C0FF6E3-EFEE-E6D4-CFB7-ED97B2E6E074}"/>
              </a:ext>
            </a:extLst>
          </p:cNvPr>
          <p:cNvGraphicFramePr/>
          <p:nvPr>
            <p:extLst>
              <p:ext uri="{D42A27DB-BD31-4B8C-83A1-F6EECF244321}">
                <p14:modId xmlns:p14="http://schemas.microsoft.com/office/powerpoint/2010/main" val="3560124902"/>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text, font, screenshot, graphics&#10;&#10;Description automatically generated">
            <a:extLst>
              <a:ext uri="{FF2B5EF4-FFF2-40B4-BE49-F238E27FC236}">
                <a16:creationId xmlns:a16="http://schemas.microsoft.com/office/drawing/2014/main" id="{BC5D1EA2-49B5-47C8-9975-F8367573EC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396836995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op view of beach umbrellas lining a beach with a green sea">
            <a:extLst>
              <a:ext uri="{FF2B5EF4-FFF2-40B4-BE49-F238E27FC236}">
                <a16:creationId xmlns:a16="http://schemas.microsoft.com/office/drawing/2014/main" id="{7E88130D-4D08-4E2A-A723-3A39F8041389}"/>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r>
              <a:rPr lang="en-US" sz="6000">
                <a:solidFill>
                  <a:srgbClr val="FFFFFF"/>
                </a:solidFill>
                <a:effectLst>
                  <a:outerShdw blurRad="38100" dist="38100" dir="2700000" algn="tl">
                    <a:srgbClr val="000000">
                      <a:alpha val="43137"/>
                    </a:srgbClr>
                  </a:outerShdw>
                </a:effectLst>
                <a:latin typeface="+mj-lt"/>
              </a:rPr>
              <a:t>WE HAVE ALL EXPERIENCED SOUND MASKING BEFORE</a:t>
            </a:r>
          </a:p>
        </p:txBody>
      </p:sp>
    </p:spTree>
    <p:extLst>
      <p:ext uri="{BB962C8B-B14F-4D97-AF65-F5344CB8AC3E}">
        <p14:creationId xmlns:p14="http://schemas.microsoft.com/office/powerpoint/2010/main" val="15693048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000">
                <a:effectLst/>
              </a:rPr>
              <a:t>Sound Masking by Definition </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
          <p:cNvSpPr txBox="1">
            <a:spLocks noGrp="1"/>
          </p:cNvSpPr>
          <p:nvPr>
            <p:ph type="body" sz="half" idx="2"/>
          </p:nvPr>
        </p:nvSpPr>
        <p:spPr>
          <a:xfrm>
            <a:off x="640080" y="2872899"/>
            <a:ext cx="4243589" cy="3320668"/>
          </a:xfrm>
        </p:spPr>
        <p:txBody>
          <a:bodyPr vert="horz" lIns="91440" tIns="45720" rIns="91440" bIns="45720" numCol="1" rtlCol="0" anchorCtr="0" compatLnSpc="1">
            <a:prstTxWarp prst="textNoShape">
              <a:avLst/>
            </a:prstTxWarp>
            <a:normAutofit/>
          </a:bodyPr>
          <a:lstStyle/>
          <a:p>
            <a:r>
              <a:rPr lang="en-US" sz="2200" b="1"/>
              <a:t>Sound masking</a:t>
            </a:r>
            <a:r>
              <a:rPr lang="en-US" sz="2200"/>
              <a:t> is the addition of an unobtrusive background </a:t>
            </a:r>
            <a:r>
              <a:rPr lang="en-US" sz="2200" b="1"/>
              <a:t>sound</a:t>
            </a:r>
            <a:r>
              <a:rPr lang="en-US" sz="2200"/>
              <a:t>, like airflow, or waves on a beach. This reduces the intelligibility of human speech and reduces distractions. </a:t>
            </a:r>
            <a:endParaRPr lang="en-US" sz="2200" b="1"/>
          </a:p>
        </p:txBody>
      </p:sp>
      <p:pic>
        <p:nvPicPr>
          <p:cNvPr id="9" name="Picture 8" descr="Abstract particle graph background">
            <a:extLst>
              <a:ext uri="{FF2B5EF4-FFF2-40B4-BE49-F238E27FC236}">
                <a16:creationId xmlns:a16="http://schemas.microsoft.com/office/drawing/2014/main" id="{CBA50654-270A-48E1-B9B2-9A21D0A4FF00}"/>
              </a:ext>
            </a:extLst>
          </p:cNvPr>
          <p:cNvPicPr>
            <a:picLocks noChangeAspect="1"/>
          </p:cNvPicPr>
          <p:nvPr/>
        </p:nvPicPr>
        <p:blipFill rotWithShape="1">
          <a:blip r:embed="rId3"/>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05933141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D66B1B99-7861-26D4-AABE-FCADFB39B9EC}"/>
              </a:ext>
            </a:extLst>
          </p:cNvPr>
          <p:cNvSpPr txBox="1"/>
          <p:nvPr/>
        </p:nvSpPr>
        <p:spPr>
          <a:xfrm>
            <a:off x="838200" y="67738"/>
            <a:ext cx="1100586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latin typeface="+mj-lt"/>
                <a:ea typeface="+mj-ea"/>
                <a:cs typeface="+mj-cs"/>
              </a:rPr>
              <a:t>Types of Sounds Used in Sound Masking</a:t>
            </a:r>
          </a:p>
        </p:txBody>
      </p:sp>
      <p:sp>
        <p:nvSpPr>
          <p:cNvPr id="2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Rectangle 3">
            <a:extLst>
              <a:ext uri="{FF2B5EF4-FFF2-40B4-BE49-F238E27FC236}">
                <a16:creationId xmlns:a16="http://schemas.microsoft.com/office/drawing/2014/main" id="{FDF686A4-2BE5-FA93-7830-CE84DDDC0854}"/>
              </a:ext>
            </a:extLst>
          </p:cNvPr>
          <p:cNvGraphicFramePr/>
          <p:nvPr>
            <p:extLst>
              <p:ext uri="{D42A27DB-BD31-4B8C-83A1-F6EECF244321}">
                <p14:modId xmlns:p14="http://schemas.microsoft.com/office/powerpoint/2010/main" val="1055447436"/>
              </p:ext>
            </p:extLst>
          </p:nvPr>
        </p:nvGraphicFramePr>
        <p:xfrm>
          <a:off x="838200" y="1569150"/>
          <a:ext cx="5466647" cy="4607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19188C0D-408F-8C85-DBEB-942D042E1BEB}"/>
              </a:ext>
            </a:extLst>
          </p:cNvPr>
          <p:cNvSpPr/>
          <p:nvPr/>
        </p:nvSpPr>
        <p:spPr>
          <a:xfrm>
            <a:off x="9963509" y="638355"/>
            <a:ext cx="1311216" cy="1187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Sound waves and bars with gradient red and blue color">
            <a:extLst>
              <a:ext uri="{FF2B5EF4-FFF2-40B4-BE49-F238E27FC236}">
                <a16:creationId xmlns:a16="http://schemas.microsoft.com/office/drawing/2014/main" id="{94AAC937-BBAD-D82F-2BB8-498FCFC1FC0B}"/>
              </a:ext>
            </a:extLst>
          </p:cNvPr>
          <p:cNvPicPr>
            <a:picLocks noChangeAspect="1"/>
          </p:cNvPicPr>
          <p:nvPr/>
        </p:nvPicPr>
        <p:blipFill>
          <a:blip r:embed="rId8" cstate="print">
            <a:extLst>
              <a:ext uri="{28A0092B-C50C-407E-A947-70E740481C1C}">
                <a14:useLocalDpi xmlns:a14="http://schemas.microsoft.com/office/drawing/2010/main" val="0"/>
              </a:ext>
            </a:extLst>
          </a:blip>
          <a:srcRect l="16685" r="16685"/>
          <a:stretch/>
        </p:blipFill>
        <p:spPr>
          <a:xfrm>
            <a:off x="7012541" y="1311938"/>
            <a:ext cx="4907707" cy="49077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9" name="Picture 8" descr="A picture containing text, font, screenshot, graphics&#10;&#10;Description automatically generated">
            <a:extLst>
              <a:ext uri="{FF2B5EF4-FFF2-40B4-BE49-F238E27FC236}">
                <a16:creationId xmlns:a16="http://schemas.microsoft.com/office/drawing/2014/main" id="{A413109E-D9CF-440F-AA59-1A88A39975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23161141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F1031-DBBA-4592-838C-FEB1B583E669}"/>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100" kern="1200">
                <a:solidFill>
                  <a:srgbClr val="FFFFFF"/>
                </a:solidFill>
                <a:latin typeface="+mj-lt"/>
                <a:ea typeface="+mj-ea"/>
                <a:cs typeface="+mj-cs"/>
              </a:rPr>
              <a:t>Let’s look at the current office space.</a:t>
            </a:r>
            <a:br>
              <a:rPr lang="en-US" sz="3100" kern="1200">
                <a:solidFill>
                  <a:srgbClr val="FFFFFF"/>
                </a:solidFill>
                <a:latin typeface="+mj-lt"/>
                <a:ea typeface="+mj-ea"/>
                <a:cs typeface="+mj-cs"/>
              </a:rPr>
            </a:br>
            <a:r>
              <a:rPr lang="en-US" sz="3100" kern="1200">
                <a:solidFill>
                  <a:srgbClr val="FFFFFF"/>
                </a:solidFill>
                <a:latin typeface="+mj-lt"/>
                <a:ea typeface="+mj-ea"/>
                <a:cs typeface="+mj-cs"/>
              </a:rPr>
              <a:t> Why is there a need for Sound Masking?</a:t>
            </a:r>
          </a:p>
        </p:txBody>
      </p:sp>
      <p:pic>
        <p:nvPicPr>
          <p:cNvPr id="3" name="Picture 2" descr="Coworking vs. Traditional Office Space - The Professional Centre">
            <a:extLst>
              <a:ext uri="{FF2B5EF4-FFF2-40B4-BE49-F238E27FC236}">
                <a16:creationId xmlns:a16="http://schemas.microsoft.com/office/drawing/2014/main" id="{403E4BBD-C2F3-44C5-A9C6-E594944D62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2225" y="1983501"/>
            <a:ext cx="11327549" cy="441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around a table&#10;&#10;Description automatically generated with low confidence">
            <a:extLst>
              <a:ext uri="{FF2B5EF4-FFF2-40B4-BE49-F238E27FC236}">
                <a16:creationId xmlns:a16="http://schemas.microsoft.com/office/drawing/2014/main" id="{4A80C716-EDB2-461B-A291-4B4F225140DF}"/>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6307" r="-1" b="9401"/>
          <a:stretch/>
        </p:blipFill>
        <p:spPr>
          <a:xfrm>
            <a:off x="20" y="10"/>
            <a:ext cx="12188930" cy="6857990"/>
          </a:xfrm>
          <a:prstGeom prst="rect">
            <a:avLst/>
          </a:prstGeom>
        </p:spPr>
      </p:pic>
      <p:sp>
        <p:nvSpPr>
          <p:cNvPr id="2" name="Title 1">
            <a:extLst>
              <a:ext uri="{FF2B5EF4-FFF2-40B4-BE49-F238E27FC236}">
                <a16:creationId xmlns:a16="http://schemas.microsoft.com/office/drawing/2014/main" id="{63139F8E-FE11-443D-B72E-3DAE60EF4896}"/>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5100">
                <a:solidFill>
                  <a:srgbClr val="FFFFFF"/>
                </a:solidFill>
              </a:rPr>
              <a:t>Sound Masking allows collaboration to happen in Small Groups Within The Same Space</a:t>
            </a:r>
          </a:p>
        </p:txBody>
      </p:sp>
      <p:sp>
        <p:nvSpPr>
          <p:cNvPr id="1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8315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14EAC9-F22B-4F72-89F5-7A796D870DB4}"/>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spc="-50" baseline="0">
                <a:latin typeface="+mj-lt"/>
                <a:ea typeface="+mj-ea"/>
                <a:cs typeface="+mj-cs"/>
              </a:rPr>
              <a:t>The A,B,C’s of Acoustics</a:t>
            </a:r>
          </a:p>
        </p:txBody>
      </p:sp>
      <p:sp>
        <p:nvSpPr>
          <p:cNvPr id="6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F2A5707E-4E1C-406D-A0AC-DEDFEEF700D4}"/>
              </a:ext>
            </a:extLst>
          </p:cNvPr>
          <p:cNvPicPr>
            <a:picLocks noChangeAspect="1"/>
          </p:cNvPicPr>
          <p:nvPr/>
        </p:nvPicPr>
        <p:blipFill rotWithShape="1">
          <a:blip r:embed="rId3">
            <a:extLst>
              <a:ext uri="{28A0092B-C50C-407E-A947-70E740481C1C}">
                <a14:useLocalDpi xmlns:a14="http://schemas.microsoft.com/office/drawing/2010/main" val="0"/>
              </a:ext>
            </a:extLst>
          </a:blip>
          <a:srcRect l="23598" r="94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pic>
        <p:nvPicPr>
          <p:cNvPr id="6" name="Picture 5" descr="A picture containing text, font, screenshot, graphics&#10;&#10;Description automatically generated">
            <a:extLst>
              <a:ext uri="{FF2B5EF4-FFF2-40B4-BE49-F238E27FC236}">
                <a16:creationId xmlns:a16="http://schemas.microsoft.com/office/drawing/2014/main" id="{1ED5E88C-3862-47D4-8CAF-13DF8B488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333879414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7" name="Rectangle 6147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2"/>
          <p:cNvSpPr>
            <a:spLocks noGrp="1" noChangeArrowheads="1"/>
          </p:cNvSpPr>
          <p:nvPr>
            <p:ph type="title"/>
          </p:nvPr>
        </p:nvSpPr>
        <p:spPr>
          <a:xfrm>
            <a:off x="638882" y="639193"/>
            <a:ext cx="3571810" cy="3573516"/>
          </a:xfrm>
        </p:spPr>
        <p:txBody>
          <a:bodyPr vert="horz" lIns="91440" tIns="45720" rIns="91440" bIns="45720" rtlCol="0" anchor="b">
            <a:normAutofit/>
          </a:bodyPr>
          <a:lstStyle/>
          <a:p>
            <a:pPr>
              <a:defRPr/>
            </a:pPr>
            <a:r>
              <a:rPr lang="en-US" sz="6600" b="0" kern="1200" spc="-50" baseline="0">
                <a:solidFill>
                  <a:schemeClr val="tx1"/>
                </a:solidFill>
                <a:effectLst/>
                <a:latin typeface="+mj-lt"/>
                <a:ea typeface="+mj-ea"/>
                <a:cs typeface="+mj-cs"/>
              </a:rPr>
              <a:t>Absorb, Block, Cover</a:t>
            </a:r>
          </a:p>
        </p:txBody>
      </p:sp>
      <p:sp>
        <p:nvSpPr>
          <p:cNvPr id="6148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with medium confidence">
            <a:extLst>
              <a:ext uri="{FF2B5EF4-FFF2-40B4-BE49-F238E27FC236}">
                <a16:creationId xmlns:a16="http://schemas.microsoft.com/office/drawing/2014/main" id="{576279B0-D630-4FCE-829B-150E0DFDE7FB}"/>
              </a:ext>
            </a:extLst>
          </p:cNvPr>
          <p:cNvPicPr>
            <a:picLocks noChangeAspect="1"/>
          </p:cNvPicPr>
          <p:nvPr/>
        </p:nvPicPr>
        <p:blipFill rotWithShape="1">
          <a:blip r:embed="rId3">
            <a:extLst>
              <a:ext uri="{28A0092B-C50C-407E-A947-70E740481C1C}">
                <a14:useLocalDpi xmlns:a14="http://schemas.microsoft.com/office/drawing/2010/main" val="0"/>
              </a:ext>
            </a:extLst>
          </a:blip>
          <a:srcRect l="1830" r="331"/>
          <a:stretch/>
        </p:blipFill>
        <p:spPr>
          <a:xfrm>
            <a:off x="5648194" y="640080"/>
            <a:ext cx="5226820" cy="5550408"/>
          </a:xfrm>
          <a:prstGeom prst="rect">
            <a:avLst/>
          </a:prstGeom>
          <a:noFill/>
        </p:spPr>
      </p:pic>
      <p:pic>
        <p:nvPicPr>
          <p:cNvPr id="19" name="Picture 18" descr="A picture containing text, font, screenshot, graphics&#10;&#10;Description automatically generated">
            <a:extLst>
              <a:ext uri="{FF2B5EF4-FFF2-40B4-BE49-F238E27FC236}">
                <a16:creationId xmlns:a16="http://schemas.microsoft.com/office/drawing/2014/main" id="{17CD3426-81BE-42D5-AD40-BC0994903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7427"/>
            <a:ext cx="1168700" cy="274320"/>
          </a:xfrm>
          <a:prstGeom prst="rect">
            <a:avLst/>
          </a:prstGeom>
        </p:spPr>
      </p:pic>
    </p:spTree>
    <p:extLst>
      <p:ext uri="{BB962C8B-B14F-4D97-AF65-F5344CB8AC3E}">
        <p14:creationId xmlns:p14="http://schemas.microsoft.com/office/powerpoint/2010/main" val="37842054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p:cNvSpPr txBox="1"/>
          <p:nvPr/>
        </p:nvSpPr>
        <p:spPr>
          <a:xfrm>
            <a:off x="860742" y="1124988"/>
            <a:ext cx="4425962" cy="2387600"/>
          </a:xfrm>
          <a:prstGeom prst="rect">
            <a:avLst/>
          </a:prstGeom>
        </p:spPr>
        <p:txBody>
          <a:bodyPr vert="horz" lIns="91440" tIns="45720" rIns="91440" bIns="45720" rtlCol="0" anchor="b" anchorCtr="0">
            <a:normAutofit/>
          </a:bodyPr>
          <a:lstStyle/>
          <a:p>
            <a:pPr>
              <a:lnSpc>
                <a:spcPct val="90000"/>
              </a:lnSpc>
              <a:spcBef>
                <a:spcPct val="0"/>
              </a:spcBef>
              <a:spcAft>
                <a:spcPts val="600"/>
              </a:spcAft>
            </a:pPr>
            <a:r>
              <a:rPr lang="en-US" sz="6000" b="1" i="0" spc="-50" baseline="0">
                <a:latin typeface="+mj-lt"/>
                <a:ea typeface="+mj-ea"/>
                <a:cs typeface="+mj-cs"/>
              </a:rPr>
              <a:t>Cover</a:t>
            </a:r>
          </a:p>
        </p:txBody>
      </p:sp>
      <p:sp>
        <p:nvSpPr>
          <p:cNvPr id="17" name="Text Placeholder 3">
            <a:extLst>
              <a:ext uri="{FF2B5EF4-FFF2-40B4-BE49-F238E27FC236}">
                <a16:creationId xmlns:a16="http://schemas.microsoft.com/office/drawing/2014/main" id="{23848615-5F45-4113-86AA-9414646CD3BA}"/>
              </a:ext>
            </a:extLst>
          </p:cNvPr>
          <p:cNvSpPr>
            <a:spLocks noGrp="1"/>
          </p:cNvSpPr>
          <p:nvPr>
            <p:ph type="subTitle" idx="1"/>
          </p:nvPr>
        </p:nvSpPr>
        <p:spPr>
          <a:xfrm>
            <a:off x="860742" y="3633691"/>
            <a:ext cx="4425962" cy="1655762"/>
          </a:xfrm>
        </p:spPr>
        <p:txBody>
          <a:bodyPr vert="horz" lIns="91440" tIns="45720" rIns="91440" bIns="45720" rtlCol="0">
            <a:normAutofit/>
          </a:bodyPr>
          <a:lstStyle/>
          <a:p>
            <a:r>
              <a:rPr lang="en-US" cap="all" spc="200" baseline="0">
                <a:solidFill>
                  <a:schemeClr val="tx1"/>
                </a:solidFill>
              </a:rPr>
              <a:t>Covering sound</a:t>
            </a:r>
          </a:p>
        </p:txBody>
      </p:sp>
      <p:pic>
        <p:nvPicPr>
          <p:cNvPr id="13" name="Picture Placeholder 12" descr="A picture containing text&#10;&#10;Description automatically generated">
            <a:extLst>
              <a:ext uri="{FF2B5EF4-FFF2-40B4-BE49-F238E27FC236}">
                <a16:creationId xmlns:a16="http://schemas.microsoft.com/office/drawing/2014/main" id="{5079379C-40FA-4D55-ADA2-93AC8C5769A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r="2" b="18501"/>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noFill/>
        </p:spPr>
      </p:pic>
      <p:sp>
        <p:nvSpPr>
          <p:cNvPr id="28"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picture containing text, font, screenshot, graphics&#10;&#10;Description automatically generated">
            <a:extLst>
              <a:ext uri="{FF2B5EF4-FFF2-40B4-BE49-F238E27FC236}">
                <a16:creationId xmlns:a16="http://schemas.microsoft.com/office/drawing/2014/main" id="{7399C85B-2CAF-4E0D-BED3-00B137916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98505555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A187343-5B27-4531-BA48-8B5FE3536BE9}"/>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effectLst/>
                <a:latin typeface="+mj-lt"/>
                <a:ea typeface="+mj-ea"/>
                <a:cs typeface="+mj-cs"/>
              </a:rPr>
              <a:t>How sound masking works</a:t>
            </a:r>
          </a:p>
        </p:txBody>
      </p:sp>
      <p:sp>
        <p:nvSpPr>
          <p:cNvPr id="3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4B217B2-3F59-4802-ACDC-EFB43504922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669105" y="640080"/>
            <a:ext cx="7184997" cy="5550408"/>
          </a:xfrm>
          <a:prstGeom prst="rect">
            <a:avLst/>
          </a:prstGeom>
          <a:noFill/>
          <a:ln w="12700">
            <a:solidFill>
              <a:schemeClr val="tx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picture containing text, font, screenshot, graphics&#10;&#10;Description automatically generated">
            <a:extLst>
              <a:ext uri="{FF2B5EF4-FFF2-40B4-BE49-F238E27FC236}">
                <a16:creationId xmlns:a16="http://schemas.microsoft.com/office/drawing/2014/main" id="{2514676A-935D-47F0-BAE3-C99BE0E11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131921674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A5C30F-185D-413F-9005-B41DD0FA0924}"/>
              </a:ext>
            </a:extLst>
          </p:cNvPr>
          <p:cNvSpPr>
            <a:spLocks noGrp="1"/>
          </p:cNvSpPr>
          <p:nvPr>
            <p:ph type="title"/>
          </p:nvPr>
        </p:nvSpPr>
        <p:spPr/>
        <p:txBody>
          <a:bodyPr/>
          <a:lstStyle/>
          <a:p>
            <a:r>
              <a:rPr lang="en-US"/>
              <a:t>Agenda</a:t>
            </a:r>
          </a:p>
        </p:txBody>
      </p:sp>
      <p:sp>
        <p:nvSpPr>
          <p:cNvPr id="10" name="Content Placeholder 9">
            <a:extLst>
              <a:ext uri="{FF2B5EF4-FFF2-40B4-BE49-F238E27FC236}">
                <a16:creationId xmlns:a16="http://schemas.microsoft.com/office/drawing/2014/main" id="{40FC70B0-5D08-4BDC-852E-3FD7214DA9BD}"/>
              </a:ext>
            </a:extLst>
          </p:cNvPr>
          <p:cNvSpPr>
            <a:spLocks noGrp="1"/>
          </p:cNvSpPr>
          <p:nvPr>
            <p:ph idx="1"/>
          </p:nvPr>
        </p:nvSpPr>
        <p:spPr>
          <a:xfrm>
            <a:off x="6071015" y="723900"/>
            <a:ext cx="5186597" cy="4642517"/>
          </a:xfrm>
        </p:spPr>
        <p:txBody>
          <a:bodyPr numCol="2">
            <a:normAutofit/>
          </a:bodyPr>
          <a:lstStyle/>
          <a:p>
            <a:pPr marL="0" indent="0">
              <a:spcBef>
                <a:spcPts val="0"/>
              </a:spcBef>
              <a:spcAft>
                <a:spcPts val="0"/>
              </a:spcAft>
              <a:buNone/>
            </a:pPr>
            <a:r>
              <a:rPr lang="en-US" b="1"/>
              <a:t>About Us</a:t>
            </a:r>
          </a:p>
          <a:p>
            <a:pPr marL="0" indent="0">
              <a:spcBef>
                <a:spcPts val="0"/>
              </a:spcBef>
              <a:spcAft>
                <a:spcPts val="0"/>
              </a:spcAft>
              <a:buNone/>
            </a:pPr>
            <a:r>
              <a:rPr lang="en-US" sz="1600">
                <a:latin typeface="+mj-lt"/>
              </a:rPr>
              <a:t>Our Story</a:t>
            </a:r>
          </a:p>
          <a:p>
            <a:pPr marL="0" indent="0">
              <a:spcBef>
                <a:spcPts val="0"/>
              </a:spcBef>
              <a:spcAft>
                <a:spcPts val="0"/>
              </a:spcAft>
              <a:buNone/>
            </a:pPr>
            <a:r>
              <a:rPr lang="en-US" sz="1600">
                <a:latin typeface="+mj-lt"/>
              </a:rPr>
              <a:t>Mission </a:t>
            </a:r>
          </a:p>
          <a:p>
            <a:pPr marL="0" indent="0">
              <a:spcBef>
                <a:spcPts val="0"/>
              </a:spcBef>
              <a:spcAft>
                <a:spcPts val="0"/>
              </a:spcAft>
              <a:buNone/>
            </a:pPr>
            <a:r>
              <a:rPr lang="en-US" sz="1600">
                <a:latin typeface="+mj-lt"/>
              </a:rPr>
              <a:t>Values</a:t>
            </a:r>
          </a:p>
          <a:p>
            <a:pPr marL="0" indent="0">
              <a:spcBef>
                <a:spcPts val="0"/>
              </a:spcBef>
              <a:spcAft>
                <a:spcPts val="0"/>
              </a:spcAft>
              <a:buNone/>
            </a:pPr>
            <a:r>
              <a:rPr lang="en-US" sz="1600">
                <a:latin typeface="+mj-lt"/>
              </a:rPr>
              <a:t>Solutions</a:t>
            </a:r>
          </a:p>
          <a:p>
            <a:pPr marL="0" indent="0">
              <a:spcBef>
                <a:spcPts val="0"/>
              </a:spcBef>
              <a:spcAft>
                <a:spcPts val="0"/>
              </a:spcAft>
              <a:buNone/>
            </a:pPr>
            <a:r>
              <a:rPr lang="en-US" sz="1600">
                <a:latin typeface="+mj-lt"/>
              </a:rPr>
              <a:t>Competitive Advantage</a:t>
            </a:r>
          </a:p>
          <a:p>
            <a:pPr marL="0" indent="0">
              <a:spcBef>
                <a:spcPts val="0"/>
              </a:spcBef>
              <a:spcAft>
                <a:spcPts val="0"/>
              </a:spcAft>
              <a:buNone/>
            </a:pPr>
            <a:endParaRPr lang="en-US"/>
          </a:p>
          <a:p>
            <a:pPr marL="0" indent="0">
              <a:spcBef>
                <a:spcPts val="0"/>
              </a:spcBef>
              <a:spcAft>
                <a:spcPts val="0"/>
              </a:spcAft>
              <a:buNone/>
            </a:pPr>
            <a:r>
              <a:rPr lang="en-US" b="1"/>
              <a:t>Intro to Sound Masking</a:t>
            </a:r>
          </a:p>
          <a:p>
            <a:pPr marL="0" lvl="0" indent="0">
              <a:spcBef>
                <a:spcPts val="0"/>
              </a:spcBef>
              <a:spcAft>
                <a:spcPts val="0"/>
              </a:spcAft>
              <a:buNone/>
            </a:pPr>
            <a:r>
              <a:rPr lang="en-US" sz="1600">
                <a:latin typeface="+mj-lt"/>
              </a:rPr>
              <a:t>Sounds used in Sound Masking</a:t>
            </a:r>
          </a:p>
          <a:p>
            <a:pPr marL="0" lvl="0" indent="0">
              <a:spcBef>
                <a:spcPts val="0"/>
              </a:spcBef>
              <a:spcAft>
                <a:spcPts val="0"/>
              </a:spcAft>
              <a:buNone/>
            </a:pPr>
            <a:r>
              <a:rPr lang="en-US" sz="1600">
                <a:latin typeface="+mj-lt"/>
              </a:rPr>
              <a:t>The A,B,C’s of Acoustics</a:t>
            </a:r>
          </a:p>
          <a:p>
            <a:pPr marL="0" lvl="0" indent="0">
              <a:spcBef>
                <a:spcPts val="0"/>
              </a:spcBef>
              <a:spcAft>
                <a:spcPts val="0"/>
              </a:spcAft>
              <a:buNone/>
            </a:pPr>
            <a:r>
              <a:rPr lang="en-US" sz="1600">
                <a:latin typeface="+mj-lt"/>
              </a:rPr>
              <a:t>How sound masking works</a:t>
            </a:r>
          </a:p>
          <a:p>
            <a:pPr marL="0" lvl="0" indent="0">
              <a:spcBef>
                <a:spcPts val="0"/>
              </a:spcBef>
              <a:spcAft>
                <a:spcPts val="0"/>
              </a:spcAft>
              <a:buNone/>
            </a:pPr>
            <a:endParaRPr lang="en-US" sz="1600">
              <a:latin typeface="+mj-lt"/>
            </a:endParaRPr>
          </a:p>
          <a:p>
            <a:pPr marL="0" lvl="0" indent="0">
              <a:spcBef>
                <a:spcPts val="0"/>
              </a:spcBef>
              <a:spcAft>
                <a:spcPts val="0"/>
              </a:spcAft>
              <a:buNone/>
            </a:pPr>
            <a:endParaRPr lang="en-US"/>
          </a:p>
          <a:p>
            <a:pPr marL="0" indent="0">
              <a:spcBef>
                <a:spcPts val="0"/>
              </a:spcBef>
              <a:spcAft>
                <a:spcPts val="0"/>
              </a:spcAft>
              <a:buNone/>
            </a:pPr>
            <a:r>
              <a:rPr lang="en-US" b="1"/>
              <a:t>Solutions</a:t>
            </a:r>
          </a:p>
          <a:p>
            <a:pPr marL="0" indent="0">
              <a:spcBef>
                <a:spcPts val="0"/>
              </a:spcBef>
              <a:spcAft>
                <a:spcPts val="0"/>
              </a:spcAft>
              <a:buNone/>
            </a:pPr>
            <a:r>
              <a:rPr lang="en-US" sz="1600">
                <a:latin typeface="+mj-lt"/>
              </a:rPr>
              <a:t>Industry verticals</a:t>
            </a:r>
          </a:p>
          <a:p>
            <a:pPr marL="0" indent="0">
              <a:spcBef>
                <a:spcPts val="0"/>
              </a:spcBef>
              <a:spcAft>
                <a:spcPts val="0"/>
              </a:spcAft>
              <a:buNone/>
            </a:pPr>
            <a:r>
              <a:rPr lang="en-US" sz="1600">
                <a:latin typeface="+mj-lt"/>
              </a:rPr>
              <a:t>Product portfolio</a:t>
            </a:r>
          </a:p>
          <a:p>
            <a:pPr marL="533400" lvl="0" indent="0">
              <a:spcBef>
                <a:spcPts val="0"/>
              </a:spcBef>
              <a:spcAft>
                <a:spcPts val="0"/>
              </a:spcAft>
              <a:buNone/>
            </a:pPr>
            <a:endParaRPr lang="en-US"/>
          </a:p>
        </p:txBody>
      </p:sp>
      <p:sp>
        <p:nvSpPr>
          <p:cNvPr id="27" name="Rectangle 26" descr="Handshake">
            <a:extLst>
              <a:ext uri="{FF2B5EF4-FFF2-40B4-BE49-F238E27FC236}">
                <a16:creationId xmlns:a16="http://schemas.microsoft.com/office/drawing/2014/main" id="{BEF34E1C-44B9-4EFC-8126-D51A3EA9BF40}"/>
              </a:ext>
            </a:extLst>
          </p:cNvPr>
          <p:cNvSpPr/>
          <p:nvPr/>
        </p:nvSpPr>
        <p:spPr>
          <a:xfrm>
            <a:off x="5416375" y="723900"/>
            <a:ext cx="499424" cy="49942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8" name="Rectangle 27" descr="Bar chart">
            <a:extLst>
              <a:ext uri="{FF2B5EF4-FFF2-40B4-BE49-F238E27FC236}">
                <a16:creationId xmlns:a16="http://schemas.microsoft.com/office/drawing/2014/main" id="{7810A56D-FB7B-429D-835B-7A0CD7BCB96A}"/>
              </a:ext>
            </a:extLst>
          </p:cNvPr>
          <p:cNvSpPr/>
          <p:nvPr/>
        </p:nvSpPr>
        <p:spPr>
          <a:xfrm>
            <a:off x="5493983" y="2480684"/>
            <a:ext cx="499424" cy="49942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332956"/>
              <a:satOff val="-147"/>
              <a:lumOff val="392"/>
              <a:alphaOff val="0"/>
            </a:schemeClr>
          </a:effectRef>
          <a:fontRef idx="minor">
            <a:schemeClr val="lt1"/>
          </a:fontRef>
        </p:style>
      </p:sp>
      <p:sp>
        <p:nvSpPr>
          <p:cNvPr id="29" name="Rectangle 28" descr="Checkmark">
            <a:extLst>
              <a:ext uri="{FF2B5EF4-FFF2-40B4-BE49-F238E27FC236}">
                <a16:creationId xmlns:a16="http://schemas.microsoft.com/office/drawing/2014/main" id="{9C6EFB52-3349-4B07-BB85-12C3EA673CEA}"/>
              </a:ext>
            </a:extLst>
          </p:cNvPr>
          <p:cNvSpPr/>
          <p:nvPr/>
        </p:nvSpPr>
        <p:spPr>
          <a:xfrm>
            <a:off x="5594365" y="4185003"/>
            <a:ext cx="373900" cy="394492"/>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665912"/>
              <a:satOff val="-293"/>
              <a:lumOff val="784"/>
              <a:alphaOff val="0"/>
            </a:schemeClr>
          </a:effectRef>
          <a:fontRef idx="minor">
            <a:schemeClr val="lt1"/>
          </a:fontRef>
        </p:style>
      </p:sp>
      <p:pic>
        <p:nvPicPr>
          <p:cNvPr id="9" name="Picture 8" descr="A picture containing text, font, screenshot, graphics&#10;&#10;Description automatically generated">
            <a:extLst>
              <a:ext uri="{FF2B5EF4-FFF2-40B4-BE49-F238E27FC236}">
                <a16:creationId xmlns:a16="http://schemas.microsoft.com/office/drawing/2014/main" id="{4996369C-919F-411B-8719-224BBD99FF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266731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DD3F44A-05E7-400F-AA3F-0FF23D7EFD6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b="1" kern="1200">
                <a:solidFill>
                  <a:schemeClr val="tx1"/>
                </a:solidFill>
                <a:effectLst/>
                <a:latin typeface="+mj-lt"/>
                <a:ea typeface="+mj-ea"/>
                <a:cs typeface="+mj-cs"/>
              </a:rPr>
              <a:t>How sound masking works</a:t>
            </a:r>
          </a:p>
        </p:txBody>
      </p:sp>
      <p:sp>
        <p:nvSpPr>
          <p:cNvPr id="4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FD02F0-3580-4486-8D74-FCD7CBE47880}"/>
              </a:ext>
            </a:extLst>
          </p:cNvPr>
          <p:cNvPicPr>
            <a:picLocks noChangeAspect="1"/>
          </p:cNvPicPr>
          <p:nvPr/>
        </p:nvPicPr>
        <p:blipFill>
          <a:blip r:embed="rId3" cstate="print"/>
          <a:stretch>
            <a:fillRect/>
          </a:stretch>
        </p:blipFill>
        <p:spPr>
          <a:xfrm>
            <a:off x="4680695" y="640080"/>
            <a:ext cx="7161817" cy="5550408"/>
          </a:xfrm>
          <a:prstGeom prst="rect">
            <a:avLst/>
          </a:prstGeom>
          <a:noFill/>
          <a:ln>
            <a:noFill/>
          </a:ln>
        </p:spPr>
      </p:pic>
      <p:pic>
        <p:nvPicPr>
          <p:cNvPr id="7" name="Picture 6" descr="A picture containing text, font, screenshot, graphics&#10;&#10;Description automatically generated">
            <a:extLst>
              <a:ext uri="{FF2B5EF4-FFF2-40B4-BE49-F238E27FC236}">
                <a16:creationId xmlns:a16="http://schemas.microsoft.com/office/drawing/2014/main" id="{5D9E2E5B-A750-4BC8-8F4C-3C341EFAF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192451845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7978CD2-EB2D-4310-A998-EC7B2DA5732B}"/>
              </a:ext>
            </a:extLst>
          </p:cNvPr>
          <p:cNvSpPr txBox="1"/>
          <p:nvPr/>
        </p:nvSpPr>
        <p:spPr>
          <a:xfrm>
            <a:off x="1188155" y="945034"/>
            <a:ext cx="9005711" cy="802518"/>
          </a:xfrm>
          <a:prstGeom prst="rect">
            <a:avLst/>
          </a:prstGeom>
        </p:spPr>
        <p:txBody>
          <a:bodyPr vert="horz" lIns="91440" tIns="45720" rIns="91440" bIns="45720" rtlCol="0" anchor="b" anchorCtr="0">
            <a:normAutofit/>
          </a:bodyPr>
          <a:lstStyle/>
          <a:p>
            <a:pPr>
              <a:lnSpc>
                <a:spcPct val="90000"/>
              </a:lnSpc>
              <a:spcBef>
                <a:spcPct val="0"/>
              </a:spcBef>
              <a:spcAft>
                <a:spcPts val="600"/>
              </a:spcAft>
            </a:pPr>
            <a:r>
              <a:rPr lang="en-US" sz="4800" b="1" i="0" kern="1200" spc="-50" baseline="0">
                <a:solidFill>
                  <a:schemeClr val="accent1"/>
                </a:solidFill>
                <a:latin typeface="+mn-lt"/>
                <a:ea typeface="+mj-ea"/>
                <a:cs typeface="+mj-cs"/>
              </a:rPr>
              <a:t>Direct Speech </a:t>
            </a:r>
            <a:r>
              <a:rPr lang="en-US" sz="4800" b="1" spc="-50">
                <a:solidFill>
                  <a:schemeClr val="accent1"/>
                </a:solidFill>
                <a:ea typeface="+mj-ea"/>
                <a:cs typeface="+mj-cs"/>
              </a:rPr>
              <a:t>Impact</a:t>
            </a:r>
            <a:r>
              <a:rPr lang="en-US" sz="4800" b="1" i="0" kern="1200" spc="-50" baseline="0">
                <a:solidFill>
                  <a:schemeClr val="accent1"/>
                </a:solidFill>
                <a:latin typeface="+mn-lt"/>
                <a:ea typeface="+mj-ea"/>
                <a:cs typeface="+mj-cs"/>
              </a:rPr>
              <a:t>, 40 feet</a:t>
            </a:r>
          </a:p>
        </p:txBody>
      </p:sp>
      <p:grpSp>
        <p:nvGrpSpPr>
          <p:cNvPr id="4" name="Group 3">
            <a:extLst>
              <a:ext uri="{FF2B5EF4-FFF2-40B4-BE49-F238E27FC236}">
                <a16:creationId xmlns:a16="http://schemas.microsoft.com/office/drawing/2014/main" id="{8443F759-B81E-425C-B376-FAE87772BEEC}"/>
              </a:ext>
            </a:extLst>
          </p:cNvPr>
          <p:cNvGrpSpPr/>
          <p:nvPr/>
        </p:nvGrpSpPr>
        <p:grpSpPr>
          <a:xfrm>
            <a:off x="3126080" y="2042709"/>
            <a:ext cx="5939839" cy="4577023"/>
            <a:chOff x="1868424" y="1726500"/>
            <a:chExt cx="5126736" cy="3784341"/>
          </a:xfrm>
        </p:grpSpPr>
        <p:pic>
          <p:nvPicPr>
            <p:cNvPr id="5" name="Picture 4">
              <a:extLst>
                <a:ext uri="{FF2B5EF4-FFF2-40B4-BE49-F238E27FC236}">
                  <a16:creationId xmlns:a16="http://schemas.microsoft.com/office/drawing/2014/main" id="{6A0CC73F-E136-48DC-9088-F27A402423F8}"/>
                </a:ext>
              </a:extLst>
            </p:cNvPr>
            <p:cNvPicPr>
              <a:picLocks noChangeAspect="1"/>
            </p:cNvPicPr>
            <p:nvPr/>
          </p:nvPicPr>
          <p:blipFill>
            <a:blip r:embed="rId3"/>
            <a:stretch>
              <a:fillRect/>
            </a:stretch>
          </p:blipFill>
          <p:spPr>
            <a:xfrm>
              <a:off x="1868424" y="1726500"/>
              <a:ext cx="5126736" cy="3784341"/>
            </a:xfrm>
            <a:prstGeom prst="rect">
              <a:avLst/>
            </a:prstGeom>
          </p:spPr>
        </p:pic>
        <p:sp>
          <p:nvSpPr>
            <p:cNvPr id="6" name="Oval 5">
              <a:extLst>
                <a:ext uri="{FF2B5EF4-FFF2-40B4-BE49-F238E27FC236}">
                  <a16:creationId xmlns:a16="http://schemas.microsoft.com/office/drawing/2014/main" id="{FE23592B-0B51-475A-BF77-6105181709BE}"/>
                </a:ext>
              </a:extLst>
            </p:cNvPr>
            <p:cNvSpPr/>
            <p:nvPr/>
          </p:nvSpPr>
          <p:spPr>
            <a:xfrm>
              <a:off x="4565904" y="1901952"/>
              <a:ext cx="1975104" cy="1877568"/>
            </a:xfrm>
            <a:prstGeom prst="ellipse">
              <a:avLst/>
            </a:prstGeom>
            <a:solidFill>
              <a:srgbClr val="FF00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7" name="Rectangle 6">
            <a:extLst>
              <a:ext uri="{FF2B5EF4-FFF2-40B4-BE49-F238E27FC236}">
                <a16:creationId xmlns:a16="http://schemas.microsoft.com/office/drawing/2014/main" id="{403F77D9-16FF-4C44-9AFB-4C23255684F1}"/>
              </a:ext>
            </a:extLst>
          </p:cNvPr>
          <p:cNvSpPr/>
          <p:nvPr/>
        </p:nvSpPr>
        <p:spPr>
          <a:xfrm>
            <a:off x="9258300" y="253038"/>
            <a:ext cx="2646193" cy="138399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Option 1</a:t>
            </a:r>
          </a:p>
        </p:txBody>
      </p:sp>
    </p:spTree>
    <p:extLst>
      <p:ext uri="{BB962C8B-B14F-4D97-AF65-F5344CB8AC3E}">
        <p14:creationId xmlns:p14="http://schemas.microsoft.com/office/powerpoint/2010/main" val="398932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D621E8C-2CC4-4D79-A908-01C50B7A1B5A}"/>
              </a:ext>
            </a:extLst>
          </p:cNvPr>
          <p:cNvSpPr txBox="1"/>
          <p:nvPr/>
        </p:nvSpPr>
        <p:spPr>
          <a:xfrm>
            <a:off x="1190617" y="949126"/>
            <a:ext cx="10057361" cy="802518"/>
          </a:xfrm>
          <a:prstGeom prst="rect">
            <a:avLst/>
          </a:prstGeom>
        </p:spPr>
        <p:txBody>
          <a:bodyPr vert="horz" lIns="91440" tIns="45720" rIns="91440" bIns="45720" rtlCol="0" anchor="b" anchorCtr="0">
            <a:noAutofit/>
          </a:bodyPr>
          <a:lstStyle/>
          <a:p>
            <a:pPr>
              <a:lnSpc>
                <a:spcPct val="90000"/>
              </a:lnSpc>
              <a:spcBef>
                <a:spcPct val="0"/>
              </a:spcBef>
              <a:spcAft>
                <a:spcPts val="600"/>
              </a:spcAft>
            </a:pPr>
            <a:r>
              <a:rPr lang="en-US" sz="4800" b="1" i="0" kern="1200" spc="-50" baseline="0">
                <a:solidFill>
                  <a:schemeClr val="accent1"/>
                </a:solidFill>
                <a:latin typeface="+mn-lt"/>
                <a:ea typeface="+mj-ea"/>
                <a:cs typeface="+mj-cs"/>
              </a:rPr>
              <a:t>Direct Speech w</a:t>
            </a:r>
            <a:r>
              <a:rPr lang="en-US" sz="4800" b="1" spc="-50">
                <a:solidFill>
                  <a:schemeClr val="accent1"/>
                </a:solidFill>
                <a:ea typeface="+mj-ea"/>
                <a:cs typeface="+mj-cs"/>
              </a:rPr>
              <a:t>ith Masking, 10-12 feet</a:t>
            </a:r>
            <a:endParaRPr lang="en-US" sz="4800" b="1" i="0" kern="1200" spc="-50" baseline="0">
              <a:solidFill>
                <a:schemeClr val="accent1"/>
              </a:solidFill>
              <a:latin typeface="+mn-lt"/>
              <a:ea typeface="+mj-ea"/>
              <a:cs typeface="+mj-cs"/>
            </a:endParaRPr>
          </a:p>
        </p:txBody>
      </p:sp>
      <p:grpSp>
        <p:nvGrpSpPr>
          <p:cNvPr id="9" name="Group 8">
            <a:extLst>
              <a:ext uri="{FF2B5EF4-FFF2-40B4-BE49-F238E27FC236}">
                <a16:creationId xmlns:a16="http://schemas.microsoft.com/office/drawing/2014/main" id="{D1E70E22-4943-4BE0-A755-8FD6813BC54F}"/>
              </a:ext>
            </a:extLst>
          </p:cNvPr>
          <p:cNvGrpSpPr/>
          <p:nvPr/>
        </p:nvGrpSpPr>
        <p:grpSpPr>
          <a:xfrm>
            <a:off x="3126080" y="2034207"/>
            <a:ext cx="5939839" cy="4577023"/>
            <a:chOff x="1709452" y="529998"/>
            <a:chExt cx="5939839" cy="4577023"/>
          </a:xfrm>
        </p:grpSpPr>
        <p:grpSp>
          <p:nvGrpSpPr>
            <p:cNvPr id="10" name="Group 9">
              <a:extLst>
                <a:ext uri="{FF2B5EF4-FFF2-40B4-BE49-F238E27FC236}">
                  <a16:creationId xmlns:a16="http://schemas.microsoft.com/office/drawing/2014/main" id="{1F7D236D-C650-465D-AB3E-63F791D83BA3}"/>
                </a:ext>
              </a:extLst>
            </p:cNvPr>
            <p:cNvGrpSpPr/>
            <p:nvPr/>
          </p:nvGrpSpPr>
          <p:grpSpPr>
            <a:xfrm>
              <a:off x="1709452" y="529998"/>
              <a:ext cx="5939839" cy="4577023"/>
              <a:chOff x="1868424" y="1726500"/>
              <a:chExt cx="5126736" cy="3784341"/>
            </a:xfrm>
          </p:grpSpPr>
          <p:pic>
            <p:nvPicPr>
              <p:cNvPr id="16" name="Picture 15">
                <a:extLst>
                  <a:ext uri="{FF2B5EF4-FFF2-40B4-BE49-F238E27FC236}">
                    <a16:creationId xmlns:a16="http://schemas.microsoft.com/office/drawing/2014/main" id="{8F24B10D-BCB4-4393-85BE-1C85D14240FE}"/>
                  </a:ext>
                </a:extLst>
              </p:cNvPr>
              <p:cNvPicPr>
                <a:picLocks noChangeAspect="1"/>
              </p:cNvPicPr>
              <p:nvPr/>
            </p:nvPicPr>
            <p:blipFill>
              <a:blip r:embed="rId3"/>
              <a:stretch>
                <a:fillRect/>
              </a:stretch>
            </p:blipFill>
            <p:spPr>
              <a:xfrm>
                <a:off x="1868424" y="1726500"/>
                <a:ext cx="5126736" cy="3784341"/>
              </a:xfrm>
              <a:prstGeom prst="rect">
                <a:avLst/>
              </a:prstGeom>
            </p:spPr>
          </p:pic>
          <p:sp>
            <p:nvSpPr>
              <p:cNvPr id="17" name="Oval 16">
                <a:extLst>
                  <a:ext uri="{FF2B5EF4-FFF2-40B4-BE49-F238E27FC236}">
                    <a16:creationId xmlns:a16="http://schemas.microsoft.com/office/drawing/2014/main" id="{E50D92C9-09FD-4F7C-8D06-2EA3FF6E6B66}"/>
                  </a:ext>
                </a:extLst>
              </p:cNvPr>
              <p:cNvSpPr/>
              <p:nvPr/>
            </p:nvSpPr>
            <p:spPr>
              <a:xfrm>
                <a:off x="4565904" y="1901952"/>
                <a:ext cx="1975104" cy="1877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 name="Oval 11">
              <a:extLst>
                <a:ext uri="{FF2B5EF4-FFF2-40B4-BE49-F238E27FC236}">
                  <a16:creationId xmlns:a16="http://schemas.microsoft.com/office/drawing/2014/main" id="{8399ED1F-D9FB-40A0-A69B-505E790D140C}"/>
                </a:ext>
              </a:extLst>
            </p:cNvPr>
            <p:cNvSpPr/>
            <p:nvPr/>
          </p:nvSpPr>
          <p:spPr>
            <a:xfrm>
              <a:off x="5642046" y="1540793"/>
              <a:ext cx="684638" cy="628473"/>
            </a:xfrm>
            <a:prstGeom prst="ellipse">
              <a:avLst/>
            </a:prstGeom>
            <a:solidFill>
              <a:srgbClr val="FF0000">
                <a:alpha val="1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ln>
                  <a:solidFill>
                    <a:schemeClr val="tx1"/>
                  </a:solidFill>
                </a:ln>
              </a:endParaRPr>
            </a:p>
          </p:txBody>
        </p:sp>
      </p:grpSp>
      <p:sp>
        <p:nvSpPr>
          <p:cNvPr id="8" name="Rectangle 7">
            <a:extLst>
              <a:ext uri="{FF2B5EF4-FFF2-40B4-BE49-F238E27FC236}">
                <a16:creationId xmlns:a16="http://schemas.microsoft.com/office/drawing/2014/main" id="{033D48C4-F507-4C03-B8DE-18BBDDFF7E1E}"/>
              </a:ext>
            </a:extLst>
          </p:cNvPr>
          <p:cNvSpPr/>
          <p:nvPr/>
        </p:nvSpPr>
        <p:spPr>
          <a:xfrm>
            <a:off x="9258300" y="253038"/>
            <a:ext cx="2646193" cy="138399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Option 1</a:t>
            </a:r>
          </a:p>
        </p:txBody>
      </p:sp>
    </p:spTree>
    <p:extLst>
      <p:ext uri="{BB962C8B-B14F-4D97-AF65-F5344CB8AC3E}">
        <p14:creationId xmlns:p14="http://schemas.microsoft.com/office/powerpoint/2010/main" val="227568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16A62CDB-E1BF-46C9-9ADF-1AE5F07C6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63" y="2705876"/>
            <a:ext cx="9414588" cy="3885090"/>
          </a:xfrm>
          <a:prstGeom prst="rect">
            <a:avLst/>
          </a:prstGeom>
        </p:spPr>
      </p:pic>
      <p:sp>
        <p:nvSpPr>
          <p:cNvPr id="3" name="Title 2">
            <a:extLst>
              <a:ext uri="{FF2B5EF4-FFF2-40B4-BE49-F238E27FC236}">
                <a16:creationId xmlns:a16="http://schemas.microsoft.com/office/drawing/2014/main" id="{642F1EE5-079F-41CA-8D73-04C4F12CD4C9}"/>
              </a:ext>
            </a:extLst>
          </p:cNvPr>
          <p:cNvSpPr>
            <a:spLocks noGrp="1"/>
          </p:cNvSpPr>
          <p:nvPr>
            <p:ph type="title"/>
          </p:nvPr>
        </p:nvSpPr>
        <p:spPr>
          <a:xfrm>
            <a:off x="1097280" y="286603"/>
            <a:ext cx="10058400" cy="1450757"/>
          </a:xfrm>
        </p:spPr>
        <p:txBody>
          <a:bodyPr anchor="b">
            <a:normAutofit/>
          </a:bodyPr>
          <a:lstStyle/>
          <a:p>
            <a:r>
              <a:rPr lang="en-US"/>
              <a:t>Speech </a:t>
            </a:r>
            <a:r>
              <a:rPr lang="en-US" u="sng"/>
              <a:t>Without </a:t>
            </a:r>
            <a:r>
              <a:rPr lang="en-US"/>
              <a:t>Sound Masking</a:t>
            </a:r>
          </a:p>
        </p:txBody>
      </p:sp>
      <p:cxnSp>
        <p:nvCxnSpPr>
          <p:cNvPr id="19" name="Straight Connector 18">
            <a:extLst>
              <a:ext uri="{FF2B5EF4-FFF2-40B4-BE49-F238E27FC236}">
                <a16:creationId xmlns:a16="http://schemas.microsoft.com/office/drawing/2014/main" id="{F3C7CC12-A74E-4188-AE9A-F2087597EB92}"/>
              </a:ext>
            </a:extLst>
          </p:cNvPr>
          <p:cNvCxnSpPr>
            <a:cxnSpLocks/>
          </p:cNvCxnSpPr>
          <p:nvPr/>
        </p:nvCxnSpPr>
        <p:spPr>
          <a:xfrm flipH="1">
            <a:off x="4157669" y="2705876"/>
            <a:ext cx="2758036" cy="15367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8966AE-E426-4E81-AF70-6053134ED240}"/>
              </a:ext>
            </a:extLst>
          </p:cNvPr>
          <p:cNvCxnSpPr>
            <a:cxnSpLocks/>
          </p:cNvCxnSpPr>
          <p:nvPr/>
        </p:nvCxnSpPr>
        <p:spPr>
          <a:xfrm flipH="1" flipV="1">
            <a:off x="4157668" y="4356729"/>
            <a:ext cx="3414984" cy="18310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9A9F6D7-D3EB-4760-BFD8-A582AE2390DA}"/>
              </a:ext>
            </a:extLst>
          </p:cNvPr>
          <p:cNvSpPr txBox="1"/>
          <p:nvPr/>
        </p:nvSpPr>
        <p:spPr>
          <a:xfrm>
            <a:off x="5909751" y="2054708"/>
            <a:ext cx="773853" cy="523220"/>
          </a:xfrm>
          <a:prstGeom prst="rect">
            <a:avLst/>
          </a:prstGeom>
          <a:solidFill>
            <a:schemeClr val="accent2"/>
          </a:solidFill>
        </p:spPr>
        <p:txBody>
          <a:bodyPr wrap="square" rtlCol="0" anchor="t">
            <a:spAutoFit/>
          </a:bodyPr>
          <a:lstStyle/>
          <a:p>
            <a:pPr algn="ctr"/>
            <a:r>
              <a:rPr lang="en-US" sz="1400" b="1" dirty="0">
                <a:solidFill>
                  <a:schemeClr val="bg1"/>
                </a:solidFill>
              </a:rPr>
              <a:t>65dB</a:t>
            </a:r>
          </a:p>
          <a:p>
            <a:pPr algn="ctr"/>
            <a:r>
              <a:rPr lang="en-US" sz="1400" b="1" dirty="0">
                <a:solidFill>
                  <a:schemeClr val="bg1"/>
                </a:solidFill>
              </a:rPr>
              <a:t>40 Foot</a:t>
            </a:r>
          </a:p>
        </p:txBody>
      </p:sp>
      <p:sp>
        <p:nvSpPr>
          <p:cNvPr id="31" name="Oval 30">
            <a:extLst>
              <a:ext uri="{FF2B5EF4-FFF2-40B4-BE49-F238E27FC236}">
                <a16:creationId xmlns:a16="http://schemas.microsoft.com/office/drawing/2014/main" id="{2F925E83-169D-4232-BA34-52B8E5EF13F9}"/>
              </a:ext>
            </a:extLst>
          </p:cNvPr>
          <p:cNvSpPr/>
          <p:nvPr/>
        </p:nvSpPr>
        <p:spPr>
          <a:xfrm>
            <a:off x="4047949" y="4242655"/>
            <a:ext cx="92123" cy="1228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E74D313C-062B-44B4-8600-9BF77BF789D0}"/>
              </a:ext>
            </a:extLst>
          </p:cNvPr>
          <p:cNvSpPr/>
          <p:nvPr/>
        </p:nvSpPr>
        <p:spPr>
          <a:xfrm>
            <a:off x="9258300" y="253038"/>
            <a:ext cx="2646193" cy="138399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Option 2</a:t>
            </a:r>
          </a:p>
        </p:txBody>
      </p:sp>
    </p:spTree>
    <p:extLst>
      <p:ext uri="{BB962C8B-B14F-4D97-AF65-F5344CB8AC3E}">
        <p14:creationId xmlns:p14="http://schemas.microsoft.com/office/powerpoint/2010/main" val="3507970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90B18D2-EE9D-3951-52D9-9A2E255CD536}"/>
              </a:ext>
            </a:extLst>
          </p:cNvPr>
          <p:cNvSpPr>
            <a:spLocks noGrp="1"/>
          </p:cNvSpPr>
          <p:nvPr>
            <p:ph type="title"/>
          </p:nvPr>
        </p:nvSpPr>
        <p:spPr>
          <a:xfrm>
            <a:off x="1097280" y="286603"/>
            <a:ext cx="10058400" cy="1450757"/>
          </a:xfrm>
        </p:spPr>
        <p:txBody>
          <a:bodyPr/>
          <a:lstStyle/>
          <a:p>
            <a:r>
              <a:rPr lang="en-US"/>
              <a:t>Speech </a:t>
            </a:r>
            <a:r>
              <a:rPr lang="en-US" u="sng"/>
              <a:t>With </a:t>
            </a:r>
            <a:r>
              <a:rPr lang="en-US"/>
              <a:t>Sound Masking</a:t>
            </a:r>
          </a:p>
        </p:txBody>
      </p:sp>
      <p:pic>
        <p:nvPicPr>
          <p:cNvPr id="15" name="Picture 14" descr="A group of people sitting at a desk&#10;&#10;Description automatically generated with low confidence">
            <a:extLst>
              <a:ext uri="{FF2B5EF4-FFF2-40B4-BE49-F238E27FC236}">
                <a16:creationId xmlns:a16="http://schemas.microsoft.com/office/drawing/2014/main" id="{3A770725-4872-42AD-A22D-8EC00DB7B93C}"/>
              </a:ext>
            </a:extLst>
          </p:cNvPr>
          <p:cNvPicPr>
            <a:picLocks noChangeAspect="1"/>
          </p:cNvPicPr>
          <p:nvPr/>
        </p:nvPicPr>
        <p:blipFill rotWithShape="1">
          <a:blip r:embed="rId3">
            <a:extLst>
              <a:ext uri="{28A0092B-C50C-407E-A947-70E740481C1C}">
                <a14:useLocalDpi xmlns:a14="http://schemas.microsoft.com/office/drawing/2010/main" val="0"/>
              </a:ext>
            </a:extLst>
          </a:blip>
          <a:srcRect t="33528"/>
          <a:stretch/>
        </p:blipFill>
        <p:spPr>
          <a:xfrm>
            <a:off x="1216548" y="2108201"/>
            <a:ext cx="10058400" cy="3760891"/>
          </a:xfrm>
          <a:prstGeom prst="rect">
            <a:avLst/>
          </a:prstGeom>
          <a:noFill/>
        </p:spPr>
      </p:pic>
      <p:cxnSp>
        <p:nvCxnSpPr>
          <p:cNvPr id="18" name="Straight Connector 17">
            <a:extLst>
              <a:ext uri="{FF2B5EF4-FFF2-40B4-BE49-F238E27FC236}">
                <a16:creationId xmlns:a16="http://schemas.microsoft.com/office/drawing/2014/main" id="{3412044B-BCB1-47F1-BB66-00D918D25A1B}"/>
              </a:ext>
            </a:extLst>
          </p:cNvPr>
          <p:cNvCxnSpPr>
            <a:cxnSpLocks/>
          </p:cNvCxnSpPr>
          <p:nvPr/>
        </p:nvCxnSpPr>
        <p:spPr>
          <a:xfrm flipH="1">
            <a:off x="4731368" y="3059969"/>
            <a:ext cx="755031" cy="0"/>
          </a:xfrm>
          <a:prstGeom prst="line">
            <a:avLst/>
          </a:prstGeom>
          <a:ln>
            <a:solidFill>
              <a:srgbClr val="FF0000"/>
            </a:solidFill>
          </a:ln>
          <a:effectLst>
            <a:glow rad="127000">
              <a:schemeClr val="accent1"/>
            </a:glow>
          </a:effectLst>
        </p:spPr>
        <p:style>
          <a:lnRef idx="2">
            <a:schemeClr val="accent6"/>
          </a:lnRef>
          <a:fillRef idx="0">
            <a:schemeClr val="accent6"/>
          </a:fillRef>
          <a:effectRef idx="1">
            <a:schemeClr val="accent6"/>
          </a:effectRef>
          <a:fontRef idx="minor">
            <a:schemeClr val="tx1"/>
          </a:fontRef>
        </p:style>
      </p:cxnSp>
      <p:sp>
        <p:nvSpPr>
          <p:cNvPr id="21" name="TextBox 20">
            <a:extLst>
              <a:ext uri="{FF2B5EF4-FFF2-40B4-BE49-F238E27FC236}">
                <a16:creationId xmlns:a16="http://schemas.microsoft.com/office/drawing/2014/main" id="{9E2DC310-4E8C-4B29-BE01-44B08F78E4A8}"/>
              </a:ext>
            </a:extLst>
          </p:cNvPr>
          <p:cNvSpPr txBox="1"/>
          <p:nvPr/>
        </p:nvSpPr>
        <p:spPr>
          <a:xfrm>
            <a:off x="4704311" y="2416583"/>
            <a:ext cx="1820313" cy="523220"/>
          </a:xfrm>
          <a:prstGeom prst="rect">
            <a:avLst/>
          </a:prstGeom>
          <a:solidFill>
            <a:schemeClr val="accent2"/>
          </a:solidFill>
        </p:spPr>
        <p:txBody>
          <a:bodyPr wrap="square" rtlCol="0" anchor="t">
            <a:spAutoFit/>
          </a:bodyPr>
          <a:lstStyle/>
          <a:p>
            <a:pPr algn="ctr"/>
            <a:r>
              <a:rPr lang="en-US" sz="1400" b="1">
                <a:solidFill>
                  <a:schemeClr val="bg1"/>
                </a:solidFill>
              </a:rPr>
              <a:t>65dB</a:t>
            </a:r>
          </a:p>
          <a:p>
            <a:pPr algn="ctr"/>
            <a:r>
              <a:rPr lang="en-US" sz="1400" b="1">
                <a:solidFill>
                  <a:schemeClr val="bg1"/>
                </a:solidFill>
              </a:rPr>
              <a:t>8-10 Foot Average</a:t>
            </a:r>
          </a:p>
        </p:txBody>
      </p:sp>
      <p:sp>
        <p:nvSpPr>
          <p:cNvPr id="6" name="Rectangle 5">
            <a:extLst>
              <a:ext uri="{FF2B5EF4-FFF2-40B4-BE49-F238E27FC236}">
                <a16:creationId xmlns:a16="http://schemas.microsoft.com/office/drawing/2014/main" id="{B0094B80-E395-4DF8-9046-A40F74DA0CE3}"/>
              </a:ext>
            </a:extLst>
          </p:cNvPr>
          <p:cNvSpPr/>
          <p:nvPr/>
        </p:nvSpPr>
        <p:spPr>
          <a:xfrm>
            <a:off x="9258300" y="253038"/>
            <a:ext cx="2646193" cy="138399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Option 2</a:t>
            </a:r>
          </a:p>
        </p:txBody>
      </p:sp>
    </p:spTree>
    <p:extLst>
      <p:ext uri="{BB962C8B-B14F-4D97-AF65-F5344CB8AC3E}">
        <p14:creationId xmlns:p14="http://schemas.microsoft.com/office/powerpoint/2010/main" val="1105421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07037-D1D6-4ADE-8CDC-3E2F141A649C}"/>
              </a:ext>
            </a:extLst>
          </p:cNvPr>
          <p:cNvSpPr>
            <a:spLocks noGrp="1"/>
          </p:cNvSpPr>
          <p:nvPr>
            <p:ph type="title"/>
          </p:nvPr>
        </p:nvSpPr>
        <p:spPr/>
        <p:txBody>
          <a:bodyPr/>
          <a:lstStyle/>
          <a:p>
            <a:r>
              <a:rPr lang="en-US" b="0"/>
              <a:t>Sound Masking Coverage</a:t>
            </a:r>
          </a:p>
        </p:txBody>
      </p:sp>
      <p:sp>
        <p:nvSpPr>
          <p:cNvPr id="3" name="Rectangle 3">
            <a:extLst>
              <a:ext uri="{FF2B5EF4-FFF2-40B4-BE49-F238E27FC236}">
                <a16:creationId xmlns:a16="http://schemas.microsoft.com/office/drawing/2014/main" id="{8525A15B-8A35-4FDE-AEEB-05BDCA2DFC62}"/>
              </a:ext>
            </a:extLst>
          </p:cNvPr>
          <p:cNvSpPr>
            <a:spLocks noChangeArrowheads="1"/>
          </p:cNvSpPr>
          <p:nvPr/>
        </p:nvSpPr>
        <p:spPr bwMode="auto">
          <a:xfrm>
            <a:off x="956132" y="1924928"/>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buFont typeface="Wingdings" pitchFamily="2" charset="2"/>
              <a:buNone/>
            </a:pPr>
            <a:r>
              <a:rPr lang="en-US" sz="2000">
                <a:latin typeface="Helvetica Neue Thin"/>
              </a:rPr>
              <a:t>In Plenum</a:t>
            </a:r>
          </a:p>
          <a:p>
            <a:pPr marL="342900" indent="-342900" algn="ctr">
              <a:spcBef>
                <a:spcPct val="20000"/>
              </a:spcBef>
              <a:buClr>
                <a:srgbClr val="A6D6DA"/>
              </a:buClr>
              <a:buSzPct val="95000"/>
              <a:buFont typeface="Wingdings" pitchFamily="2" charset="2"/>
              <a:buNone/>
            </a:pPr>
            <a:r>
              <a:rPr lang="en-US" sz="2000">
                <a:latin typeface="Helvetica Neue Thin"/>
              </a:rPr>
              <a:t>(upward facing speakers)</a:t>
            </a:r>
            <a:endParaRPr lang="en-US" sz="2000">
              <a:solidFill>
                <a:schemeClr val="bg1"/>
              </a:solidFill>
              <a:latin typeface="Helvetica Neue Thin"/>
            </a:endParaRPr>
          </a:p>
        </p:txBody>
      </p:sp>
      <p:pic>
        <p:nvPicPr>
          <p:cNvPr id="6" name="Picture 5">
            <a:extLst>
              <a:ext uri="{FF2B5EF4-FFF2-40B4-BE49-F238E27FC236}">
                <a16:creationId xmlns:a16="http://schemas.microsoft.com/office/drawing/2014/main" id="{1E6461F4-99C8-4132-9BEC-5D6514EDCF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622" y="2787376"/>
            <a:ext cx="5321943" cy="3657600"/>
          </a:xfrm>
          <a:prstGeom prst="rect">
            <a:avLst/>
          </a:prstGeom>
        </p:spPr>
      </p:pic>
      <p:sp>
        <p:nvSpPr>
          <p:cNvPr id="7" name="Rectangle 3">
            <a:extLst>
              <a:ext uri="{FF2B5EF4-FFF2-40B4-BE49-F238E27FC236}">
                <a16:creationId xmlns:a16="http://schemas.microsoft.com/office/drawing/2014/main" id="{59BC0EEB-72D2-468E-A8C4-37128DBB2BA3}"/>
              </a:ext>
            </a:extLst>
          </p:cNvPr>
          <p:cNvSpPr>
            <a:spLocks noChangeArrowheads="1"/>
          </p:cNvSpPr>
          <p:nvPr/>
        </p:nvSpPr>
        <p:spPr bwMode="auto">
          <a:xfrm>
            <a:off x="7102293" y="1930808"/>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buFont typeface="Wingdings" pitchFamily="2" charset="2"/>
              <a:buNone/>
            </a:pPr>
            <a:r>
              <a:rPr lang="en-US" sz="2000">
                <a:latin typeface="Helvetica Neue Thin"/>
              </a:rPr>
              <a:t>Direct Fired</a:t>
            </a:r>
          </a:p>
          <a:p>
            <a:pPr marL="342900" indent="-342900" algn="ctr">
              <a:spcBef>
                <a:spcPct val="20000"/>
              </a:spcBef>
              <a:buClr>
                <a:srgbClr val="A6D6DA"/>
              </a:buClr>
              <a:buSzPct val="95000"/>
              <a:buFont typeface="Wingdings" pitchFamily="2" charset="2"/>
              <a:buNone/>
            </a:pPr>
            <a:r>
              <a:rPr lang="en-US" sz="2000">
                <a:latin typeface="Helvetica Neue Thin"/>
              </a:rPr>
              <a:t>(downward facing speakers)</a:t>
            </a:r>
            <a:endParaRPr lang="en-US" sz="2000">
              <a:solidFill>
                <a:schemeClr val="bg1"/>
              </a:solidFill>
              <a:latin typeface="Helvetica Neue Thin"/>
            </a:endParaRPr>
          </a:p>
        </p:txBody>
      </p:sp>
      <p:sp>
        <p:nvSpPr>
          <p:cNvPr id="8" name="Line 7">
            <a:extLst>
              <a:ext uri="{FF2B5EF4-FFF2-40B4-BE49-F238E27FC236}">
                <a16:creationId xmlns:a16="http://schemas.microsoft.com/office/drawing/2014/main" id="{C8F52E7C-6E44-4522-B080-0648786A59D8}"/>
              </a:ext>
            </a:extLst>
          </p:cNvPr>
          <p:cNvSpPr>
            <a:spLocks noChangeShapeType="1"/>
          </p:cNvSpPr>
          <p:nvPr/>
        </p:nvSpPr>
        <p:spPr bwMode="auto">
          <a:xfrm>
            <a:off x="6173234" y="2785781"/>
            <a:ext cx="183581" cy="33855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8">
            <a:extLst>
              <a:ext uri="{FF2B5EF4-FFF2-40B4-BE49-F238E27FC236}">
                <a16:creationId xmlns:a16="http://schemas.microsoft.com/office/drawing/2014/main" id="{4C3FCED2-1201-41D3-B1D7-E3FB339BAA79}"/>
              </a:ext>
            </a:extLst>
          </p:cNvPr>
          <p:cNvSpPr txBox="1">
            <a:spLocks noChangeArrowheads="1"/>
          </p:cNvSpPr>
          <p:nvPr/>
        </p:nvSpPr>
        <p:spPr bwMode="auto">
          <a:xfrm>
            <a:off x="5554225" y="2447227"/>
            <a:ext cx="11832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latin typeface="Helvetica Neue Thin"/>
              </a:rPr>
              <a:t>Ceiling Tile</a:t>
            </a:r>
          </a:p>
        </p:txBody>
      </p:sp>
      <p:pic>
        <p:nvPicPr>
          <p:cNvPr id="10" name="Picture 9">
            <a:extLst>
              <a:ext uri="{FF2B5EF4-FFF2-40B4-BE49-F238E27FC236}">
                <a16:creationId xmlns:a16="http://schemas.microsoft.com/office/drawing/2014/main" id="{548A4964-FF82-47D7-88BA-2BCEE65E89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8093" y="2762912"/>
            <a:ext cx="5321945" cy="3657600"/>
          </a:xfrm>
          <a:prstGeom prst="rect">
            <a:avLst/>
          </a:prstGeom>
        </p:spPr>
      </p:pic>
      <p:sp>
        <p:nvSpPr>
          <p:cNvPr id="11" name="Line 7">
            <a:extLst>
              <a:ext uri="{FF2B5EF4-FFF2-40B4-BE49-F238E27FC236}">
                <a16:creationId xmlns:a16="http://schemas.microsoft.com/office/drawing/2014/main" id="{16D52593-CA73-47FF-9C6A-5719848DD7B0}"/>
              </a:ext>
            </a:extLst>
          </p:cNvPr>
          <p:cNvSpPr>
            <a:spLocks noChangeShapeType="1"/>
          </p:cNvSpPr>
          <p:nvPr/>
        </p:nvSpPr>
        <p:spPr bwMode="auto">
          <a:xfrm flipH="1">
            <a:off x="5918012" y="2785781"/>
            <a:ext cx="229425" cy="33855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 name="Picture 11" descr="A picture containing text, font, screenshot, graphics&#10;&#10;Description automatically generated">
            <a:extLst>
              <a:ext uri="{FF2B5EF4-FFF2-40B4-BE49-F238E27FC236}">
                <a16:creationId xmlns:a16="http://schemas.microsoft.com/office/drawing/2014/main" id="{132A240F-13AB-4C99-9D87-4E6106467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8124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1" kern="1200" spc="-50" baseline="0">
                <a:solidFill>
                  <a:schemeClr val="tx1"/>
                </a:solidFill>
                <a:effectLst/>
                <a:latin typeface="+mj-lt"/>
                <a:ea typeface="+mj-ea"/>
                <a:cs typeface="+mj-cs"/>
              </a:rPr>
              <a:t>SOUND MASKING WORKS BECAUSE:</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txBox="1">
            <a:spLocks noChangeArrowheads="1"/>
          </p:cNvSpPr>
          <p:nvPr/>
        </p:nvSpPr>
        <p:spPr>
          <a:xfrm>
            <a:off x="5126418" y="552091"/>
            <a:ext cx="6224335" cy="5431536"/>
          </a:xfrm>
          <a:prstGeom prst="rect">
            <a:avLst/>
          </a:prstGeom>
        </p:spPr>
        <p:txBody>
          <a:bodyPr vert="horz" lIns="91440" tIns="45720" rIns="91440" bIns="45720" rtlCol="0" anchor="ctr">
            <a:normAutofit/>
          </a:bodyPr>
          <a:lstStyle>
            <a:lvl1pPr marL="342900" indent="-342900" algn="l" rtl="0" eaLnBrk="1" fontAlgn="base" hangingPunct="1">
              <a:spcBef>
                <a:spcPct val="20000"/>
              </a:spcBef>
              <a:spcAft>
                <a:spcPct val="0"/>
              </a:spcAft>
              <a:buClr>
                <a:schemeClr val="tx2"/>
              </a:buClr>
              <a:buSzPct val="70000"/>
              <a:buFont typeface="Arial"/>
              <a:buChar char="•"/>
              <a:defRPr sz="2000" b="0" i="0">
                <a:solidFill>
                  <a:schemeClr val="bg2">
                    <a:lumMod val="25000"/>
                  </a:schemeClr>
                </a:solidFill>
                <a:latin typeface="Helvetica Neue Light"/>
                <a:ea typeface="+mn-ea"/>
                <a:cs typeface="Helvetica Neue Light"/>
              </a:defRPr>
            </a:lvl1pPr>
            <a:lvl2pPr marL="914400" indent="-457200" algn="l" rtl="0" eaLnBrk="1" fontAlgn="base" hangingPunct="1">
              <a:spcBef>
                <a:spcPct val="20000"/>
              </a:spcBef>
              <a:spcAft>
                <a:spcPct val="0"/>
              </a:spcAft>
              <a:buClr>
                <a:schemeClr val="tx2"/>
              </a:buClr>
              <a:buSzPct val="50000"/>
              <a:buFont typeface="Arial"/>
              <a:buChar char="•"/>
              <a:defRPr sz="2000" b="0" i="0">
                <a:solidFill>
                  <a:schemeClr val="bg2">
                    <a:lumMod val="25000"/>
                  </a:schemeClr>
                </a:solidFill>
                <a:latin typeface="Helvetica Neue Light"/>
                <a:cs typeface="Helvetica Neue Light"/>
              </a:defRPr>
            </a:lvl2pPr>
            <a:lvl3pPr marL="1257300" indent="-342900" algn="l" rtl="0" eaLnBrk="1" fontAlgn="base" hangingPunct="1">
              <a:spcBef>
                <a:spcPct val="20000"/>
              </a:spcBef>
              <a:spcAft>
                <a:spcPct val="0"/>
              </a:spcAft>
              <a:buSzPct val="50000"/>
              <a:buFont typeface="Arial"/>
              <a:buChar char="•"/>
              <a:defRPr sz="1800" b="0" i="0">
                <a:solidFill>
                  <a:schemeClr val="bg2">
                    <a:lumMod val="25000"/>
                  </a:schemeClr>
                </a:solidFill>
                <a:latin typeface="Helvetica Neue Light"/>
                <a:cs typeface="Helvetica Neue Light"/>
              </a:defRPr>
            </a:lvl3pPr>
            <a:lvl4pPr marL="17145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4pPr>
            <a:lvl5pPr marL="2171700" indent="-342900" algn="l" rtl="0" eaLnBrk="1" fontAlgn="base" hangingPunct="1">
              <a:lnSpc>
                <a:spcPct val="80000"/>
              </a:lnSpc>
              <a:spcBef>
                <a:spcPct val="20000"/>
              </a:spcBef>
              <a:spcAft>
                <a:spcPct val="0"/>
              </a:spcAft>
              <a:buSzPct val="50000"/>
              <a:buFont typeface="Arial"/>
              <a:buChar char="•"/>
              <a:defRPr sz="1800" b="0" i="0">
                <a:solidFill>
                  <a:srgbClr val="7F7F7F"/>
                </a:solidFill>
                <a:latin typeface="Helvetica Neue Light"/>
                <a:cs typeface="Helvetica Neue Light"/>
              </a:defRPr>
            </a:lvl5pPr>
            <a:lvl6pPr marL="2514600" indent="-228600" algn="l" rtl="0" eaLnBrk="1" fontAlgn="base" hangingPunct="1">
              <a:spcBef>
                <a:spcPct val="20000"/>
              </a:spcBef>
              <a:spcAft>
                <a:spcPct val="0"/>
              </a:spcAft>
              <a:buChar char="»"/>
              <a:defRPr sz="2800">
                <a:solidFill>
                  <a:schemeClr val="bg1"/>
                </a:solidFill>
                <a:latin typeface="+mn-lt"/>
              </a:defRPr>
            </a:lvl6pPr>
            <a:lvl7pPr marL="2971800" indent="-228600" algn="l" rtl="0" eaLnBrk="1" fontAlgn="base" hangingPunct="1">
              <a:spcBef>
                <a:spcPct val="20000"/>
              </a:spcBef>
              <a:spcAft>
                <a:spcPct val="0"/>
              </a:spcAft>
              <a:buChar char="»"/>
              <a:defRPr sz="2800">
                <a:solidFill>
                  <a:schemeClr val="bg1"/>
                </a:solidFill>
                <a:latin typeface="+mn-lt"/>
              </a:defRPr>
            </a:lvl7pPr>
            <a:lvl8pPr marL="3429000" indent="-228600" algn="l" rtl="0" eaLnBrk="1" fontAlgn="base" hangingPunct="1">
              <a:spcBef>
                <a:spcPct val="20000"/>
              </a:spcBef>
              <a:spcAft>
                <a:spcPct val="0"/>
              </a:spcAft>
              <a:buChar char="»"/>
              <a:defRPr sz="2800">
                <a:solidFill>
                  <a:schemeClr val="bg1"/>
                </a:solidFill>
                <a:latin typeface="+mn-lt"/>
              </a:defRPr>
            </a:lvl8pPr>
            <a:lvl9pPr marL="3886200" indent="-228600" algn="l" rtl="0" eaLnBrk="1" fontAlgn="base" hangingPunct="1">
              <a:spcBef>
                <a:spcPct val="20000"/>
              </a:spcBef>
              <a:spcAft>
                <a:spcPct val="0"/>
              </a:spcAft>
              <a:buChar char="»"/>
              <a:defRPr sz="2800">
                <a:solidFill>
                  <a:schemeClr val="bg1"/>
                </a:solidFill>
                <a:latin typeface="+mn-lt"/>
              </a:defRPr>
            </a:lvl9pPr>
          </a:lstStyle>
          <a:p>
            <a:pPr indent="-228600">
              <a:lnSpc>
                <a:spcPct val="90000"/>
              </a:lnSpc>
              <a:buClr>
                <a:schemeClr val="accent1"/>
              </a:buClr>
              <a:buFont typeface="Arial" panose="020B0604020202020204" pitchFamily="34" charset="0"/>
              <a:buChar char="•"/>
            </a:pPr>
            <a:r>
              <a:rPr lang="en-US" sz="2200" dirty="0">
                <a:solidFill>
                  <a:schemeClr val="tx1"/>
                </a:solidFill>
                <a:latin typeface="+mn-lt"/>
                <a:cs typeface="+mn-cs"/>
              </a:rPr>
              <a:t>It provides </a:t>
            </a:r>
            <a:r>
              <a:rPr lang="en-US" sz="2200" b="1" i="1" dirty="0">
                <a:solidFill>
                  <a:schemeClr val="tx1"/>
                </a:solidFill>
                <a:latin typeface="+mn-lt"/>
                <a:cs typeface="+mn-cs"/>
              </a:rPr>
              <a:t>speech privacy.</a:t>
            </a:r>
            <a:br>
              <a:rPr lang="en-US" sz="2200" dirty="0">
                <a:solidFill>
                  <a:schemeClr val="tx1"/>
                </a:solidFill>
                <a:latin typeface="+mn-lt"/>
                <a:cs typeface="+mn-cs"/>
              </a:rPr>
            </a:br>
            <a:endParaRPr lang="en-US" sz="2200" b="1" i="1" dirty="0">
              <a:solidFill>
                <a:schemeClr val="tx1"/>
              </a:solidFill>
              <a:latin typeface="+mn-lt"/>
              <a:cs typeface="+mn-cs"/>
            </a:endParaRPr>
          </a:p>
          <a:p>
            <a:pPr indent="-228600">
              <a:lnSpc>
                <a:spcPct val="90000"/>
              </a:lnSpc>
              <a:buClr>
                <a:schemeClr val="accent1"/>
              </a:buClr>
              <a:buFont typeface="Arial" panose="020B0604020202020204" pitchFamily="34" charset="0"/>
              <a:buChar char="•"/>
            </a:pPr>
            <a:r>
              <a:rPr lang="en-US" sz="2200" dirty="0">
                <a:solidFill>
                  <a:schemeClr val="tx1"/>
                </a:solidFill>
                <a:latin typeface="+mn-lt"/>
                <a:cs typeface="+mn-cs"/>
              </a:rPr>
              <a:t>It minimizes the </a:t>
            </a:r>
            <a:r>
              <a:rPr lang="en-US" sz="2200" b="1" i="1" dirty="0">
                <a:solidFill>
                  <a:schemeClr val="tx1"/>
                </a:solidFill>
                <a:latin typeface="+mn-lt"/>
                <a:cs typeface="+mn-cs"/>
              </a:rPr>
              <a:t>dynamic range </a:t>
            </a:r>
            <a:r>
              <a:rPr lang="en-US" sz="2200" dirty="0">
                <a:solidFill>
                  <a:schemeClr val="tx1"/>
                </a:solidFill>
                <a:latin typeface="+mn-lt"/>
                <a:cs typeface="+mn-cs"/>
              </a:rPr>
              <a:t>and increases </a:t>
            </a:r>
            <a:r>
              <a:rPr lang="en-US" sz="2200" b="1" i="1" dirty="0">
                <a:solidFill>
                  <a:schemeClr val="tx1"/>
                </a:solidFill>
                <a:latin typeface="+mn-lt"/>
                <a:cs typeface="+mn-cs"/>
              </a:rPr>
              <a:t>comfort.</a:t>
            </a:r>
          </a:p>
          <a:p>
            <a:pPr indent="-228600">
              <a:lnSpc>
                <a:spcPct val="90000"/>
              </a:lnSpc>
              <a:buClr>
                <a:schemeClr val="accent1"/>
              </a:buClr>
              <a:buFont typeface="Arial" panose="020B0604020202020204" pitchFamily="34" charset="0"/>
              <a:buChar char="•"/>
            </a:pPr>
            <a:endParaRPr lang="en-US" sz="2200" b="1" i="1" dirty="0">
              <a:solidFill>
                <a:schemeClr val="tx1"/>
              </a:solidFill>
              <a:latin typeface="+mn-lt"/>
              <a:cs typeface="+mn-cs"/>
            </a:endParaRPr>
          </a:p>
          <a:p>
            <a:pPr indent="-228600">
              <a:lnSpc>
                <a:spcPct val="90000"/>
              </a:lnSpc>
              <a:buClr>
                <a:schemeClr val="accent1"/>
              </a:buClr>
              <a:buFont typeface="Arial" panose="020B0604020202020204" pitchFamily="34" charset="0"/>
              <a:buChar char="•"/>
            </a:pPr>
            <a:r>
              <a:rPr lang="en-US" sz="2200" dirty="0">
                <a:solidFill>
                  <a:schemeClr val="tx1"/>
                </a:solidFill>
                <a:latin typeface="+mn-lt"/>
                <a:cs typeface="+mn-cs"/>
              </a:rPr>
              <a:t>It will also </a:t>
            </a:r>
            <a:r>
              <a:rPr lang="en-US" sz="2200" b="1" i="1" dirty="0">
                <a:solidFill>
                  <a:schemeClr val="tx1"/>
                </a:solidFill>
                <a:latin typeface="+mn-lt"/>
                <a:cs typeface="+mn-cs"/>
              </a:rPr>
              <a:t>improve the performance</a:t>
            </a:r>
            <a:r>
              <a:rPr lang="en-US" sz="2200" dirty="0">
                <a:solidFill>
                  <a:schemeClr val="tx1"/>
                </a:solidFill>
                <a:latin typeface="+mn-lt"/>
                <a:cs typeface="+mn-cs"/>
              </a:rPr>
              <a:t> </a:t>
            </a:r>
            <a:br>
              <a:rPr lang="en-US" sz="2200" dirty="0">
                <a:solidFill>
                  <a:schemeClr val="tx1"/>
                </a:solidFill>
                <a:latin typeface="+mn-lt"/>
                <a:cs typeface="+mn-cs"/>
              </a:rPr>
            </a:br>
            <a:r>
              <a:rPr lang="en-US" sz="2200" dirty="0">
                <a:solidFill>
                  <a:schemeClr val="tx1"/>
                </a:solidFill>
                <a:latin typeface="+mn-lt"/>
                <a:cs typeface="+mn-cs"/>
              </a:rPr>
              <a:t>of your space.                     					</a:t>
            </a:r>
            <a:endParaRPr lang="en-US" sz="2200" b="1" i="1" dirty="0">
              <a:solidFill>
                <a:schemeClr val="tx1"/>
              </a:solidFill>
              <a:latin typeface="+mn-lt"/>
              <a:cs typeface="+mn-cs"/>
            </a:endParaRPr>
          </a:p>
          <a:p>
            <a:pPr indent="-228600">
              <a:lnSpc>
                <a:spcPct val="90000"/>
              </a:lnSpc>
              <a:buClr>
                <a:schemeClr val="accent1"/>
              </a:buClr>
              <a:buFont typeface="Arial" panose="020B0604020202020204" pitchFamily="34" charset="0"/>
              <a:buChar char="•"/>
            </a:pPr>
            <a:endParaRPr lang="en-US" sz="2200" b="1" dirty="0">
              <a:solidFill>
                <a:schemeClr val="tx1"/>
              </a:solidFill>
              <a:latin typeface="+mn-lt"/>
              <a:cs typeface="+mn-cs"/>
            </a:endParaRPr>
          </a:p>
          <a:p>
            <a:pPr indent="-228600">
              <a:lnSpc>
                <a:spcPct val="90000"/>
              </a:lnSpc>
              <a:buClr>
                <a:schemeClr val="accent1"/>
              </a:buClr>
              <a:buFont typeface="Arial" panose="020B0604020202020204" pitchFamily="34" charset="0"/>
              <a:buChar char="•"/>
            </a:pPr>
            <a:endParaRPr lang="en-US" sz="2200" dirty="0">
              <a:solidFill>
                <a:schemeClr val="tx1"/>
              </a:solidFill>
              <a:latin typeface="+mn-lt"/>
              <a:cs typeface="+mn-cs"/>
            </a:endParaRPr>
          </a:p>
        </p:txBody>
      </p:sp>
      <p:pic>
        <p:nvPicPr>
          <p:cNvPr id="6" name="Picture 5" descr="A picture containing text, font, screenshot, graphics&#10;&#10;Description automatically generated">
            <a:extLst>
              <a:ext uri="{FF2B5EF4-FFF2-40B4-BE49-F238E27FC236}">
                <a16:creationId xmlns:a16="http://schemas.microsoft.com/office/drawing/2014/main" id="{2B6A7F2A-66C4-453A-82AD-1ADEF044A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408759532"/>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763C-7D5A-44EB-9D85-B89B9CDF831A}"/>
              </a:ext>
            </a:extLst>
          </p:cNvPr>
          <p:cNvSpPr>
            <a:spLocks noGrp="1"/>
          </p:cNvSpPr>
          <p:nvPr>
            <p:ph type="title"/>
          </p:nvPr>
        </p:nvSpPr>
        <p:spPr>
          <a:xfrm>
            <a:off x="1097280" y="286603"/>
            <a:ext cx="10058400" cy="1450757"/>
          </a:xfrm>
        </p:spPr>
        <p:txBody>
          <a:bodyPr anchor="b">
            <a:normAutofit/>
          </a:bodyPr>
          <a:lstStyle/>
          <a:p>
            <a:r>
              <a:rPr lang="en-US"/>
              <a:t>Industry Verticals</a:t>
            </a:r>
          </a:p>
        </p:txBody>
      </p:sp>
      <p:graphicFrame>
        <p:nvGraphicFramePr>
          <p:cNvPr id="5" name="Content Placeholder 2">
            <a:extLst>
              <a:ext uri="{FF2B5EF4-FFF2-40B4-BE49-F238E27FC236}">
                <a16:creationId xmlns:a16="http://schemas.microsoft.com/office/drawing/2014/main" id="{11565E8C-240C-33AF-99F6-85BDFEDDFC88}"/>
              </a:ext>
            </a:extLst>
          </p:cNvPr>
          <p:cNvGraphicFramePr>
            <a:graphicFrameLocks noGrp="1"/>
          </p:cNvGraphicFramePr>
          <p:nvPr>
            <p:ph idx="1"/>
            <p:extLst>
              <p:ext uri="{D42A27DB-BD31-4B8C-83A1-F6EECF244321}">
                <p14:modId xmlns:p14="http://schemas.microsoft.com/office/powerpoint/2010/main" val="4065604782"/>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1979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2409-EF7A-4E55-8370-18E34E640F8E}"/>
              </a:ext>
            </a:extLst>
          </p:cNvPr>
          <p:cNvSpPr>
            <a:spLocks noGrp="1"/>
          </p:cNvSpPr>
          <p:nvPr>
            <p:ph type="title"/>
          </p:nvPr>
        </p:nvSpPr>
        <p:spPr/>
        <p:txBody>
          <a:bodyPr/>
          <a:lstStyle/>
          <a:p>
            <a:r>
              <a:rPr lang="en-US"/>
              <a:t>Product Offerings </a:t>
            </a:r>
          </a:p>
        </p:txBody>
      </p:sp>
      <p:sp>
        <p:nvSpPr>
          <p:cNvPr id="9" name="Content Placeholder 8">
            <a:extLst>
              <a:ext uri="{FF2B5EF4-FFF2-40B4-BE49-F238E27FC236}">
                <a16:creationId xmlns:a16="http://schemas.microsoft.com/office/drawing/2014/main" id="{24AA4856-DEEA-4447-A951-B3FB4947C542}"/>
              </a:ext>
            </a:extLst>
          </p:cNvPr>
          <p:cNvSpPr>
            <a:spLocks noGrp="1"/>
          </p:cNvSpPr>
          <p:nvPr>
            <p:ph idx="1"/>
          </p:nvPr>
        </p:nvSpPr>
        <p:spPr>
          <a:xfrm>
            <a:off x="1216548" y="2108201"/>
            <a:ext cx="5654035" cy="3760891"/>
          </a:xfrm>
        </p:spPr>
        <p:txBody>
          <a:bodyPr>
            <a:normAutofit/>
          </a:bodyPr>
          <a:lstStyle/>
          <a:p>
            <a:r>
              <a:rPr lang="en-US" sz="2800"/>
              <a:t>Enterprise Networked</a:t>
            </a:r>
          </a:p>
          <a:p>
            <a:r>
              <a:rPr lang="en-US" sz="2800"/>
              <a:t>Small to Midsized Facility Networked </a:t>
            </a:r>
          </a:p>
          <a:p>
            <a:r>
              <a:rPr lang="en-US" sz="2800"/>
              <a:t>Non-Networked + Small Spaces</a:t>
            </a:r>
          </a:p>
        </p:txBody>
      </p:sp>
      <p:pic>
        <p:nvPicPr>
          <p:cNvPr id="4" name="Content Placeholder 11" descr="Spectra_classic_noBckgrnd.tif">
            <a:extLst>
              <a:ext uri="{FF2B5EF4-FFF2-40B4-BE49-F238E27FC236}">
                <a16:creationId xmlns:a16="http://schemas.microsoft.com/office/drawing/2014/main" id="{75695899-BF2D-48B6-956B-87FC60A0F2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15" t="20238" r="-1115" b="25379"/>
          <a:stretch/>
        </p:blipFill>
        <p:spPr>
          <a:xfrm>
            <a:off x="7973063" y="3707121"/>
            <a:ext cx="3784637" cy="1550506"/>
          </a:xfrm>
          <a:prstGeom prst="rect">
            <a:avLst/>
          </a:prstGeom>
        </p:spPr>
      </p:pic>
      <p:pic>
        <p:nvPicPr>
          <p:cNvPr id="7" name="Picture 6">
            <a:extLst>
              <a:ext uri="{FF2B5EF4-FFF2-40B4-BE49-F238E27FC236}">
                <a16:creationId xmlns:a16="http://schemas.microsoft.com/office/drawing/2014/main" id="{ADB0F5AC-97D8-4F62-905B-204213FEDC61}"/>
              </a:ext>
            </a:extLst>
          </p:cNvPr>
          <p:cNvPicPr>
            <a:picLocks noChangeAspect="1"/>
          </p:cNvPicPr>
          <p:nvPr/>
        </p:nvPicPr>
        <p:blipFill>
          <a:blip r:embed="rId3"/>
          <a:stretch>
            <a:fillRect/>
          </a:stretch>
        </p:blipFill>
        <p:spPr>
          <a:xfrm>
            <a:off x="7935985" y="1858502"/>
            <a:ext cx="3716464" cy="719014"/>
          </a:xfrm>
          <a:prstGeom prst="rect">
            <a:avLst/>
          </a:prstGeom>
        </p:spPr>
      </p:pic>
      <p:pic>
        <p:nvPicPr>
          <p:cNvPr id="8" name="Picture 7" descr="A close up of electronics&#10;&#10;Description automatically generated">
            <a:extLst>
              <a:ext uri="{FF2B5EF4-FFF2-40B4-BE49-F238E27FC236}">
                <a16:creationId xmlns:a16="http://schemas.microsoft.com/office/drawing/2014/main" id="{1836A69B-D449-4472-A5EB-8586D1A309B6}"/>
              </a:ext>
            </a:extLst>
          </p:cNvPr>
          <p:cNvPicPr>
            <a:picLocks noChangeAspect="1"/>
          </p:cNvPicPr>
          <p:nvPr/>
        </p:nvPicPr>
        <p:blipFill rotWithShape="1">
          <a:blip r:embed="rId4"/>
          <a:srcRect l="9676" t="23502" r="11103" b="32636"/>
          <a:stretch/>
        </p:blipFill>
        <p:spPr>
          <a:xfrm>
            <a:off x="7919207" y="2620597"/>
            <a:ext cx="3784637" cy="998291"/>
          </a:xfrm>
          <a:prstGeom prst="rect">
            <a:avLst/>
          </a:prstGeom>
        </p:spPr>
      </p:pic>
      <p:pic>
        <p:nvPicPr>
          <p:cNvPr id="10" name="Picture 9" descr="A picture containing text, font, screenshot, graphics&#10;&#10;Description automatically generated">
            <a:extLst>
              <a:ext uri="{FF2B5EF4-FFF2-40B4-BE49-F238E27FC236}">
                <a16:creationId xmlns:a16="http://schemas.microsoft.com/office/drawing/2014/main" id="{B8DC3550-BE03-4697-B5C5-89EED44BA7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2166356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663D0F-64D0-4CB8-B770-BA56B22598ED}"/>
              </a:ext>
            </a:extLst>
          </p:cNvPr>
          <p:cNvSpPr>
            <a:spLocks noGrp="1"/>
          </p:cNvSpPr>
          <p:nvPr>
            <p:ph type="title"/>
          </p:nvPr>
        </p:nvSpPr>
        <p:spPr/>
        <p:txBody>
          <a:bodyPr/>
          <a:lstStyle/>
          <a:p>
            <a:r>
              <a:rPr lang="en-US" sz="3600"/>
              <a:t>Sound Masking and Noise Management Portfolio</a:t>
            </a:r>
            <a:r>
              <a:rPr lang="en-US"/>
              <a:t> </a:t>
            </a:r>
            <a:br>
              <a:rPr lang="en-US"/>
            </a:br>
            <a:endParaRPr lang="en-US"/>
          </a:p>
        </p:txBody>
      </p:sp>
      <p:graphicFrame>
        <p:nvGraphicFramePr>
          <p:cNvPr id="9" name="Content Placeholder 8">
            <a:extLst>
              <a:ext uri="{FF2B5EF4-FFF2-40B4-BE49-F238E27FC236}">
                <a16:creationId xmlns:a16="http://schemas.microsoft.com/office/drawing/2014/main" id="{A118EFEB-CFE4-4002-80FE-5E5C5F3032DF}"/>
              </a:ext>
            </a:extLst>
          </p:cNvPr>
          <p:cNvGraphicFramePr>
            <a:graphicFrameLocks noGrp="1"/>
          </p:cNvGraphicFramePr>
          <p:nvPr>
            <p:ph idx="1"/>
            <p:extLst>
              <p:ext uri="{D42A27DB-BD31-4B8C-83A1-F6EECF244321}">
                <p14:modId xmlns:p14="http://schemas.microsoft.com/office/powerpoint/2010/main" val="1987077233"/>
              </p:ext>
            </p:extLst>
          </p:nvPr>
        </p:nvGraphicFramePr>
        <p:xfrm>
          <a:off x="1171574" y="2060575"/>
          <a:ext cx="9984107" cy="4689102"/>
        </p:xfrm>
        <a:graphic>
          <a:graphicData uri="http://schemas.openxmlformats.org/drawingml/2006/table">
            <a:tbl>
              <a:tblPr>
                <a:tableStyleId>{5C22544A-7EE6-4342-B048-85BDC9FD1C3A}</a:tableStyleId>
              </a:tblPr>
              <a:tblGrid>
                <a:gridCol w="2160303">
                  <a:extLst>
                    <a:ext uri="{9D8B030D-6E8A-4147-A177-3AD203B41FA5}">
                      <a16:colId xmlns:a16="http://schemas.microsoft.com/office/drawing/2014/main" val="1989265368"/>
                    </a:ext>
                  </a:extLst>
                </a:gridCol>
                <a:gridCol w="1955951">
                  <a:extLst>
                    <a:ext uri="{9D8B030D-6E8A-4147-A177-3AD203B41FA5}">
                      <a16:colId xmlns:a16="http://schemas.microsoft.com/office/drawing/2014/main" val="3991003270"/>
                    </a:ext>
                  </a:extLst>
                </a:gridCol>
                <a:gridCol w="1955951">
                  <a:extLst>
                    <a:ext uri="{9D8B030D-6E8A-4147-A177-3AD203B41FA5}">
                      <a16:colId xmlns:a16="http://schemas.microsoft.com/office/drawing/2014/main" val="3436618531"/>
                    </a:ext>
                  </a:extLst>
                </a:gridCol>
                <a:gridCol w="1955951">
                  <a:extLst>
                    <a:ext uri="{9D8B030D-6E8A-4147-A177-3AD203B41FA5}">
                      <a16:colId xmlns:a16="http://schemas.microsoft.com/office/drawing/2014/main" val="1211842561"/>
                    </a:ext>
                  </a:extLst>
                </a:gridCol>
                <a:gridCol w="1955951">
                  <a:extLst>
                    <a:ext uri="{9D8B030D-6E8A-4147-A177-3AD203B41FA5}">
                      <a16:colId xmlns:a16="http://schemas.microsoft.com/office/drawing/2014/main" val="2917795305"/>
                    </a:ext>
                  </a:extLst>
                </a:gridCol>
              </a:tblGrid>
              <a:tr h="298244">
                <a:tc>
                  <a:txBody>
                    <a:bodyPr/>
                    <a:lstStyle/>
                    <a:p>
                      <a:pPr algn="l" fontAlgn="ctr"/>
                      <a:r>
                        <a:rPr lang="en-US" sz="1200" b="1" u="none" strike="noStrike">
                          <a:effectLst/>
                        </a:rPr>
                        <a:t>Features</a:t>
                      </a:r>
                      <a:endParaRPr lang="en-US" sz="1200" b="1" i="0" u="none" strike="noStrike">
                        <a:solidFill>
                          <a:srgbClr val="000000"/>
                        </a:solidFill>
                        <a:effectLst/>
                        <a:latin typeface="Calibri" panose="020F0502020204030204" pitchFamily="34" charset="0"/>
                      </a:endParaRPr>
                    </a:p>
                  </a:txBody>
                  <a:tcPr marL="7274" marR="7274" marT="7274" marB="0" anchor="ctr">
                    <a:lnB w="9525"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200" b="1" u="none" strike="noStrike">
                          <a:solidFill>
                            <a:schemeClr val="bg1"/>
                          </a:solidFill>
                          <a:effectLst/>
                        </a:rPr>
                        <a:t>Classic</a:t>
                      </a:r>
                      <a:endParaRPr lang="en-US" sz="1200" b="1" i="0" u="none" strike="noStrike">
                        <a:solidFill>
                          <a:schemeClr val="bg1"/>
                        </a:solidFill>
                        <a:effectLst/>
                        <a:latin typeface="Calibri" panose="020F0502020204030204" pitchFamily="34" charset="0"/>
                      </a:endParaRPr>
                    </a:p>
                  </a:txBody>
                  <a:tcPr marL="7274" marR="7274" marT="7274" marB="0" anchor="ctr">
                    <a:lnB w="9525" cap="flat" cmpd="sng" algn="ctr">
                      <a:solidFill>
                        <a:schemeClr val="tx1"/>
                      </a:solidFill>
                      <a:prstDash val="sysDot"/>
                      <a:round/>
                      <a:headEnd type="none" w="med" len="med"/>
                      <a:tailEnd type="none" w="med" len="med"/>
                    </a:lnB>
                    <a:solidFill>
                      <a:schemeClr val="tx1"/>
                    </a:solidFill>
                  </a:tcPr>
                </a:tc>
                <a:tc>
                  <a:txBody>
                    <a:bodyPr/>
                    <a:lstStyle/>
                    <a:p>
                      <a:pPr algn="ctr" fontAlgn="ctr"/>
                      <a:r>
                        <a:rPr lang="en-US" sz="1200" b="1" u="none" strike="noStrike">
                          <a:effectLst/>
                        </a:rPr>
                        <a:t>Silver</a:t>
                      </a:r>
                      <a:endParaRPr lang="en-US" sz="1200" b="1" i="0" u="none" strike="noStrike">
                        <a:solidFill>
                          <a:srgbClr val="FFFFFF"/>
                        </a:solidFill>
                        <a:effectLst/>
                        <a:latin typeface="Calibri" panose="020F0502020204030204" pitchFamily="34" charset="0"/>
                      </a:endParaRPr>
                    </a:p>
                  </a:txBody>
                  <a:tcPr marL="7274" marR="7274" marT="7274" marB="0" anchor="ctr">
                    <a:lnB w="9525" cap="flat" cmpd="sng" algn="ctr">
                      <a:solidFill>
                        <a:schemeClr val="tx1"/>
                      </a:solidFill>
                      <a:prstDash val="sysDot"/>
                      <a:round/>
                      <a:headEnd type="none" w="med" len="med"/>
                      <a:tailEnd type="none" w="med" len="med"/>
                    </a:lnB>
                    <a:solidFill>
                      <a:schemeClr val="bg1">
                        <a:lumMod val="75000"/>
                      </a:schemeClr>
                    </a:solidFill>
                  </a:tcPr>
                </a:tc>
                <a:tc>
                  <a:txBody>
                    <a:bodyPr/>
                    <a:lstStyle/>
                    <a:p>
                      <a:pPr algn="ctr" fontAlgn="ctr"/>
                      <a:r>
                        <a:rPr lang="en-US" sz="1200" b="1" u="none" strike="noStrike">
                          <a:effectLst/>
                        </a:rPr>
                        <a:t>Gold</a:t>
                      </a:r>
                      <a:endParaRPr lang="en-US" sz="1200" b="1" i="0" u="none" strike="noStrike">
                        <a:solidFill>
                          <a:srgbClr val="FFFFFF"/>
                        </a:solidFill>
                        <a:effectLst/>
                        <a:latin typeface="Calibri" panose="020F0502020204030204" pitchFamily="34" charset="0"/>
                      </a:endParaRPr>
                    </a:p>
                  </a:txBody>
                  <a:tcPr marL="7274" marR="7274" marT="7274" marB="0" anchor="ctr">
                    <a:lnB w="9525" cap="flat" cmpd="sng" algn="ctr">
                      <a:solidFill>
                        <a:schemeClr val="tx1"/>
                      </a:solidFill>
                      <a:prstDash val="sysDot"/>
                      <a:round/>
                      <a:headEnd type="none" w="med" len="med"/>
                      <a:tailEnd type="none" w="med" len="med"/>
                    </a:lnB>
                    <a:solidFill>
                      <a:srgbClr val="FFCC00"/>
                    </a:solidFill>
                  </a:tcPr>
                </a:tc>
                <a:tc>
                  <a:txBody>
                    <a:bodyPr/>
                    <a:lstStyle/>
                    <a:p>
                      <a:pPr algn="ctr" fontAlgn="ctr"/>
                      <a:r>
                        <a:rPr lang="en-US" sz="1200" b="1" u="none" strike="noStrike">
                          <a:effectLst/>
                        </a:rPr>
                        <a:t>i.Net Enterprise</a:t>
                      </a:r>
                      <a:endParaRPr lang="en-US" sz="1200" b="1" i="0" u="none" strike="noStrike">
                        <a:solidFill>
                          <a:srgbClr val="FFFFFF"/>
                        </a:solidFill>
                        <a:effectLst/>
                        <a:latin typeface="Calibri" panose="020F0502020204030204" pitchFamily="34" charset="0"/>
                      </a:endParaRPr>
                    </a:p>
                  </a:txBody>
                  <a:tcPr marL="7274" marR="7274" marT="7274" marB="0" anchor="ctr">
                    <a:lnB w="9525" cap="flat" cmpd="sng" algn="ctr">
                      <a:solidFill>
                        <a:schemeClr val="tx1"/>
                      </a:solidFill>
                      <a:prstDash val="sysDot"/>
                      <a:round/>
                      <a:headEnd type="none" w="med" len="med"/>
                      <a:tailEnd type="none" w="med" len="med"/>
                    </a:lnB>
                    <a:solidFill>
                      <a:schemeClr val="accent1"/>
                    </a:solidFill>
                  </a:tcPr>
                </a:tc>
                <a:extLst>
                  <a:ext uri="{0D108BD9-81ED-4DB2-BD59-A6C34878D82A}">
                    <a16:rowId xmlns:a16="http://schemas.microsoft.com/office/drawing/2014/main" val="2423920236"/>
                  </a:ext>
                </a:extLst>
              </a:tr>
              <a:tr h="203679">
                <a:tc>
                  <a:txBody>
                    <a:bodyPr/>
                    <a:lstStyle/>
                    <a:p>
                      <a:pPr algn="l" fontAlgn="ctr"/>
                      <a:r>
                        <a:rPr lang="en-US" sz="1400" u="none" strike="noStrike">
                          <a:effectLst/>
                        </a:rPr>
                        <a:t>Coverage Area</a:t>
                      </a:r>
                      <a:endParaRPr lang="en-US" sz="1400" b="0" i="0" u="none" strike="noStrike">
                        <a:solidFill>
                          <a:srgbClr val="000000"/>
                        </a:solidFill>
                        <a:effectLst/>
                        <a:latin typeface="Calibri" panose="020F0502020204030204" pitchFamily="34" charset="0"/>
                      </a:endParaRPr>
                    </a:p>
                  </a:txBody>
                  <a:tcPr marL="7274" marR="7274" marT="7274" marB="0" anchor="ctr">
                    <a:lnL w="9525" cap="flat" cmpd="sng" algn="ctr">
                      <a:solidFill>
                        <a:schemeClr val="tx1"/>
                      </a:solidFill>
                      <a:prstDash val="sysDot"/>
                      <a:round/>
                      <a:headEnd type="none" w="med" len="med"/>
                      <a:tailEnd type="none" w="med" len="med"/>
                    </a:lnL>
                    <a:lnR w="12700" cmpd="sng">
                      <a:noFill/>
                    </a:lnR>
                    <a:lnT w="9525"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Up to 6K SF</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9525"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Up to 6K SF</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9525"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Up to 12K SF</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9525"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Up to 1.5M SF</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9188824"/>
                  </a:ext>
                </a:extLst>
              </a:tr>
              <a:tr h="203679">
                <a:tc>
                  <a:txBody>
                    <a:bodyPr/>
                    <a:lstStyle/>
                    <a:p>
                      <a:pPr algn="l" fontAlgn="ctr"/>
                      <a:r>
                        <a:rPr lang="en-US" sz="1400" u="none" strike="noStrike">
                          <a:effectLst/>
                        </a:rPr>
                        <a:t>Maximum # Speakers</a:t>
                      </a:r>
                      <a:endParaRPr lang="en-US" sz="1400" b="0" i="0" u="none" strike="noStrike">
                        <a:solidFill>
                          <a:srgbClr val="000000"/>
                        </a:solidFill>
                        <a:effectLst/>
                        <a:latin typeface="Calibri" panose="020F0502020204030204" pitchFamily="34" charset="0"/>
                      </a:endParaRPr>
                    </a:p>
                  </a:txBody>
                  <a:tcPr marL="7274" marR="7274" marT="7274" marB="0" anchor="ctr">
                    <a:lnL w="9525"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32+</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32</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64</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Unlimited</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952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791766"/>
                  </a:ext>
                </a:extLst>
              </a:tr>
              <a:tr h="203679">
                <a:tc>
                  <a:txBody>
                    <a:bodyPr/>
                    <a:lstStyle/>
                    <a:p>
                      <a:pPr algn="l" fontAlgn="ctr"/>
                      <a:r>
                        <a:rPr lang="en-US" sz="1400" u="none" strike="noStrike">
                          <a:effectLst/>
                        </a:rPr>
                        <a:t># Independent Channels</a:t>
                      </a:r>
                      <a:endParaRPr lang="en-US" sz="1400" b="0" i="0" u="none" strike="noStrike">
                        <a:solidFill>
                          <a:srgbClr val="000000"/>
                        </a:solidFill>
                        <a:effectLst/>
                        <a:latin typeface="Calibri" panose="020F0502020204030204" pitchFamily="34" charset="0"/>
                      </a:endParaRPr>
                    </a:p>
                  </a:txBody>
                  <a:tcPr marL="7274" marR="7274" marT="7274" marB="0" anchor="ctr">
                    <a:lnL w="9525"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Unlimited</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952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9396487"/>
                  </a:ext>
                </a:extLst>
              </a:tr>
              <a:tr h="203679">
                <a:tc>
                  <a:txBody>
                    <a:bodyPr/>
                    <a:lstStyle/>
                    <a:p>
                      <a:pPr algn="l" fontAlgn="ctr"/>
                      <a:r>
                        <a:rPr lang="en-US" sz="1400" u="none" strike="noStrike">
                          <a:effectLst/>
                        </a:rPr>
                        <a:t>Rack Mountable (units)</a:t>
                      </a:r>
                      <a:endParaRPr lang="en-US" sz="1400" b="0" i="0" u="none" strike="noStrike">
                        <a:solidFill>
                          <a:srgbClr val="000000"/>
                        </a:solidFill>
                        <a:effectLst/>
                        <a:latin typeface="Calibri" panose="020F0502020204030204" pitchFamily="34" charset="0"/>
                      </a:endParaRPr>
                    </a:p>
                  </a:txBody>
                  <a:tcPr marL="7274" marR="7274" marT="7274" marB="0" anchor="ctr">
                    <a:lnL w="9525" cap="flat" cmpd="sng" algn="ctr">
                      <a:solidFill>
                        <a:schemeClr val="tx1"/>
                      </a:solidFill>
                      <a:prstDash val="sysDot"/>
                      <a:round/>
                      <a:headEnd type="none" w="med" len="med"/>
                      <a:tailEnd type="none" w="med" len="med"/>
                    </a:lnL>
                    <a:lnR w="12700" cmpd="sng">
                      <a:noFill/>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N/A</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2U</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1U</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12700" cmpd="sng">
                      <a:noFill/>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u="none" strike="noStrike">
                          <a:effectLst/>
                        </a:rPr>
                        <a:t>2U+</a:t>
                      </a:r>
                      <a:endParaRPr lang="en-US" sz="1400" b="0" i="0" u="none" strike="noStrike">
                        <a:solidFill>
                          <a:srgbClr val="000000"/>
                        </a:solidFill>
                        <a:effectLst/>
                        <a:latin typeface="Calibri" panose="020F0502020204030204" pitchFamily="34" charset="0"/>
                      </a:endParaRPr>
                    </a:p>
                  </a:txBody>
                  <a:tcPr marL="7274" marR="7274" marT="7274" marB="0" anchor="ctr">
                    <a:lnL w="12700" cmpd="sng">
                      <a:noFill/>
                    </a:lnL>
                    <a:lnR w="9525" cap="flat" cmpd="sng" algn="ctr">
                      <a:solidFill>
                        <a:schemeClr val="tx1"/>
                      </a:solidFill>
                      <a:prstDash val="sysDot"/>
                      <a:round/>
                      <a:headEnd type="none" w="med" len="med"/>
                      <a:tailEnd type="none" w="med" len="med"/>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200441"/>
                  </a:ext>
                </a:extLst>
              </a:tr>
              <a:tr h="203679">
                <a:tc>
                  <a:txBody>
                    <a:bodyPr/>
                    <a:lstStyle/>
                    <a:p>
                      <a:pPr algn="l" fontAlgn="ctr"/>
                      <a:r>
                        <a:rPr lang="en-US" sz="1400" u="none" strike="noStrike">
                          <a:effectLst/>
                        </a:rPr>
                        <a:t>Sound Masking</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solidFill>
                      <a:schemeClr val="bg1"/>
                    </a:solidFill>
                  </a:tcPr>
                </a:tc>
                <a:extLst>
                  <a:ext uri="{0D108BD9-81ED-4DB2-BD59-A6C34878D82A}">
                    <a16:rowId xmlns:a16="http://schemas.microsoft.com/office/drawing/2014/main" val="521668429"/>
                  </a:ext>
                </a:extLst>
              </a:tr>
              <a:tr h="203679">
                <a:tc>
                  <a:txBody>
                    <a:bodyPr/>
                    <a:lstStyle/>
                    <a:p>
                      <a:pPr algn="l" fontAlgn="ctr"/>
                      <a:r>
                        <a:rPr lang="en-US" sz="1400" u="none" strike="noStrike">
                          <a:effectLst/>
                        </a:rPr>
                        <a:t>Music Capable</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2221084342"/>
                  </a:ext>
                </a:extLst>
              </a:tr>
              <a:tr h="203679">
                <a:tc>
                  <a:txBody>
                    <a:bodyPr/>
                    <a:lstStyle/>
                    <a:p>
                      <a:pPr algn="l" fontAlgn="ctr"/>
                      <a:r>
                        <a:rPr lang="en-US" sz="1400" u="none" strike="noStrike">
                          <a:effectLst/>
                        </a:rPr>
                        <a:t>Paging Capable</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 w/ 3rd Party</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888416824"/>
                  </a:ext>
                </a:extLst>
              </a:tr>
              <a:tr h="203679">
                <a:tc>
                  <a:txBody>
                    <a:bodyPr/>
                    <a:lstStyle/>
                    <a:p>
                      <a:pPr algn="l" fontAlgn="ctr"/>
                      <a:r>
                        <a:rPr lang="en-US" sz="1400" u="none" strike="noStrike">
                          <a:effectLst/>
                        </a:rPr>
                        <a:t>Network Capable</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2439057841"/>
                  </a:ext>
                </a:extLst>
              </a:tr>
              <a:tr h="203679">
                <a:tc>
                  <a:txBody>
                    <a:bodyPr/>
                    <a:lstStyle/>
                    <a:p>
                      <a:pPr algn="l" fontAlgn="ctr"/>
                      <a:r>
                        <a:rPr lang="en-US" sz="1400" u="none" strike="noStrike">
                          <a:effectLst/>
                        </a:rPr>
                        <a:t>Integration Capable</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712552694"/>
                  </a:ext>
                </a:extLst>
              </a:tr>
              <a:tr h="203679">
                <a:tc>
                  <a:txBody>
                    <a:bodyPr/>
                    <a:lstStyle/>
                    <a:p>
                      <a:pPr algn="l" fontAlgn="ctr"/>
                      <a:r>
                        <a:rPr lang="en-US" sz="1400" u="none" strike="noStrike">
                          <a:effectLst/>
                        </a:rPr>
                        <a:t>Control:  Web Interface (Sys Mgr.)</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solidFill>
                      <a:schemeClr val="bg1"/>
                    </a:solidFill>
                  </a:tcPr>
                </a:tc>
                <a:extLst>
                  <a:ext uri="{0D108BD9-81ED-4DB2-BD59-A6C34878D82A}">
                    <a16:rowId xmlns:a16="http://schemas.microsoft.com/office/drawing/2014/main" val="1613193225"/>
                  </a:ext>
                </a:extLst>
              </a:tr>
              <a:tr h="203679">
                <a:tc>
                  <a:txBody>
                    <a:bodyPr/>
                    <a:lstStyle/>
                    <a:p>
                      <a:pPr algn="l" fontAlgn="ctr"/>
                      <a:r>
                        <a:rPr lang="en-US" sz="1400" u="none" strike="noStrike">
                          <a:effectLst/>
                        </a:rPr>
                        <a:t>Control:  Front Panel </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2081983908"/>
                  </a:ext>
                </a:extLst>
              </a:tr>
              <a:tr h="203679">
                <a:tc>
                  <a:txBody>
                    <a:bodyPr/>
                    <a:lstStyle/>
                    <a:p>
                      <a:pPr algn="l" fontAlgn="ctr"/>
                      <a:r>
                        <a:rPr lang="en-US" sz="1400" u="none" strike="noStrike">
                          <a:effectLst/>
                        </a:rPr>
                        <a:t>Control:  Handheld Remote</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Per Design</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163299604"/>
                  </a:ext>
                </a:extLst>
              </a:tr>
              <a:tr h="203679">
                <a:tc>
                  <a:txBody>
                    <a:bodyPr/>
                    <a:lstStyle/>
                    <a:p>
                      <a:pPr algn="l" fontAlgn="ctr"/>
                      <a:r>
                        <a:rPr lang="en-US" sz="1400" u="none" strike="noStrike">
                          <a:effectLst/>
                        </a:rPr>
                        <a:t>Control:  Wall Dial/Pad Capable</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618040961"/>
                  </a:ext>
                </a:extLst>
              </a:tr>
              <a:tr h="203679">
                <a:tc>
                  <a:txBody>
                    <a:bodyPr/>
                    <a:lstStyle/>
                    <a:p>
                      <a:pPr algn="l" fontAlgn="ctr"/>
                      <a:r>
                        <a:rPr lang="en-US" sz="1400" u="none" strike="noStrike">
                          <a:effectLst/>
                        </a:rPr>
                        <a:t>Scalable</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Limited</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 / Redesign</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lnT w="6350" cap="flat" cmpd="sng" algn="ctr">
                      <a:solidFill>
                        <a:schemeClr val="tx1"/>
                      </a:solidFill>
                      <a:prstDash val="sysDot"/>
                      <a:round/>
                      <a:headEnd type="none" w="med" len="med"/>
                      <a:tailEnd type="none" w="med" len="med"/>
                    </a:lnT>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solidFill>
                      <a:schemeClr val="bg1"/>
                    </a:solidFill>
                  </a:tcPr>
                </a:tc>
                <a:extLst>
                  <a:ext uri="{0D108BD9-81ED-4DB2-BD59-A6C34878D82A}">
                    <a16:rowId xmlns:a16="http://schemas.microsoft.com/office/drawing/2014/main" val="1452903232"/>
                  </a:ext>
                </a:extLst>
              </a:tr>
              <a:tr h="203679">
                <a:tc>
                  <a:txBody>
                    <a:bodyPr/>
                    <a:lstStyle/>
                    <a:p>
                      <a:pPr algn="l" fontAlgn="ctr"/>
                      <a:r>
                        <a:rPr lang="en-US" sz="1400" u="none" strike="noStrike">
                          <a:effectLst/>
                        </a:rPr>
                        <a:t>10-Year Warranty</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3794789690"/>
                  </a:ext>
                </a:extLst>
              </a:tr>
              <a:tr h="203679">
                <a:tc>
                  <a:txBody>
                    <a:bodyPr/>
                    <a:lstStyle/>
                    <a:p>
                      <a:pPr algn="l" fontAlgn="ctr"/>
                      <a:r>
                        <a:rPr lang="en-US" sz="1400" u="none" strike="noStrike">
                          <a:effectLst/>
                        </a:rPr>
                        <a:t>Category Cabling</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1674871641"/>
                  </a:ext>
                </a:extLst>
              </a:tr>
              <a:tr h="203679">
                <a:tc>
                  <a:txBody>
                    <a:bodyPr/>
                    <a:lstStyle/>
                    <a:p>
                      <a:pPr algn="l" fontAlgn="ctr"/>
                      <a:r>
                        <a:rPr lang="en-US" sz="1400" u="none" strike="noStrike">
                          <a:effectLst/>
                        </a:rPr>
                        <a:t>Compatible with all i.Net Speakers</a:t>
                      </a:r>
                      <a:endParaRPr lang="en-US" sz="1400" b="0" i="0" u="none" strike="noStrike">
                        <a:solidFill>
                          <a:srgbClr val="000000"/>
                        </a:solidFill>
                        <a:effectLst/>
                        <a:latin typeface="Calibri" panose="020F0502020204030204" pitchFamily="34" charset="0"/>
                      </a:endParaRPr>
                    </a:p>
                  </a:txBody>
                  <a:tcPr marL="7274" marR="7274" marT="7274" marB="0" anchor="ctr">
                    <a:lnL w="6350" cap="flat" cmpd="sng" algn="ctr">
                      <a:solidFill>
                        <a:schemeClr val="tx1"/>
                      </a:solidFill>
                      <a:prstDash val="sysDot"/>
                      <a:round/>
                      <a:headEnd type="none" w="med" len="med"/>
                      <a:tailEnd type="none" w="med" len="med"/>
                    </a:lnL>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No</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B w="635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sz="1400" u="none" strike="noStrike">
                          <a:effectLst/>
                        </a:rPr>
                        <a:t>Yes</a:t>
                      </a:r>
                      <a:endParaRPr lang="en-US" sz="1400" b="0" i="0" u="none" strike="noStrike">
                        <a:solidFill>
                          <a:srgbClr val="000000"/>
                        </a:solidFill>
                        <a:effectLst/>
                        <a:latin typeface="Calibri" panose="020F0502020204030204" pitchFamily="34" charset="0"/>
                      </a:endParaRPr>
                    </a:p>
                  </a:txBody>
                  <a:tcPr marL="7274" marR="7274" marT="7274" marB="0" anchor="ctr">
                    <a:lnR w="6350" cap="flat" cmpd="sng" algn="ctr">
                      <a:solidFill>
                        <a:schemeClr val="tx1"/>
                      </a:solidFill>
                      <a:prstDash val="sysDot"/>
                      <a:round/>
                      <a:headEnd type="none" w="med" len="med"/>
                      <a:tailEnd type="none" w="med" len="med"/>
                    </a:lnR>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719873262"/>
                  </a:ext>
                </a:extLst>
              </a:tr>
            </a:tbl>
          </a:graphicData>
        </a:graphic>
      </p:graphicFrame>
      <p:pic>
        <p:nvPicPr>
          <p:cNvPr id="11" name="Picture 10">
            <a:extLst>
              <a:ext uri="{FF2B5EF4-FFF2-40B4-BE49-F238E27FC236}">
                <a16:creationId xmlns:a16="http://schemas.microsoft.com/office/drawing/2014/main" id="{9F26841D-5B53-4659-A532-2278290E2858}"/>
              </a:ext>
            </a:extLst>
          </p:cNvPr>
          <p:cNvPicPr>
            <a:picLocks noChangeAspect="1"/>
          </p:cNvPicPr>
          <p:nvPr/>
        </p:nvPicPr>
        <p:blipFill>
          <a:blip r:embed="rId2"/>
          <a:stretch>
            <a:fillRect/>
          </a:stretch>
        </p:blipFill>
        <p:spPr>
          <a:xfrm>
            <a:off x="7445375" y="1673225"/>
            <a:ext cx="1589088" cy="371475"/>
          </a:xfrm>
          <a:prstGeom prst="rect">
            <a:avLst/>
          </a:prstGeom>
        </p:spPr>
      </p:pic>
      <p:pic>
        <p:nvPicPr>
          <p:cNvPr id="12" name="Picture 11">
            <a:extLst>
              <a:ext uri="{FF2B5EF4-FFF2-40B4-BE49-F238E27FC236}">
                <a16:creationId xmlns:a16="http://schemas.microsoft.com/office/drawing/2014/main" id="{D9892975-789E-41B3-A6A8-05C2BDF705CF}"/>
              </a:ext>
            </a:extLst>
          </p:cNvPr>
          <p:cNvPicPr>
            <a:picLocks noChangeAspect="1"/>
          </p:cNvPicPr>
          <p:nvPr/>
        </p:nvPicPr>
        <p:blipFill rotWithShape="1">
          <a:blip r:embed="rId3"/>
          <a:srcRect l="5494" t="22051" b="14841"/>
          <a:stretch/>
        </p:blipFill>
        <p:spPr>
          <a:xfrm>
            <a:off x="9340850" y="1595438"/>
            <a:ext cx="1689100" cy="468312"/>
          </a:xfrm>
          <a:prstGeom prst="rect">
            <a:avLst/>
          </a:prstGeom>
        </p:spPr>
      </p:pic>
      <p:pic>
        <p:nvPicPr>
          <p:cNvPr id="13" name="Picture 12">
            <a:extLst>
              <a:ext uri="{FF2B5EF4-FFF2-40B4-BE49-F238E27FC236}">
                <a16:creationId xmlns:a16="http://schemas.microsoft.com/office/drawing/2014/main" id="{E90D616F-EB7B-43D2-9FA5-2ADE2299920A}"/>
              </a:ext>
            </a:extLst>
          </p:cNvPr>
          <p:cNvPicPr>
            <a:picLocks noChangeAspect="1"/>
          </p:cNvPicPr>
          <p:nvPr/>
        </p:nvPicPr>
        <p:blipFill rotWithShape="1">
          <a:blip r:embed="rId4"/>
          <a:srcRect t="8149"/>
          <a:stretch/>
        </p:blipFill>
        <p:spPr>
          <a:xfrm>
            <a:off x="3517900" y="1368425"/>
            <a:ext cx="1577975" cy="677863"/>
          </a:xfrm>
          <a:prstGeom prst="rect">
            <a:avLst/>
          </a:prstGeom>
        </p:spPr>
      </p:pic>
      <p:pic>
        <p:nvPicPr>
          <p:cNvPr id="14" name="Picture 13" descr="A picture containing text, electronics, hard disc, drive&#10;&#10;Description automatically generated">
            <a:extLst>
              <a:ext uri="{FF2B5EF4-FFF2-40B4-BE49-F238E27FC236}">
                <a16:creationId xmlns:a16="http://schemas.microsoft.com/office/drawing/2014/main" id="{9A65D39C-8398-4CF5-8B71-54D9E96430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059" b="10156"/>
          <a:stretch/>
        </p:blipFill>
        <p:spPr>
          <a:xfrm>
            <a:off x="5391143" y="1238249"/>
            <a:ext cx="1645116" cy="809625"/>
          </a:xfrm>
          <a:prstGeom prst="rect">
            <a:avLst/>
          </a:prstGeom>
        </p:spPr>
      </p:pic>
    </p:spTree>
    <p:extLst>
      <p:ext uri="{BB962C8B-B14F-4D97-AF65-F5344CB8AC3E}">
        <p14:creationId xmlns:p14="http://schemas.microsoft.com/office/powerpoint/2010/main" val="152672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sz="4800" dirty="0">
                <a:solidFill>
                  <a:schemeClr val="tx1">
                    <a:lumMod val="75000"/>
                    <a:lumOff val="25000"/>
                  </a:schemeClr>
                </a:solidFill>
              </a:rPr>
              <a:t>Our Story</a:t>
            </a:r>
          </a:p>
        </p:txBody>
      </p:sp>
      <p:pic>
        <p:nvPicPr>
          <p:cNvPr id="10" name="Picture Placeholder 9" descr="A view of a tall building">
            <a:extLst>
              <a:ext uri="{FF2B5EF4-FFF2-40B4-BE49-F238E27FC236}">
                <a16:creationId xmlns:a16="http://schemas.microsoft.com/office/drawing/2014/main" id="{7E7516D5-86C5-48B5-8E66-B9E6F735DF5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6102" r="9892"/>
          <a:stretch/>
        </p:blipFill>
        <p:spPr>
          <a:xfrm>
            <a:off x="20" y="10"/>
            <a:ext cx="4580077" cy="6857990"/>
          </a:xfrm>
          <a:prstGeom prst="rect">
            <a:avLst/>
          </a:prstGeom>
        </p:spPr>
      </p:pic>
      <p:cxnSp>
        <p:nvCxnSpPr>
          <p:cNvPr id="21" name="Straight Connector 2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5172074" y="2108201"/>
            <a:ext cx="5983606" cy="3760891"/>
          </a:xfrm>
        </p:spPr>
        <p:txBody>
          <a:bodyPr vert="horz" lIns="0" tIns="45720" rIns="0" bIns="45720" rtlCol="0">
            <a:normAutofit/>
          </a:bodyPr>
          <a:lstStyle/>
          <a:p>
            <a:r>
              <a:rPr lang="en-US" dirty="0">
                <a:latin typeface="+mj-lt"/>
              </a:rPr>
              <a:t>Founded in 1990</a:t>
            </a:r>
          </a:p>
          <a:p>
            <a:r>
              <a:rPr lang="en-US" dirty="0">
                <a:latin typeface="+mj-lt"/>
              </a:rPr>
              <a:t>Parent Company: </a:t>
            </a:r>
            <a:r>
              <a:rPr lang="en-US">
                <a:latin typeface="+mj-lt"/>
              </a:rPr>
              <a:t>Emmis Corporation </a:t>
            </a:r>
            <a:endParaRPr lang="en-US" dirty="0">
              <a:latin typeface="+mj-lt"/>
            </a:endParaRPr>
          </a:p>
          <a:p>
            <a:r>
              <a:rPr lang="en-US" dirty="0">
                <a:latin typeface="+mj-lt"/>
              </a:rPr>
              <a:t>Corporate Offices: Huntington NY </a:t>
            </a:r>
          </a:p>
          <a:p>
            <a:r>
              <a:rPr lang="en-US" dirty="0">
                <a:latin typeface="+mj-lt"/>
              </a:rPr>
              <a:t>Manufacturing offices: Indianapolis, IN</a:t>
            </a:r>
          </a:p>
          <a:p>
            <a:r>
              <a:rPr lang="en-US" dirty="0">
                <a:latin typeface="+mj-lt"/>
              </a:rPr>
              <a:t>Products: Made in the USA</a:t>
            </a:r>
          </a:p>
          <a:p>
            <a:endParaRPr lang="en-US" dirty="0">
              <a:latin typeface="+mj-lt"/>
            </a:endParaRPr>
          </a:p>
        </p:txBody>
      </p:sp>
      <p:pic>
        <p:nvPicPr>
          <p:cNvPr id="9" name="Picture 8" descr="A picture containing text, font, screenshot, graphics&#10;&#10;Description automatically generated">
            <a:extLst>
              <a:ext uri="{FF2B5EF4-FFF2-40B4-BE49-F238E27FC236}">
                <a16:creationId xmlns:a16="http://schemas.microsoft.com/office/drawing/2014/main" id="{EC4C7CB2-89CF-4A41-9163-A7A65610D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180767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344E-4C0E-43DA-A32C-1DC5158CFB0D}"/>
              </a:ext>
            </a:extLst>
          </p:cNvPr>
          <p:cNvSpPr>
            <a:spLocks noGrp="1"/>
          </p:cNvSpPr>
          <p:nvPr>
            <p:ph type="title"/>
          </p:nvPr>
        </p:nvSpPr>
        <p:spPr/>
        <p:txBody>
          <a:bodyPr>
            <a:normAutofit/>
          </a:bodyPr>
          <a:lstStyle/>
          <a:p>
            <a:r>
              <a:rPr lang="en-US" sz="3600"/>
              <a:t>We have Green Sound speakers for every occasion</a:t>
            </a:r>
          </a:p>
        </p:txBody>
      </p:sp>
      <p:graphicFrame>
        <p:nvGraphicFramePr>
          <p:cNvPr id="4" name="Content Placeholder 3">
            <a:extLst>
              <a:ext uri="{FF2B5EF4-FFF2-40B4-BE49-F238E27FC236}">
                <a16:creationId xmlns:a16="http://schemas.microsoft.com/office/drawing/2014/main" id="{E1D70CA4-25E6-4DF9-A4EA-9702A9CE01DE}"/>
              </a:ext>
            </a:extLst>
          </p:cNvPr>
          <p:cNvGraphicFramePr>
            <a:graphicFrameLocks noGrp="1"/>
          </p:cNvGraphicFramePr>
          <p:nvPr>
            <p:ph idx="1"/>
            <p:extLst>
              <p:ext uri="{D42A27DB-BD31-4B8C-83A1-F6EECF244321}">
                <p14:modId xmlns:p14="http://schemas.microsoft.com/office/powerpoint/2010/main" val="1547634205"/>
              </p:ext>
            </p:extLst>
          </p:nvPr>
        </p:nvGraphicFramePr>
        <p:xfrm>
          <a:off x="181244" y="2855913"/>
          <a:ext cx="11709151" cy="3561031"/>
        </p:xfrm>
        <a:graphic>
          <a:graphicData uri="http://schemas.openxmlformats.org/drawingml/2006/table">
            <a:tbl>
              <a:tblPr>
                <a:tableStyleId>{69CF1AB2-1976-4502-BF36-3FF5EA218861}</a:tableStyleId>
              </a:tblPr>
              <a:tblGrid>
                <a:gridCol w="1284991">
                  <a:extLst>
                    <a:ext uri="{9D8B030D-6E8A-4147-A177-3AD203B41FA5}">
                      <a16:colId xmlns:a16="http://schemas.microsoft.com/office/drawing/2014/main" val="2996088954"/>
                    </a:ext>
                  </a:extLst>
                </a:gridCol>
                <a:gridCol w="1737360">
                  <a:extLst>
                    <a:ext uri="{9D8B030D-6E8A-4147-A177-3AD203B41FA5}">
                      <a16:colId xmlns:a16="http://schemas.microsoft.com/office/drawing/2014/main" val="740790770"/>
                    </a:ext>
                  </a:extLst>
                </a:gridCol>
                <a:gridCol w="1737360">
                  <a:extLst>
                    <a:ext uri="{9D8B030D-6E8A-4147-A177-3AD203B41FA5}">
                      <a16:colId xmlns:a16="http://schemas.microsoft.com/office/drawing/2014/main" val="1233508761"/>
                    </a:ext>
                  </a:extLst>
                </a:gridCol>
                <a:gridCol w="1737360">
                  <a:extLst>
                    <a:ext uri="{9D8B030D-6E8A-4147-A177-3AD203B41FA5}">
                      <a16:colId xmlns:a16="http://schemas.microsoft.com/office/drawing/2014/main" val="3167442903"/>
                    </a:ext>
                  </a:extLst>
                </a:gridCol>
                <a:gridCol w="1737360">
                  <a:extLst>
                    <a:ext uri="{9D8B030D-6E8A-4147-A177-3AD203B41FA5}">
                      <a16:colId xmlns:a16="http://schemas.microsoft.com/office/drawing/2014/main" val="3403777643"/>
                    </a:ext>
                  </a:extLst>
                </a:gridCol>
                <a:gridCol w="1737360">
                  <a:extLst>
                    <a:ext uri="{9D8B030D-6E8A-4147-A177-3AD203B41FA5}">
                      <a16:colId xmlns:a16="http://schemas.microsoft.com/office/drawing/2014/main" val="526310950"/>
                    </a:ext>
                  </a:extLst>
                </a:gridCol>
                <a:gridCol w="1737360">
                  <a:extLst>
                    <a:ext uri="{9D8B030D-6E8A-4147-A177-3AD203B41FA5}">
                      <a16:colId xmlns:a16="http://schemas.microsoft.com/office/drawing/2014/main" val="1916922882"/>
                    </a:ext>
                  </a:extLst>
                </a:gridCol>
              </a:tblGrid>
              <a:tr h="312443">
                <a:tc>
                  <a:txBody>
                    <a:bodyPr/>
                    <a:lstStyle/>
                    <a:p>
                      <a:pPr algn="l" fontAlgn="ctr"/>
                      <a:r>
                        <a:rPr lang="en-US" sz="1000" b="1" u="none" strike="noStrike" kern="1200">
                          <a:solidFill>
                            <a:schemeClr val="dk1"/>
                          </a:solidFill>
                          <a:effectLst/>
                        </a:rPr>
                        <a:t>Part / Description</a:t>
                      </a:r>
                      <a:endParaRPr lang="en-US" sz="1000" b="1"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b="1" u="none" strike="noStrike" kern="1200">
                          <a:solidFill>
                            <a:schemeClr val="dk1"/>
                          </a:solidFill>
                          <a:effectLst/>
                        </a:rPr>
                        <a:t>G545 Universal Plenum Speaker</a:t>
                      </a:r>
                      <a:endParaRPr lang="en-US" sz="1000" b="1"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b="1" u="none" strike="noStrike" kern="1200">
                          <a:solidFill>
                            <a:schemeClr val="dk1"/>
                          </a:solidFill>
                          <a:effectLst/>
                        </a:rPr>
                        <a:t>G950 Tangent Speaker</a:t>
                      </a:r>
                      <a:endParaRPr lang="en-US" sz="1000" b="1"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b="1" u="none" strike="noStrike" kern="1200">
                          <a:solidFill>
                            <a:schemeClr val="dk1"/>
                          </a:solidFill>
                          <a:effectLst/>
                        </a:rPr>
                        <a:t>G875 Decorative Pendant</a:t>
                      </a:r>
                      <a:endParaRPr lang="en-US" sz="1000" b="1"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b="1" u="none" strike="noStrike" kern="1200">
                          <a:solidFill>
                            <a:schemeClr val="dk1"/>
                          </a:solidFill>
                          <a:effectLst/>
                        </a:rPr>
                        <a:t>G54 Decorative Swivel Speaker</a:t>
                      </a:r>
                      <a:endParaRPr lang="en-US" sz="1000" b="1"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b="1" u="none" strike="noStrike" kern="1200">
                          <a:solidFill>
                            <a:schemeClr val="dk1"/>
                          </a:solidFill>
                          <a:effectLst/>
                        </a:rPr>
                        <a:t>G22 2x2 Tile Speaker</a:t>
                      </a:r>
                      <a:endParaRPr lang="en-US" sz="1000" b="1"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b="1" u="none" strike="noStrike" kern="1200">
                          <a:solidFill>
                            <a:schemeClr val="dk1"/>
                          </a:solidFill>
                          <a:effectLst/>
                        </a:rPr>
                        <a:t>SDSPKR3 Solid State Speaker</a:t>
                      </a:r>
                      <a:endParaRPr lang="en-US" sz="1000" b="1" u="none" strike="noStrike" kern="1200">
                        <a:solidFill>
                          <a:schemeClr val="dk1"/>
                        </a:solidFill>
                        <a:effectLst/>
                        <a:latin typeface="+mn-lt"/>
                        <a:ea typeface="+mn-ea"/>
                        <a:cs typeface="+mn-cs"/>
                      </a:endParaRPr>
                    </a:p>
                  </a:txBody>
                  <a:tcPr marL="5262" marR="5262" marT="5262" marB="0" anchor="ctr"/>
                </a:tc>
                <a:extLst>
                  <a:ext uri="{0D108BD9-81ED-4DB2-BD59-A6C34878D82A}">
                    <a16:rowId xmlns:a16="http://schemas.microsoft.com/office/drawing/2014/main" val="839788359"/>
                  </a:ext>
                </a:extLst>
              </a:tr>
              <a:tr h="194715">
                <a:tc>
                  <a:txBody>
                    <a:bodyPr/>
                    <a:lstStyle/>
                    <a:p>
                      <a:pPr algn="l" fontAlgn="b"/>
                      <a:r>
                        <a:rPr lang="en-US" sz="1000" u="none" strike="noStrike" kern="1200">
                          <a:solidFill>
                            <a:schemeClr val="dk1"/>
                          </a:solidFill>
                          <a:effectLst/>
                        </a:rPr>
                        <a:t>Mounting Application</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In-plenum or open ceiling</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Acoustical tile or gyp ceiling</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Open ceiling environment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Open area, surface mount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Acoustical tile</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Gyp board, wood, glass</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1010970561"/>
                  </a:ext>
                </a:extLst>
              </a:tr>
              <a:tr h="312443">
                <a:tc>
                  <a:txBody>
                    <a:bodyPr/>
                    <a:lstStyle/>
                    <a:p>
                      <a:pPr algn="l" fontAlgn="b"/>
                      <a:r>
                        <a:rPr lang="en-US" sz="1000" u="none" strike="noStrike" kern="1200">
                          <a:solidFill>
                            <a:schemeClr val="dk1"/>
                          </a:solidFill>
                          <a:effectLst/>
                        </a:rPr>
                        <a:t>Orientation</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Up-firing or down-firing, field switchable</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Direct-fired</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Downfiring, Up-firing option</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Directionally-fired</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Direct-fired</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Surface emitting</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1289651814"/>
                  </a:ext>
                </a:extLst>
              </a:tr>
              <a:tr h="308915">
                <a:tc>
                  <a:txBody>
                    <a:bodyPr/>
                    <a:lstStyle/>
                    <a:p>
                      <a:pPr algn="l" fontAlgn="b"/>
                      <a:r>
                        <a:rPr lang="en-US" sz="1000" u="none" strike="noStrike" kern="1200">
                          <a:solidFill>
                            <a:schemeClr val="dk1"/>
                          </a:solidFill>
                          <a:effectLst/>
                        </a:rPr>
                        <a:t>General Coverage</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&gt; 200 s.f. (Up-firing)</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100 s.f.</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120-200 s.f.</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&gt; 100 s.f.</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100-120 s.f.</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12-15 s.f.</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3817352360"/>
                  </a:ext>
                </a:extLst>
              </a:tr>
              <a:tr h="194715">
                <a:tc>
                  <a:txBody>
                    <a:bodyPr/>
                    <a:lstStyle/>
                    <a:p>
                      <a:pPr algn="l" fontAlgn="b"/>
                      <a:r>
                        <a:rPr lang="en-US" sz="1000" u="none" strike="noStrike" kern="1200">
                          <a:solidFill>
                            <a:schemeClr val="dk1"/>
                          </a:solidFill>
                          <a:effectLst/>
                        </a:rPr>
                        <a:t>Typical Spacing</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15' apart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10-11' apart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12-15' apart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10-12' apart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10-12'</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Approx. 12-15 s.f.</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949983964"/>
                  </a:ext>
                </a:extLst>
              </a:tr>
              <a:tr h="194715">
                <a:tc>
                  <a:txBody>
                    <a:bodyPr/>
                    <a:lstStyle/>
                    <a:p>
                      <a:pPr algn="l" fontAlgn="b"/>
                      <a:r>
                        <a:rPr lang="en-US" sz="1000" u="none" strike="noStrike" kern="1200">
                          <a:solidFill>
                            <a:schemeClr val="dk1"/>
                          </a:solidFill>
                          <a:effectLst/>
                        </a:rPr>
                        <a:t>Potentiometer Option</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Yes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Yes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Yes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No</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No</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No  </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1108347371"/>
                  </a:ext>
                </a:extLst>
              </a:tr>
              <a:tr h="194715">
                <a:tc>
                  <a:txBody>
                    <a:bodyPr/>
                    <a:lstStyle/>
                    <a:p>
                      <a:pPr algn="l" fontAlgn="b"/>
                      <a:r>
                        <a:rPr lang="en-US" sz="1000" u="none" strike="noStrike" kern="1200">
                          <a:solidFill>
                            <a:schemeClr val="dk1"/>
                          </a:solidFill>
                          <a:effectLst/>
                        </a:rPr>
                        <a:t>Remote Dial Option</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Yes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Yes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Yes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No</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No</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No</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3265167080"/>
                  </a:ext>
                </a:extLst>
              </a:tr>
              <a:tr h="312443">
                <a:tc>
                  <a:txBody>
                    <a:bodyPr/>
                    <a:lstStyle/>
                    <a:p>
                      <a:pPr algn="l" fontAlgn="b"/>
                      <a:r>
                        <a:rPr lang="en-US" sz="1000" u="none" strike="noStrike" kern="1200">
                          <a:solidFill>
                            <a:schemeClr val="dk1"/>
                          </a:solidFill>
                          <a:effectLst/>
                        </a:rPr>
                        <a:t>Available Colors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Aluminum, white, black, custom</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Available white, black</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Available white, black</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Available white, black</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White, black</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Steel</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1227602577"/>
                  </a:ext>
                </a:extLst>
              </a:tr>
              <a:tr h="194715">
                <a:tc>
                  <a:txBody>
                    <a:bodyPr/>
                    <a:lstStyle/>
                    <a:p>
                      <a:pPr algn="l" fontAlgn="b"/>
                      <a:r>
                        <a:rPr lang="en-US" sz="1000" u="none" strike="noStrike" kern="1200">
                          <a:solidFill>
                            <a:schemeClr val="dk1"/>
                          </a:solidFill>
                          <a:effectLst/>
                        </a:rPr>
                        <a:t>Install Detail</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Up-firing - plenum depth 3-5'</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4"hole saw included</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Includes mounting plate</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Standard swivel bracket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Add 24" t-bar for cutting 2x4 tiles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Use 3M Super 77 on gyp ceiling</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3811008237"/>
                  </a:ext>
                </a:extLst>
              </a:tr>
              <a:tr h="312443">
                <a:tc>
                  <a:txBody>
                    <a:bodyPr/>
                    <a:lstStyle/>
                    <a:p>
                      <a:pPr algn="l"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Down-firing – In-plenum depth    &lt; 2' or &gt; 5'</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Tension clips</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Can attach to 4" box</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(not included)</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Spec'd w/bracket for studs</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696264379"/>
                  </a:ext>
                </a:extLst>
              </a:tr>
              <a:tr h="158852">
                <a:tc>
                  <a:txBody>
                    <a:bodyPr/>
                    <a:lstStyle/>
                    <a:p>
                      <a:pPr algn="l"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Chain included, 2-ft</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Tile bridge available (TB-4)</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6" slack in housing,</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l"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Max 2 speakers / OP channel</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1084238402"/>
                  </a:ext>
                </a:extLst>
              </a:tr>
              <a:tr h="158852">
                <a:tc>
                  <a:txBody>
                    <a:bodyPr/>
                    <a:lstStyle/>
                    <a:p>
                      <a:pPr algn="l"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Custom lengths available</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l" fontAlgn="b"/>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ctr" fontAlgn="b"/>
                      <a:r>
                        <a:rPr lang="en-US" sz="1000" u="none" strike="noStrike" kern="1200">
                          <a:solidFill>
                            <a:schemeClr val="dk1"/>
                          </a:solidFill>
                          <a:effectLst/>
                        </a:rPr>
                        <a:t>Custom lengths available</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l"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l"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tc>
                  <a:txBody>
                    <a:bodyPr/>
                    <a:lstStyle/>
                    <a:p>
                      <a:pPr algn="l" fontAlgn="b"/>
                      <a:r>
                        <a:rPr lang="en-US" sz="1000" u="none" strike="noStrike" kern="1200">
                          <a:solidFill>
                            <a:schemeClr val="dk1"/>
                          </a:solidFill>
                          <a:effectLst/>
                        </a:rPr>
                        <a:t> </a:t>
                      </a:r>
                      <a:endParaRPr lang="en-US" sz="1000" u="none" strike="noStrike" kern="1200">
                        <a:solidFill>
                          <a:schemeClr val="dk1"/>
                        </a:solidFill>
                        <a:effectLst/>
                        <a:latin typeface="+mn-lt"/>
                        <a:ea typeface="+mn-ea"/>
                        <a:cs typeface="+mn-cs"/>
                      </a:endParaRPr>
                    </a:p>
                  </a:txBody>
                  <a:tcPr marL="5262" marR="5262" marT="5262" marB="0" anchor="b"/>
                </a:tc>
                <a:extLst>
                  <a:ext uri="{0D108BD9-81ED-4DB2-BD59-A6C34878D82A}">
                    <a16:rowId xmlns:a16="http://schemas.microsoft.com/office/drawing/2014/main" val="869064639"/>
                  </a:ext>
                </a:extLst>
              </a:tr>
              <a:tr h="466034">
                <a:tc>
                  <a:txBody>
                    <a:bodyPr/>
                    <a:lstStyle/>
                    <a:p>
                      <a:pPr algn="l" fontAlgn="ctr"/>
                      <a:r>
                        <a:rPr lang="en-US" sz="1000" u="none" strike="noStrike" kern="1200">
                          <a:solidFill>
                            <a:schemeClr val="dk1"/>
                          </a:solidFill>
                          <a:effectLst/>
                        </a:rPr>
                        <a:t>General Points</a:t>
                      </a:r>
                      <a:endParaRPr lang="en-US" sz="1000"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u="none" strike="noStrike" kern="1200">
                          <a:solidFill>
                            <a:schemeClr val="dk1"/>
                          </a:solidFill>
                          <a:effectLst/>
                        </a:rPr>
                        <a:t>Requires less speakers than direct-fired speakers, high uniformity</a:t>
                      </a:r>
                      <a:endParaRPr lang="en-US" sz="1000"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u="none" strike="noStrike" kern="1200">
                          <a:solidFill>
                            <a:schemeClr val="dk1"/>
                          </a:solidFill>
                          <a:effectLst/>
                        </a:rPr>
                        <a:t>Wide dispersion, quality sound</a:t>
                      </a:r>
                      <a:endParaRPr lang="en-US" sz="1000"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u="none" strike="noStrike" kern="1200">
                          <a:solidFill>
                            <a:schemeClr val="dk1"/>
                          </a:solidFill>
                          <a:effectLst/>
                        </a:rPr>
                        <a:t>Sleek design, variable height</a:t>
                      </a:r>
                      <a:endParaRPr lang="en-US" sz="1000"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u="none" strike="noStrike" kern="1200">
                          <a:solidFill>
                            <a:schemeClr val="dk1"/>
                          </a:solidFill>
                          <a:effectLst/>
                        </a:rPr>
                        <a:t>Used in challenging ceiling spaces</a:t>
                      </a:r>
                      <a:endParaRPr lang="en-US" sz="1000"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u="none" strike="noStrike" kern="1200">
                          <a:solidFill>
                            <a:schemeClr val="dk1"/>
                          </a:solidFill>
                          <a:effectLst/>
                        </a:rPr>
                        <a:t>Quick installation, retro-fit or new applications</a:t>
                      </a:r>
                      <a:endParaRPr lang="en-US" sz="1000" u="none" strike="noStrike" kern="1200">
                        <a:solidFill>
                          <a:schemeClr val="dk1"/>
                        </a:solidFill>
                        <a:effectLst/>
                        <a:latin typeface="+mn-lt"/>
                        <a:ea typeface="+mn-ea"/>
                        <a:cs typeface="+mn-cs"/>
                      </a:endParaRPr>
                    </a:p>
                  </a:txBody>
                  <a:tcPr marL="5262" marR="5262" marT="5262" marB="0" anchor="ctr"/>
                </a:tc>
                <a:tc>
                  <a:txBody>
                    <a:bodyPr/>
                    <a:lstStyle/>
                    <a:p>
                      <a:pPr algn="ctr" fontAlgn="ctr"/>
                      <a:r>
                        <a:rPr lang="en-US" sz="1000" u="none" strike="noStrike" kern="1200">
                          <a:solidFill>
                            <a:schemeClr val="dk1"/>
                          </a:solidFill>
                          <a:effectLst/>
                        </a:rPr>
                        <a:t>Turns surfaces into speakers       No extra power amp req'd</a:t>
                      </a:r>
                      <a:endParaRPr lang="en-US" sz="1000" u="none" strike="noStrike" kern="1200">
                        <a:solidFill>
                          <a:schemeClr val="dk1"/>
                        </a:solidFill>
                        <a:effectLst/>
                        <a:latin typeface="+mn-lt"/>
                        <a:ea typeface="+mn-ea"/>
                        <a:cs typeface="+mn-cs"/>
                      </a:endParaRPr>
                    </a:p>
                  </a:txBody>
                  <a:tcPr marL="5262" marR="5262" marT="5262" marB="0" anchor="ctr"/>
                </a:tc>
                <a:extLst>
                  <a:ext uri="{0D108BD9-81ED-4DB2-BD59-A6C34878D82A}">
                    <a16:rowId xmlns:a16="http://schemas.microsoft.com/office/drawing/2014/main" val="1112856379"/>
                  </a:ext>
                </a:extLst>
              </a:tr>
              <a:tr h="245031">
                <a:tc gridSpan="7">
                  <a:txBody>
                    <a:bodyPr/>
                    <a:lstStyle/>
                    <a:p>
                      <a:pPr algn="ctr" fontAlgn="ctr"/>
                      <a:r>
                        <a:rPr lang="en-US" sz="1000" b="1" u="none" strike="noStrike" kern="1200">
                          <a:solidFill>
                            <a:schemeClr val="dk1"/>
                          </a:solidFill>
                          <a:effectLst/>
                        </a:rPr>
                        <a:t>All speakers are used with Silver, Gold, and i.Net Systems</a:t>
                      </a:r>
                      <a:endParaRPr lang="en-US" sz="1000" b="1" u="none" strike="noStrike" kern="1200">
                        <a:solidFill>
                          <a:schemeClr val="dk1"/>
                        </a:solidFill>
                        <a:effectLst/>
                        <a:latin typeface="+mn-lt"/>
                        <a:ea typeface="+mn-ea"/>
                        <a:cs typeface="+mn-cs"/>
                      </a:endParaRPr>
                    </a:p>
                  </a:txBody>
                  <a:tcPr marL="92154" marR="92154" marT="46077" marB="46077"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9932781"/>
                  </a:ext>
                </a:extLst>
              </a:tr>
            </a:tbl>
          </a:graphicData>
        </a:graphic>
      </p:graphicFrame>
      <p:pic>
        <p:nvPicPr>
          <p:cNvPr id="7" name="Picture 6">
            <a:extLst>
              <a:ext uri="{FF2B5EF4-FFF2-40B4-BE49-F238E27FC236}">
                <a16:creationId xmlns:a16="http://schemas.microsoft.com/office/drawing/2014/main" id="{1E7E1607-0A9B-4C4E-BDA5-AE7C0465001C}"/>
              </a:ext>
            </a:extLst>
          </p:cNvPr>
          <p:cNvPicPr>
            <a:picLocks noChangeAspect="1"/>
          </p:cNvPicPr>
          <p:nvPr/>
        </p:nvPicPr>
        <p:blipFill>
          <a:blip r:embed="rId2"/>
          <a:stretch>
            <a:fillRect/>
          </a:stretch>
        </p:blipFill>
        <p:spPr>
          <a:xfrm>
            <a:off x="3516313" y="1922463"/>
            <a:ext cx="1025857" cy="914400"/>
          </a:xfrm>
          <a:prstGeom prst="rect">
            <a:avLst/>
          </a:prstGeom>
        </p:spPr>
      </p:pic>
      <p:pic>
        <p:nvPicPr>
          <p:cNvPr id="8" name="Picture 7">
            <a:extLst>
              <a:ext uri="{FF2B5EF4-FFF2-40B4-BE49-F238E27FC236}">
                <a16:creationId xmlns:a16="http://schemas.microsoft.com/office/drawing/2014/main" id="{B725297E-D065-4D0F-A383-C47396DA433B}"/>
              </a:ext>
            </a:extLst>
          </p:cNvPr>
          <p:cNvPicPr>
            <a:picLocks noChangeAspect="1"/>
          </p:cNvPicPr>
          <p:nvPr/>
        </p:nvPicPr>
        <p:blipFill rotWithShape="1">
          <a:blip r:embed="rId3"/>
          <a:srcRect l="3812" b="9195"/>
          <a:stretch/>
        </p:blipFill>
        <p:spPr>
          <a:xfrm>
            <a:off x="6727825" y="1908810"/>
            <a:ext cx="1666926" cy="914400"/>
          </a:xfrm>
          <a:prstGeom prst="rect">
            <a:avLst/>
          </a:prstGeom>
        </p:spPr>
      </p:pic>
      <p:pic>
        <p:nvPicPr>
          <p:cNvPr id="9" name="Picture 8">
            <a:extLst>
              <a:ext uri="{FF2B5EF4-FFF2-40B4-BE49-F238E27FC236}">
                <a16:creationId xmlns:a16="http://schemas.microsoft.com/office/drawing/2014/main" id="{B04CA8C1-9738-49FF-8DAA-89A7EFD85B77}"/>
              </a:ext>
            </a:extLst>
          </p:cNvPr>
          <p:cNvPicPr>
            <a:picLocks noChangeAspect="1"/>
          </p:cNvPicPr>
          <p:nvPr/>
        </p:nvPicPr>
        <p:blipFill>
          <a:blip r:embed="rId4"/>
          <a:stretch>
            <a:fillRect/>
          </a:stretch>
        </p:blipFill>
        <p:spPr>
          <a:xfrm>
            <a:off x="10553700" y="1901825"/>
            <a:ext cx="958091" cy="914400"/>
          </a:xfrm>
          <a:prstGeom prst="rect">
            <a:avLst/>
          </a:prstGeom>
        </p:spPr>
      </p:pic>
      <p:pic>
        <p:nvPicPr>
          <p:cNvPr id="10" name="Picture 9">
            <a:extLst>
              <a:ext uri="{FF2B5EF4-FFF2-40B4-BE49-F238E27FC236}">
                <a16:creationId xmlns:a16="http://schemas.microsoft.com/office/drawing/2014/main" id="{EF4D9A17-9DA3-4115-B3AB-160331170C88}"/>
              </a:ext>
            </a:extLst>
          </p:cNvPr>
          <p:cNvPicPr>
            <a:picLocks noChangeAspect="1"/>
          </p:cNvPicPr>
          <p:nvPr/>
        </p:nvPicPr>
        <p:blipFill>
          <a:blip r:embed="rId5"/>
          <a:stretch>
            <a:fillRect/>
          </a:stretch>
        </p:blipFill>
        <p:spPr>
          <a:xfrm>
            <a:off x="1622628" y="1922463"/>
            <a:ext cx="1299529" cy="914400"/>
          </a:xfrm>
          <a:prstGeom prst="rect">
            <a:avLst/>
          </a:prstGeom>
        </p:spPr>
      </p:pic>
      <p:pic>
        <p:nvPicPr>
          <p:cNvPr id="11" name="Picture 10">
            <a:extLst>
              <a:ext uri="{FF2B5EF4-FFF2-40B4-BE49-F238E27FC236}">
                <a16:creationId xmlns:a16="http://schemas.microsoft.com/office/drawing/2014/main" id="{15B63B71-01FD-492F-84C4-BD04E6DEB320}"/>
              </a:ext>
            </a:extLst>
          </p:cNvPr>
          <p:cNvPicPr>
            <a:picLocks noChangeAspect="1"/>
          </p:cNvPicPr>
          <p:nvPr/>
        </p:nvPicPr>
        <p:blipFill>
          <a:blip r:embed="rId6"/>
          <a:stretch>
            <a:fillRect/>
          </a:stretch>
        </p:blipFill>
        <p:spPr>
          <a:xfrm>
            <a:off x="5444332" y="1879600"/>
            <a:ext cx="581963" cy="914400"/>
          </a:xfrm>
          <a:prstGeom prst="rect">
            <a:avLst/>
          </a:prstGeom>
        </p:spPr>
      </p:pic>
      <p:pic>
        <p:nvPicPr>
          <p:cNvPr id="12" name="Picture 11">
            <a:extLst>
              <a:ext uri="{FF2B5EF4-FFF2-40B4-BE49-F238E27FC236}">
                <a16:creationId xmlns:a16="http://schemas.microsoft.com/office/drawing/2014/main" id="{A2011128-3BCB-4150-AA95-8FB70CBEDB1F}"/>
              </a:ext>
            </a:extLst>
          </p:cNvPr>
          <p:cNvPicPr>
            <a:picLocks noChangeAspect="1"/>
          </p:cNvPicPr>
          <p:nvPr/>
        </p:nvPicPr>
        <p:blipFill>
          <a:blip r:embed="rId7"/>
          <a:stretch>
            <a:fillRect/>
          </a:stretch>
        </p:blipFill>
        <p:spPr>
          <a:xfrm>
            <a:off x="9019412" y="1824990"/>
            <a:ext cx="575258" cy="1005840"/>
          </a:xfrm>
          <a:prstGeom prst="rect">
            <a:avLst/>
          </a:prstGeom>
        </p:spPr>
      </p:pic>
    </p:spTree>
    <p:extLst>
      <p:ext uri="{BB962C8B-B14F-4D97-AF65-F5344CB8AC3E}">
        <p14:creationId xmlns:p14="http://schemas.microsoft.com/office/powerpoint/2010/main" val="3573934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120B5F4-9F91-8648-8F73-7D2C097FD974}"/>
              </a:ext>
            </a:extLst>
          </p:cNvPr>
          <p:cNvGrpSpPr/>
          <p:nvPr/>
        </p:nvGrpSpPr>
        <p:grpSpPr>
          <a:xfrm>
            <a:off x="8013009" y="1244772"/>
            <a:ext cx="3786642" cy="5083368"/>
            <a:chOff x="6112504" y="1147342"/>
            <a:chExt cx="3042419" cy="3812526"/>
          </a:xfrm>
        </p:grpSpPr>
        <p:sp>
          <p:nvSpPr>
            <p:cNvPr id="14" name="Freeform 13">
              <a:extLst>
                <a:ext uri="{FF2B5EF4-FFF2-40B4-BE49-F238E27FC236}">
                  <a16:creationId xmlns:a16="http://schemas.microsoft.com/office/drawing/2014/main" id="{C53239E8-61FB-2B49-B37A-9B8819D66CF2}"/>
                </a:ext>
              </a:extLst>
            </p:cNvPr>
            <p:cNvSpPr>
              <a:spLocks/>
            </p:cNvSpPr>
            <p:nvPr/>
          </p:nvSpPr>
          <p:spPr bwMode="auto">
            <a:xfrm>
              <a:off x="6112746" y="1749580"/>
              <a:ext cx="240566" cy="190377"/>
            </a:xfrm>
            <a:custGeom>
              <a:avLst/>
              <a:gdLst>
                <a:gd name="T0" fmla="*/ 181 w 181"/>
                <a:gd name="T1" fmla="*/ 183 h 183"/>
                <a:gd name="T2" fmla="*/ 0 w 181"/>
                <a:gd name="T3" fmla="*/ 0 h 183"/>
                <a:gd name="T4" fmla="*/ 181 w 181"/>
                <a:gd name="T5" fmla="*/ 0 h 183"/>
                <a:gd name="T6" fmla="*/ 181 w 181"/>
                <a:gd name="T7" fmla="*/ 183 h 183"/>
              </a:gdLst>
              <a:ahLst/>
              <a:cxnLst>
                <a:cxn ang="0">
                  <a:pos x="T0" y="T1"/>
                </a:cxn>
                <a:cxn ang="0">
                  <a:pos x="T2" y="T3"/>
                </a:cxn>
                <a:cxn ang="0">
                  <a:pos x="T4" y="T5"/>
                </a:cxn>
                <a:cxn ang="0">
                  <a:pos x="T6" y="T7"/>
                </a:cxn>
              </a:cxnLst>
              <a:rect l="0" t="0" r="r" b="b"/>
              <a:pathLst>
                <a:path w="181" h="183">
                  <a:moveTo>
                    <a:pt x="181" y="183"/>
                  </a:moveTo>
                  <a:lnTo>
                    <a:pt x="0" y="0"/>
                  </a:lnTo>
                  <a:lnTo>
                    <a:pt x="181" y="0"/>
                  </a:lnTo>
                  <a:lnTo>
                    <a:pt x="181" y="183"/>
                  </a:lnTo>
                  <a:close/>
                </a:path>
              </a:pathLst>
            </a:custGeom>
            <a:solidFill>
              <a:schemeClr val="accent6">
                <a:lumMod val="75000"/>
              </a:schemeClr>
            </a:solidFill>
            <a:ln w="9525" cap="flat" cmpd="sng" algn="ctr">
              <a:noFill/>
              <a:prstDash val="solid"/>
            </a:ln>
            <a:effectLst/>
          </p:spPr>
          <p:txBody>
            <a:bodyPr vert="horz" wrap="square" lIns="121920" tIns="60960" rIns="121920" bIns="60960" numCol="1" anchor="t" anchorCtr="0" compatLnSpc="1">
              <a:prstTxWarp prst="textNoShape">
                <a:avLst/>
              </a:prstTxWarp>
            </a:bodyPr>
            <a:lstStyle/>
            <a:p>
              <a:pPr fontAlgn="base">
                <a:spcBef>
                  <a:spcPct val="0"/>
                </a:spcBef>
                <a:spcAft>
                  <a:spcPct val="0"/>
                </a:spcAft>
                <a:defRPr/>
              </a:pPr>
              <a:endParaRPr lang="en-US" sz="3200" kern="0">
                <a:solidFill>
                  <a:prstClr val="white"/>
                </a:solidFill>
                <a:latin typeface="Calibri"/>
              </a:endParaRPr>
            </a:p>
          </p:txBody>
        </p:sp>
        <p:sp>
          <p:nvSpPr>
            <p:cNvPr id="15" name="Prostokąt zaokrąglony 24">
              <a:extLst>
                <a:ext uri="{FF2B5EF4-FFF2-40B4-BE49-F238E27FC236}">
                  <a16:creationId xmlns:a16="http://schemas.microsoft.com/office/drawing/2014/main" id="{F7CFB3BE-A494-374A-9918-F807327681A5}"/>
                </a:ext>
              </a:extLst>
            </p:cNvPr>
            <p:cNvSpPr/>
            <p:nvPr/>
          </p:nvSpPr>
          <p:spPr>
            <a:xfrm>
              <a:off x="6319553" y="1759517"/>
              <a:ext cx="2640616" cy="3200351"/>
            </a:xfrm>
            <a:prstGeom prst="rect">
              <a:avLst/>
            </a:prstGeom>
            <a:solidFill>
              <a:srgbClr val="EFF6E8"/>
            </a:solidFill>
            <a:ln>
              <a:solidFill>
                <a:srgbClr val="8AC65C"/>
              </a:solidFill>
            </a:ln>
            <a:effectLst/>
          </p:spPr>
          <p:style>
            <a:lnRef idx="1">
              <a:schemeClr val="accent6"/>
            </a:lnRef>
            <a:fillRef idx="3">
              <a:schemeClr val="accent6"/>
            </a:fillRef>
            <a:effectRef idx="2">
              <a:schemeClr val="accent6"/>
            </a:effectRef>
            <a:fontRef idx="minor">
              <a:schemeClr val="lt1"/>
            </a:fontRef>
          </p:style>
          <p:txBody>
            <a:bodyPr wrap="square" lIns="121920" tIns="60960" rIns="60960" bIns="60960" rtlCol="0" anchor="t">
              <a:noAutofit/>
            </a:bodyPr>
            <a:lstStyle/>
            <a:p>
              <a:pPr marL="0" marR="0" indent="0" algn="l" rtl="0" eaLnBrk="1" fontAlgn="auto" latinLnBrk="0" hangingPunct="1">
                <a:spcBef>
                  <a:spcPts val="0"/>
                </a:spcBef>
                <a:spcAft>
                  <a:spcPts val="0"/>
                </a:spcAft>
              </a:pPr>
              <a:endPar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Custom Solutions: Our Design &amp; Quote team never takes a one-size fits all approach. Every quote we provide is customized to the exact specifications of the job environment: </a:t>
              </a:r>
              <a:endParaRPr lang="en-US" sz="20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Design</a:t>
              </a:r>
              <a:endParaRPr lang="en-US" sz="20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Installation</a:t>
              </a:r>
              <a:endParaRPr lang="en-US" sz="20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Tuning</a:t>
              </a:r>
              <a:endParaRPr lang="en-US" sz="20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dirty="0">
                <a:ln>
                  <a:noFill/>
                </a:ln>
                <a:solidFill>
                  <a:schemeClr val="tx1"/>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dirty="0">
                  <a:solidFill>
                    <a:srgbClr val="404040"/>
                  </a:solidFill>
                  <a:latin typeface="Calibri" panose="020F0502020204030204" pitchFamily="34" charset="0"/>
                  <a:cs typeface="Calibri Light" panose="020F0302020204030204" pitchFamily="34" charset="0"/>
                </a:rPr>
                <a:t>*Industry leading turnaround times: 24-48 hours</a:t>
              </a:r>
            </a:p>
            <a:p>
              <a:pPr marL="0" marR="0" indent="0" algn="l" rtl="0" eaLnBrk="1" fontAlgn="auto" latinLnBrk="0" hangingPunct="1">
                <a:spcBef>
                  <a:spcPts val="0"/>
                </a:spcBef>
                <a:spcAft>
                  <a:spcPts val="0"/>
                </a:spcAft>
              </a:pPr>
              <a:endPar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Live Technical Support + CIT Education with industry experts </a:t>
              </a:r>
              <a:endParaRPr lang="en-US" sz="20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dirty="0">
                <a:ln>
                  <a:noFill/>
                </a:ln>
                <a:solidFill>
                  <a:srgbClr val="FF0000"/>
                </a:solidFill>
                <a:effectLst/>
                <a:latin typeface="Calibri" panose="020F0502020204030204" pitchFamily="34" charset="0"/>
                <a:cs typeface="Calibri Light" panose="020F0302020204030204" pitchFamily="34" charset="0"/>
              </a:endParaRPr>
            </a:p>
          </p:txBody>
        </p:sp>
        <p:sp>
          <p:nvSpPr>
            <p:cNvPr id="16" name="Freeform 11">
              <a:extLst>
                <a:ext uri="{FF2B5EF4-FFF2-40B4-BE49-F238E27FC236}">
                  <a16:creationId xmlns:a16="http://schemas.microsoft.com/office/drawing/2014/main" id="{96EC44D1-AE56-1C4F-8E7B-66AF1B252F81}"/>
                </a:ext>
              </a:extLst>
            </p:cNvPr>
            <p:cNvSpPr>
              <a:spLocks/>
            </p:cNvSpPr>
            <p:nvPr/>
          </p:nvSpPr>
          <p:spPr bwMode="auto">
            <a:xfrm>
              <a:off x="6112504" y="1147342"/>
              <a:ext cx="3042419" cy="605328"/>
            </a:xfrm>
            <a:prstGeom prst="chevron">
              <a:avLst>
                <a:gd name="adj" fmla="val 20978"/>
              </a:avLst>
            </a:prstGeom>
            <a:solidFill>
              <a:srgbClr val="8AC65C"/>
            </a:solidFill>
            <a:ln>
              <a:solidFill>
                <a:srgbClr val="8AC65C"/>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a:solidFill>
                    <a:prstClr val="white"/>
                  </a:solidFill>
                  <a:latin typeface="+mj-lt"/>
                  <a:ea typeface="Verdana" pitchFamily="34" charset="0"/>
                  <a:cs typeface="Verdana" pitchFamily="34" charset="0"/>
                </a:rPr>
                <a:t>Customer Excellence</a:t>
              </a:r>
            </a:p>
          </p:txBody>
        </p:sp>
      </p:grpSp>
      <p:grpSp>
        <p:nvGrpSpPr>
          <p:cNvPr id="17" name="Group 16">
            <a:extLst>
              <a:ext uri="{FF2B5EF4-FFF2-40B4-BE49-F238E27FC236}">
                <a16:creationId xmlns:a16="http://schemas.microsoft.com/office/drawing/2014/main" id="{EB378953-8B72-C64C-9D6E-13EF1AC826C4}"/>
              </a:ext>
            </a:extLst>
          </p:cNvPr>
          <p:cNvGrpSpPr/>
          <p:nvPr/>
        </p:nvGrpSpPr>
        <p:grpSpPr>
          <a:xfrm>
            <a:off x="4359183" y="1244772"/>
            <a:ext cx="3786643" cy="5083368"/>
            <a:chOff x="3135300" y="1147342"/>
            <a:chExt cx="3290539" cy="3812526"/>
          </a:xfrm>
        </p:grpSpPr>
        <p:sp>
          <p:nvSpPr>
            <p:cNvPr id="18" name="Freeform 13">
              <a:extLst>
                <a:ext uri="{FF2B5EF4-FFF2-40B4-BE49-F238E27FC236}">
                  <a16:creationId xmlns:a16="http://schemas.microsoft.com/office/drawing/2014/main" id="{B8B98520-2A22-A747-8B1F-3512D49F3C89}"/>
                </a:ext>
              </a:extLst>
            </p:cNvPr>
            <p:cNvSpPr>
              <a:spLocks/>
            </p:cNvSpPr>
            <p:nvPr/>
          </p:nvSpPr>
          <p:spPr bwMode="auto">
            <a:xfrm>
              <a:off x="3135542" y="1749580"/>
              <a:ext cx="240566" cy="190377"/>
            </a:xfrm>
            <a:custGeom>
              <a:avLst/>
              <a:gdLst>
                <a:gd name="T0" fmla="*/ 181 w 181"/>
                <a:gd name="T1" fmla="*/ 183 h 183"/>
                <a:gd name="T2" fmla="*/ 0 w 181"/>
                <a:gd name="T3" fmla="*/ 0 h 183"/>
                <a:gd name="T4" fmla="*/ 181 w 181"/>
                <a:gd name="T5" fmla="*/ 0 h 183"/>
                <a:gd name="T6" fmla="*/ 181 w 181"/>
                <a:gd name="T7" fmla="*/ 183 h 183"/>
              </a:gdLst>
              <a:ahLst/>
              <a:cxnLst>
                <a:cxn ang="0">
                  <a:pos x="T0" y="T1"/>
                </a:cxn>
                <a:cxn ang="0">
                  <a:pos x="T2" y="T3"/>
                </a:cxn>
                <a:cxn ang="0">
                  <a:pos x="T4" y="T5"/>
                </a:cxn>
                <a:cxn ang="0">
                  <a:pos x="T6" y="T7"/>
                </a:cxn>
              </a:cxnLst>
              <a:rect l="0" t="0" r="r" b="b"/>
              <a:pathLst>
                <a:path w="181" h="183">
                  <a:moveTo>
                    <a:pt x="181" y="183"/>
                  </a:moveTo>
                  <a:lnTo>
                    <a:pt x="0" y="0"/>
                  </a:lnTo>
                  <a:lnTo>
                    <a:pt x="181" y="0"/>
                  </a:lnTo>
                  <a:lnTo>
                    <a:pt x="181" y="183"/>
                  </a:lnTo>
                  <a:close/>
                </a:path>
              </a:pathLst>
            </a:custGeom>
            <a:solidFill>
              <a:schemeClr val="accent6">
                <a:lumMod val="50000"/>
              </a:schemeClr>
            </a:solidFill>
            <a:ln w="9525" cap="flat" cmpd="sng" algn="ctr">
              <a:noFill/>
              <a:prstDash val="solid"/>
            </a:ln>
            <a:effectLst/>
          </p:spPr>
          <p:txBody>
            <a:bodyPr vert="horz" wrap="square" lIns="121920" tIns="60960" rIns="121920" bIns="60960" numCol="1" anchor="t" anchorCtr="0" compatLnSpc="1">
              <a:prstTxWarp prst="textNoShape">
                <a:avLst/>
              </a:prstTxWarp>
            </a:bodyPr>
            <a:lstStyle/>
            <a:p>
              <a:pPr fontAlgn="base">
                <a:spcBef>
                  <a:spcPct val="0"/>
                </a:spcBef>
                <a:spcAft>
                  <a:spcPct val="0"/>
                </a:spcAft>
                <a:defRPr/>
              </a:pPr>
              <a:endParaRPr lang="en-US" sz="3200" kern="0">
                <a:solidFill>
                  <a:prstClr val="white"/>
                </a:solidFill>
                <a:latin typeface="Calibri"/>
              </a:endParaRPr>
            </a:p>
          </p:txBody>
        </p:sp>
        <p:sp>
          <p:nvSpPr>
            <p:cNvPr id="19" name="Prostokąt zaokrąglony 24">
              <a:extLst>
                <a:ext uri="{FF2B5EF4-FFF2-40B4-BE49-F238E27FC236}">
                  <a16:creationId xmlns:a16="http://schemas.microsoft.com/office/drawing/2014/main" id="{C7A65B0A-01F7-2446-9898-2A9C5C6F7DA2}"/>
                </a:ext>
              </a:extLst>
            </p:cNvPr>
            <p:cNvSpPr/>
            <p:nvPr/>
          </p:nvSpPr>
          <p:spPr>
            <a:xfrm>
              <a:off x="3283119" y="1759517"/>
              <a:ext cx="3006733" cy="3200351"/>
            </a:xfrm>
            <a:prstGeom prst="rect">
              <a:avLst/>
            </a:prstGeom>
            <a:solidFill>
              <a:srgbClr val="E8F2E8"/>
            </a:solidFill>
            <a:ln>
              <a:solidFill>
                <a:srgbClr val="4BA347"/>
              </a:solidFill>
            </a:ln>
            <a:effectLst/>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noAutofit/>
            </a:bodyPr>
            <a:lstStyle/>
            <a:p>
              <a:pPr marL="0" marR="0" indent="0" algn="l" rtl="0" eaLnBrk="1" fontAlgn="auto" latinLnBrk="0" hangingPunct="1">
                <a:spcBef>
                  <a:spcPts val="0"/>
                </a:spcBef>
                <a:spcAft>
                  <a:spcPts val="0"/>
                </a:spcAft>
              </a:pPr>
              <a:endPar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rPr>
                <a:t>Ease of use installation, tuning and balancing</a:t>
              </a:r>
              <a:endParaRPr lang="en-US" sz="20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rPr>
                <a:t>Only manufacturer to warranty our equipment with a 10-year warrantee </a:t>
              </a:r>
              <a:endParaRPr lang="en-US" sz="20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rPr>
                <a:t>Lencore proudly manufactures its products in the United States of America. Our products meet or exceed the requirements of the Buy American Act</a:t>
              </a:r>
              <a:endParaRPr lang="en-US" sz="20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err="1">
                  <a:ln>
                    <a:noFill/>
                  </a:ln>
                  <a:solidFill>
                    <a:srgbClr val="404040"/>
                  </a:solidFill>
                  <a:effectLst/>
                  <a:latin typeface="Calibri" panose="020F0502020204030204" pitchFamily="34" charset="0"/>
                  <a:cs typeface="Calibri Light" panose="020F0302020204030204" pitchFamily="34" charset="0"/>
                </a:rPr>
                <a:t>Lencore’s</a:t>
              </a:r>
              <a:r>
                <a:rPr lang="en-US" sz="1400" b="0" i="0" u="none" strike="noStrike" kern="1200" spc="0" baseline="0">
                  <a:ln>
                    <a:noFill/>
                  </a:ln>
                  <a:solidFill>
                    <a:srgbClr val="404040"/>
                  </a:solidFill>
                  <a:effectLst/>
                  <a:latin typeface="Calibri" panose="020F0502020204030204" pitchFamily="34" charset="0"/>
                  <a:cs typeface="Calibri Light" panose="020F0302020204030204" pitchFamily="34" charset="0"/>
                </a:rPr>
                <a:t> sound manager allows for multiple zone sound contouring  </a:t>
              </a:r>
              <a:endParaRPr lang="en-US" sz="2000" b="0" i="0" u="none" strike="noStrike">
                <a:effectLst/>
                <a:latin typeface="Arial" panose="020B0604020202020204" pitchFamily="34" charset="0"/>
              </a:endParaRPr>
            </a:p>
            <a:p>
              <a:pPr marL="182245" indent="-182245">
                <a:spcAft>
                  <a:spcPts val="267"/>
                </a:spcAft>
                <a:buClr>
                  <a:srgbClr val="373737"/>
                </a:buClr>
                <a:buFont typeface="Arial" panose="020B0604020202020204" pitchFamily="34" charset="0"/>
                <a:buChar char="•"/>
              </a:pPr>
              <a:endParaRPr lang="en-US" sz="1333">
                <a:solidFill>
                  <a:srgbClr val="444444"/>
                </a:solidFill>
                <a:latin typeface="+mj-lt"/>
                <a:cs typeface="Calibri Light" panose="020F0302020204030204"/>
              </a:endParaRPr>
            </a:p>
          </p:txBody>
        </p:sp>
        <p:sp>
          <p:nvSpPr>
            <p:cNvPr id="20" name="Freeform 11">
              <a:extLst>
                <a:ext uri="{FF2B5EF4-FFF2-40B4-BE49-F238E27FC236}">
                  <a16:creationId xmlns:a16="http://schemas.microsoft.com/office/drawing/2014/main" id="{6BC3AE8A-7F9B-A545-BD66-FD0385982B6A}"/>
                </a:ext>
              </a:extLst>
            </p:cNvPr>
            <p:cNvSpPr>
              <a:spLocks/>
            </p:cNvSpPr>
            <p:nvPr/>
          </p:nvSpPr>
          <p:spPr bwMode="auto">
            <a:xfrm>
              <a:off x="3135300" y="1147342"/>
              <a:ext cx="3290539" cy="605328"/>
            </a:xfrm>
            <a:prstGeom prst="chevron">
              <a:avLst>
                <a:gd name="adj" fmla="val 20978"/>
              </a:avLst>
            </a:prstGeom>
            <a:solidFill>
              <a:srgbClr val="4BA347"/>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a:solidFill>
                    <a:prstClr val="white"/>
                  </a:solidFill>
                  <a:latin typeface="+mj-lt"/>
                  <a:ea typeface="Verdana" pitchFamily="34" charset="0"/>
                  <a:cs typeface="Verdana" pitchFamily="34" charset="0"/>
                </a:rPr>
                <a:t>System Design</a:t>
              </a:r>
            </a:p>
          </p:txBody>
        </p:sp>
      </p:grpSp>
      <p:grpSp>
        <p:nvGrpSpPr>
          <p:cNvPr id="4" name="Group 3">
            <a:extLst>
              <a:ext uri="{FF2B5EF4-FFF2-40B4-BE49-F238E27FC236}">
                <a16:creationId xmlns:a16="http://schemas.microsoft.com/office/drawing/2014/main" id="{1C0A3C5F-BCE4-3812-5C26-077216FC6241}"/>
              </a:ext>
            </a:extLst>
          </p:cNvPr>
          <p:cNvGrpSpPr/>
          <p:nvPr/>
        </p:nvGrpSpPr>
        <p:grpSpPr>
          <a:xfrm>
            <a:off x="491055" y="1245855"/>
            <a:ext cx="3978463" cy="5082285"/>
            <a:chOff x="203027" y="1227001"/>
            <a:chExt cx="2926408" cy="5082285"/>
          </a:xfrm>
        </p:grpSpPr>
        <p:sp>
          <p:nvSpPr>
            <p:cNvPr id="21" name="Freeform 11">
              <a:extLst>
                <a:ext uri="{FF2B5EF4-FFF2-40B4-BE49-F238E27FC236}">
                  <a16:creationId xmlns:a16="http://schemas.microsoft.com/office/drawing/2014/main" id="{BBF67BC7-0799-428C-2217-FE7CF856F70D}"/>
                </a:ext>
              </a:extLst>
            </p:cNvPr>
            <p:cNvSpPr>
              <a:spLocks/>
            </p:cNvSpPr>
            <p:nvPr/>
          </p:nvSpPr>
          <p:spPr bwMode="auto">
            <a:xfrm>
              <a:off x="207388" y="1227001"/>
              <a:ext cx="2922047" cy="821463"/>
            </a:xfrm>
            <a:custGeom>
              <a:avLst/>
              <a:gdLst>
                <a:gd name="connsiteX0" fmla="*/ 0 w 1426453"/>
                <a:gd name="connsiteY0" fmla="*/ 0 h 403283"/>
                <a:gd name="connsiteX1" fmla="*/ 1341852 w 1426453"/>
                <a:gd name="connsiteY1" fmla="*/ 0 h 403283"/>
                <a:gd name="connsiteX2" fmla="*/ 1426453 w 1426453"/>
                <a:gd name="connsiteY2" fmla="*/ 201642 h 403283"/>
                <a:gd name="connsiteX3" fmla="*/ 1341852 w 1426453"/>
                <a:gd name="connsiteY3" fmla="*/ 403283 h 403283"/>
                <a:gd name="connsiteX4" fmla="*/ 0 w 1426453"/>
                <a:gd name="connsiteY4" fmla="*/ 403283 h 403283"/>
                <a:gd name="connsiteX5" fmla="*/ 84601 w 1426453"/>
                <a:gd name="connsiteY5" fmla="*/ 201642 h 403283"/>
                <a:gd name="connsiteX6" fmla="*/ 0 w 1426453"/>
                <a:gd name="connsiteY6" fmla="*/ 0 h 403283"/>
                <a:gd name="connsiteX0" fmla="*/ 0 w 1426453"/>
                <a:gd name="connsiteY0" fmla="*/ 0 h 403283"/>
                <a:gd name="connsiteX1" fmla="*/ 1341852 w 1426453"/>
                <a:gd name="connsiteY1" fmla="*/ 0 h 403283"/>
                <a:gd name="connsiteX2" fmla="*/ 1426453 w 1426453"/>
                <a:gd name="connsiteY2" fmla="*/ 201642 h 403283"/>
                <a:gd name="connsiteX3" fmla="*/ 1341852 w 1426453"/>
                <a:gd name="connsiteY3" fmla="*/ 403283 h 403283"/>
                <a:gd name="connsiteX4" fmla="*/ 0 w 1426453"/>
                <a:gd name="connsiteY4" fmla="*/ 403283 h 403283"/>
                <a:gd name="connsiteX5" fmla="*/ 0 w 1426453"/>
                <a:gd name="connsiteY5" fmla="*/ 0 h 40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6453" h="403283">
                  <a:moveTo>
                    <a:pt x="0" y="0"/>
                  </a:moveTo>
                  <a:lnTo>
                    <a:pt x="1341852" y="0"/>
                  </a:lnTo>
                  <a:lnTo>
                    <a:pt x="1426453" y="201642"/>
                  </a:lnTo>
                  <a:lnTo>
                    <a:pt x="1341852" y="403283"/>
                  </a:lnTo>
                  <a:lnTo>
                    <a:pt x="0" y="403283"/>
                  </a:lnTo>
                  <a:lnTo>
                    <a:pt x="0" y="0"/>
                  </a:lnTo>
                  <a:close/>
                </a:path>
              </a:pathLst>
            </a:custGeom>
            <a:solidFill>
              <a:srgbClr val="1A4D19"/>
            </a:solidFill>
            <a:ln>
              <a:solidFill>
                <a:srgbClr val="1A4D19"/>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a:solidFill>
                    <a:schemeClr val="bg1"/>
                  </a:solidFill>
                  <a:latin typeface="+mj-lt"/>
                  <a:ea typeface="Verdana" pitchFamily="34" charset="0"/>
                  <a:cs typeface="Verdana" pitchFamily="34" charset="0"/>
                </a:rPr>
                <a:t>Quality of Sound</a:t>
              </a:r>
            </a:p>
          </p:txBody>
        </p:sp>
        <p:sp>
          <p:nvSpPr>
            <p:cNvPr id="22" name="Freeform 13">
              <a:extLst>
                <a:ext uri="{FF2B5EF4-FFF2-40B4-BE49-F238E27FC236}">
                  <a16:creationId xmlns:a16="http://schemas.microsoft.com/office/drawing/2014/main" id="{AB781249-6080-7E34-7D94-FCA93042879A}"/>
                </a:ext>
              </a:extLst>
            </p:cNvPr>
            <p:cNvSpPr>
              <a:spLocks/>
            </p:cNvSpPr>
            <p:nvPr/>
          </p:nvSpPr>
          <p:spPr bwMode="auto">
            <a:xfrm>
              <a:off x="203027" y="2040919"/>
              <a:ext cx="256407" cy="256654"/>
            </a:xfrm>
            <a:custGeom>
              <a:avLst/>
              <a:gdLst>
                <a:gd name="T0" fmla="*/ 181 w 181"/>
                <a:gd name="T1" fmla="*/ 183 h 183"/>
                <a:gd name="T2" fmla="*/ 0 w 181"/>
                <a:gd name="T3" fmla="*/ 0 h 183"/>
                <a:gd name="T4" fmla="*/ 181 w 181"/>
                <a:gd name="T5" fmla="*/ 0 h 183"/>
                <a:gd name="T6" fmla="*/ 181 w 181"/>
                <a:gd name="T7" fmla="*/ 183 h 183"/>
              </a:gdLst>
              <a:ahLst/>
              <a:cxnLst>
                <a:cxn ang="0">
                  <a:pos x="T0" y="T1"/>
                </a:cxn>
                <a:cxn ang="0">
                  <a:pos x="T2" y="T3"/>
                </a:cxn>
                <a:cxn ang="0">
                  <a:pos x="T4" y="T5"/>
                </a:cxn>
                <a:cxn ang="0">
                  <a:pos x="T6" y="T7"/>
                </a:cxn>
              </a:cxnLst>
              <a:rect l="0" t="0" r="r" b="b"/>
              <a:pathLst>
                <a:path w="181" h="183">
                  <a:moveTo>
                    <a:pt x="181" y="183"/>
                  </a:moveTo>
                  <a:lnTo>
                    <a:pt x="0" y="0"/>
                  </a:lnTo>
                  <a:lnTo>
                    <a:pt x="181" y="0"/>
                  </a:lnTo>
                  <a:lnTo>
                    <a:pt x="181" y="183"/>
                  </a:lnTo>
                  <a:close/>
                </a:path>
              </a:pathLst>
            </a:custGeom>
            <a:solidFill>
              <a:schemeClr val="tx1">
                <a:lumMod val="85000"/>
                <a:lumOff val="15000"/>
              </a:schemeClr>
            </a:solidFill>
            <a:ln w="9525" cap="flat" cmpd="sng" algn="ctr">
              <a:noFill/>
              <a:prstDash val="solid"/>
            </a:ln>
            <a:effectLst/>
          </p:spPr>
          <p:txBody>
            <a:bodyPr vert="horz" wrap="square" lIns="121920" tIns="60960" rIns="121920" bIns="60960" numCol="1" anchor="t" anchorCtr="0" compatLnSpc="1">
              <a:prstTxWarp prst="textNoShape">
                <a:avLst/>
              </a:prstTxWarp>
            </a:bodyPr>
            <a:lstStyle/>
            <a:p>
              <a:pPr fontAlgn="base">
                <a:spcBef>
                  <a:spcPct val="0"/>
                </a:spcBef>
                <a:spcAft>
                  <a:spcPct val="0"/>
                </a:spcAft>
                <a:defRPr/>
              </a:pPr>
              <a:endParaRPr lang="en-US" sz="3200" kern="0">
                <a:solidFill>
                  <a:prstClr val="white"/>
                </a:solidFill>
                <a:latin typeface="+mj-lt"/>
              </a:endParaRPr>
            </a:p>
          </p:txBody>
        </p:sp>
        <p:sp>
          <p:nvSpPr>
            <p:cNvPr id="10" name="Prostokąt zaokrąglony 24">
              <a:extLst>
                <a:ext uri="{FF2B5EF4-FFF2-40B4-BE49-F238E27FC236}">
                  <a16:creationId xmlns:a16="http://schemas.microsoft.com/office/drawing/2014/main" id="{C48AF17A-8202-6B46-B05B-6193CD852193}"/>
                </a:ext>
              </a:extLst>
            </p:cNvPr>
            <p:cNvSpPr/>
            <p:nvPr/>
          </p:nvSpPr>
          <p:spPr>
            <a:xfrm>
              <a:off x="345998" y="2042151"/>
              <a:ext cx="2577524" cy="4267135"/>
            </a:xfrm>
            <a:prstGeom prst="rect">
              <a:avLst/>
            </a:prstGeom>
            <a:solidFill>
              <a:srgbClr val="E3E7E3"/>
            </a:solidFill>
            <a:ln>
              <a:solidFill>
                <a:srgbClr val="1A4D19"/>
              </a:solidFill>
            </a:ln>
            <a:effectLst/>
          </p:spPr>
          <p:style>
            <a:lnRef idx="1">
              <a:schemeClr val="accent6"/>
            </a:lnRef>
            <a:fillRef idx="3">
              <a:schemeClr val="accent6"/>
            </a:fillRef>
            <a:effectRef idx="2">
              <a:schemeClr val="accent6"/>
            </a:effectRef>
            <a:fontRef idx="minor">
              <a:schemeClr val="lt1"/>
            </a:fontRef>
          </p:style>
          <p:txBody>
            <a:bodyPr wrap="square" rtlCol="0">
              <a:noAutofit/>
            </a:bodyPr>
            <a:lstStyle/>
            <a:p>
              <a:pPr marL="0" marR="0" indent="0" algn="l" rtl="0" eaLnBrk="1" fontAlgn="auto" latinLnBrk="0" hangingPunct="1">
                <a:spcBef>
                  <a:spcPts val="0"/>
                </a:spcBef>
                <a:spcAft>
                  <a:spcPts val="0"/>
                </a:spcAft>
              </a:pPr>
              <a:endPar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Sound Reproduction: Lencore speakers reproduce sound more accurately and with greater clarity</a:t>
              </a:r>
              <a:endParaRPr lang="en-US" sz="20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Unlike pure White noise, our Green Sound™ is as comfortable and effective at providing the ideal acoustic environment while limiting unwanted noise</a:t>
              </a:r>
              <a:endParaRPr lang="en-US" sz="20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Lencore is </a:t>
              </a:r>
              <a:r>
                <a:rPr lang="en-US" sz="140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the </a:t>
              </a:r>
              <a:r>
                <a:rPr lang="en-US" sz="1400" i="0" u="none" strike="noStrike" kern="1200" spc="0" baseline="0" dirty="0">
                  <a:ln>
                    <a:noFill/>
                  </a:ln>
                  <a:solidFill>
                    <a:srgbClr val="000000"/>
                  </a:solidFill>
                  <a:effectLst/>
                  <a:latin typeface="Calibri" panose="020F0502020204030204" pitchFamily="34" charset="0"/>
                  <a:cs typeface="Calibri Light" panose="020F0302020204030204" pitchFamily="34" charset="0"/>
                </a:rPr>
                <a:t>only sound masking company to monitor the UL </a:t>
              </a: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2572 listing needed to mute sound masking to comply with NFPA72 code</a:t>
              </a:r>
              <a:endParaRPr lang="en-US" sz="20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endParaRPr>
            </a:p>
            <a:p>
              <a:pPr marL="0" marR="0" indent="0" algn="l" rtl="0" eaLnBrk="1" fontAlgn="auto" latinLnBrk="0" hangingPunct="1">
                <a:spcBef>
                  <a:spcPts val="0"/>
                </a:spcBef>
                <a:spcAft>
                  <a:spcPts val="0"/>
                </a:spcAft>
              </a:pPr>
              <a:r>
                <a:rPr lang="en-US" sz="1400" b="0" i="0" u="none" strike="noStrike" kern="1200" spc="0" baseline="0" dirty="0">
                  <a:ln>
                    <a:noFill/>
                  </a:ln>
                  <a:solidFill>
                    <a:srgbClr val="404040"/>
                  </a:solidFill>
                  <a:effectLst/>
                  <a:latin typeface="Calibri" panose="020F0502020204030204" pitchFamily="34" charset="0"/>
                  <a:cs typeface="Calibri Light" panose="020F0302020204030204" pitchFamily="34" charset="0"/>
                </a:rPr>
                <a:t>Lencore speakers offer greater control over the sound masking signal, allowing users to adjust the frequency, volume, and other parameters to suit their specific needs</a:t>
              </a:r>
              <a:endParaRPr lang="en-US" sz="2000" b="0" i="0" u="none" strike="noStrike" dirty="0">
                <a:effectLst/>
                <a:latin typeface="Arial" panose="020B0604020202020204" pitchFamily="34" charset="0"/>
              </a:endParaRPr>
            </a:p>
          </p:txBody>
        </p:sp>
      </p:grpSp>
      <p:sp>
        <p:nvSpPr>
          <p:cNvPr id="23" name="Title 8">
            <a:extLst>
              <a:ext uri="{FF2B5EF4-FFF2-40B4-BE49-F238E27FC236}">
                <a16:creationId xmlns:a16="http://schemas.microsoft.com/office/drawing/2014/main" id="{A3F2E76C-3BE9-4E9F-8FC0-BC0067125F8D}"/>
              </a:ext>
            </a:extLst>
          </p:cNvPr>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r>
              <a:rPr lang="en-US" sz="4400" b="0"/>
              <a:t>Why Lencore</a:t>
            </a:r>
            <a:endParaRPr lang="en-US" sz="4400" b="0">
              <a:solidFill>
                <a:srgbClr val="FF0000"/>
              </a:solidFill>
            </a:endParaRPr>
          </a:p>
        </p:txBody>
      </p:sp>
      <p:sp>
        <p:nvSpPr>
          <p:cNvPr id="2" name="TextBox 1">
            <a:extLst>
              <a:ext uri="{FF2B5EF4-FFF2-40B4-BE49-F238E27FC236}">
                <a16:creationId xmlns:a16="http://schemas.microsoft.com/office/drawing/2014/main" id="{172EE4D6-549A-4A48-845D-882CCFB6B1D8}"/>
              </a:ext>
            </a:extLst>
          </p:cNvPr>
          <p:cNvSpPr txBox="1"/>
          <p:nvPr/>
        </p:nvSpPr>
        <p:spPr>
          <a:xfrm>
            <a:off x="358219" y="6542202"/>
            <a:ext cx="3972534" cy="230832"/>
          </a:xfrm>
          <a:prstGeom prst="rect">
            <a:avLst/>
          </a:prstGeom>
          <a:noFill/>
        </p:spPr>
        <p:txBody>
          <a:bodyPr wrap="square" rtlCol="0">
            <a:spAutoFit/>
          </a:bodyPr>
          <a:lstStyle/>
          <a:p>
            <a:r>
              <a:rPr lang="en-US" sz="900" dirty="0"/>
              <a:t>*Turnaround times may vary by the size of the job</a:t>
            </a:r>
          </a:p>
        </p:txBody>
      </p:sp>
    </p:spTree>
    <p:extLst>
      <p:ext uri="{BB962C8B-B14F-4D97-AF65-F5344CB8AC3E}">
        <p14:creationId xmlns:p14="http://schemas.microsoft.com/office/powerpoint/2010/main" val="470302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213964" y="833324"/>
            <a:ext cx="10058400" cy="813612"/>
          </a:xfrm>
        </p:spPr>
        <p:txBody>
          <a:bodyPr/>
          <a:lstStyle/>
          <a:p>
            <a:pPr eaLnBrk="1" hangingPunct="1">
              <a:defRPr/>
            </a:pPr>
            <a:r>
              <a:rPr lang="en-US" sz="3200" b="0">
                <a:solidFill>
                  <a:schemeClr val="tx1"/>
                </a:solidFill>
              </a:rPr>
              <a:t>Comprehensive Design Support</a:t>
            </a:r>
            <a:endParaRPr lang="en-US" sz="3600" b="0">
              <a:solidFill>
                <a:schemeClr val="tx1"/>
              </a:solidFill>
            </a:endParaRPr>
          </a:p>
        </p:txBody>
      </p:sp>
      <p:sp>
        <p:nvSpPr>
          <p:cNvPr id="16" name="Rectangle 15">
            <a:extLst>
              <a:ext uri="{FF2B5EF4-FFF2-40B4-BE49-F238E27FC236}">
                <a16:creationId xmlns:a16="http://schemas.microsoft.com/office/drawing/2014/main" id="{51FAF703-9676-4FAB-8E91-22DDD337950F}"/>
              </a:ext>
            </a:extLst>
          </p:cNvPr>
          <p:cNvSpPr/>
          <p:nvPr/>
        </p:nvSpPr>
        <p:spPr>
          <a:xfrm>
            <a:off x="1213964" y="1855639"/>
            <a:ext cx="4882036" cy="2182961"/>
          </a:xfrm>
          <a:prstGeom prst="rect">
            <a:avLst/>
          </a:prstGeom>
        </p:spPr>
        <p:txBody>
          <a:bodyPr vert="horz" lIns="0" tIns="45720" rIns="0" bIns="45720" rtlCol="0">
            <a:normAutofit/>
          </a:bodyPr>
          <a:lstStyle/>
          <a:p>
            <a:pPr marL="342900" indent="-342900" fontAlgn="base">
              <a:spcAft>
                <a:spcPts val="600"/>
              </a:spcAft>
              <a:buClr>
                <a:schemeClr val="accent1"/>
              </a:buClr>
              <a:buFont typeface="Arial" panose="020B0604020202020204" pitchFamily="34" charset="0"/>
              <a:buChar char="•"/>
            </a:pPr>
            <a:r>
              <a:rPr lang="en-US" sz="2000" dirty="0">
                <a:solidFill>
                  <a:schemeClr val="tx1">
                    <a:lumMod val="75000"/>
                    <a:lumOff val="25000"/>
                  </a:schemeClr>
                </a:solidFill>
              </a:rPr>
              <a:t>Submit via Lencore.com</a:t>
            </a:r>
          </a:p>
          <a:p>
            <a:pPr marL="342900" indent="-342900" fontAlgn="base">
              <a:spcAft>
                <a:spcPts val="600"/>
              </a:spcAft>
              <a:buClr>
                <a:schemeClr val="accent1"/>
              </a:buClr>
              <a:buFont typeface="Arial" panose="020B0604020202020204" pitchFamily="34" charset="0"/>
              <a:buChar char="•"/>
            </a:pPr>
            <a:r>
              <a:rPr lang="en-US" sz="2000" dirty="0">
                <a:solidFill>
                  <a:schemeClr val="tx1">
                    <a:lumMod val="75000"/>
                    <a:lumOff val="25000"/>
                  </a:schemeClr>
                </a:solidFill>
              </a:rPr>
              <a:t>24-48 hours turnaround</a:t>
            </a:r>
          </a:p>
          <a:p>
            <a:pPr marL="342900" indent="-342900" fontAlgn="base">
              <a:spcAft>
                <a:spcPts val="600"/>
              </a:spcAft>
              <a:buClr>
                <a:schemeClr val="accent1"/>
              </a:buClr>
              <a:buFont typeface="Arial" panose="020B0604020202020204" pitchFamily="34" charset="0"/>
              <a:buChar char="•"/>
            </a:pPr>
            <a:r>
              <a:rPr lang="en-US" sz="2000" dirty="0">
                <a:solidFill>
                  <a:schemeClr val="tx1">
                    <a:lumMod val="75000"/>
                    <a:lumOff val="25000"/>
                  </a:schemeClr>
                </a:solidFill>
              </a:rPr>
              <a:t>Reflected Ceiling Plan</a:t>
            </a:r>
          </a:p>
          <a:p>
            <a:pPr marL="342900" indent="-342900" fontAlgn="base">
              <a:spcAft>
                <a:spcPts val="600"/>
              </a:spcAft>
              <a:buClr>
                <a:schemeClr val="accent1"/>
              </a:buClr>
              <a:buFont typeface="Arial" panose="020B0604020202020204" pitchFamily="34" charset="0"/>
              <a:buChar char="•"/>
            </a:pPr>
            <a:r>
              <a:rPr lang="en-US" sz="2000" dirty="0">
                <a:solidFill>
                  <a:schemeClr val="tx1">
                    <a:lumMod val="75000"/>
                    <a:lumOff val="25000"/>
                  </a:schemeClr>
                </a:solidFill>
              </a:rPr>
              <a:t>Coverage areas, ceiling heights, etc.</a:t>
            </a:r>
          </a:p>
          <a:p>
            <a:pPr marL="342900" indent="-342900" fontAlgn="base">
              <a:spcAft>
                <a:spcPts val="600"/>
              </a:spcAft>
              <a:buClr>
                <a:schemeClr val="accent1"/>
              </a:buClr>
              <a:buFont typeface="Arial" panose="020B0604020202020204" pitchFamily="34" charset="0"/>
              <a:buChar char="•"/>
            </a:pPr>
            <a:r>
              <a:rPr lang="en-US" sz="2000" dirty="0">
                <a:solidFill>
                  <a:schemeClr val="tx1">
                    <a:lumMod val="75000"/>
                    <a:lumOff val="25000"/>
                  </a:schemeClr>
                </a:solidFill>
              </a:rPr>
              <a:t>Unique requirements</a:t>
            </a:r>
          </a:p>
        </p:txBody>
      </p:sp>
      <p:pic>
        <p:nvPicPr>
          <p:cNvPr id="4" name="Picture 3">
            <a:extLst>
              <a:ext uri="{FF2B5EF4-FFF2-40B4-BE49-F238E27FC236}">
                <a16:creationId xmlns:a16="http://schemas.microsoft.com/office/drawing/2014/main" id="{99211C73-360D-468F-8F4B-FEAD379E9A7A}"/>
              </a:ext>
            </a:extLst>
          </p:cNvPr>
          <p:cNvPicPr>
            <a:picLocks noChangeAspect="1"/>
          </p:cNvPicPr>
          <p:nvPr/>
        </p:nvPicPr>
        <p:blipFill>
          <a:blip r:embed="rId3"/>
          <a:stretch>
            <a:fillRect/>
          </a:stretch>
        </p:blipFill>
        <p:spPr>
          <a:xfrm>
            <a:off x="1213964" y="4247303"/>
            <a:ext cx="9782175" cy="1707481"/>
          </a:xfrm>
          <a:prstGeom prst="rect">
            <a:avLst/>
          </a:prstGeom>
        </p:spPr>
      </p:pic>
      <p:sp>
        <p:nvSpPr>
          <p:cNvPr id="2" name="Oval 1">
            <a:extLst>
              <a:ext uri="{FF2B5EF4-FFF2-40B4-BE49-F238E27FC236}">
                <a16:creationId xmlns:a16="http://schemas.microsoft.com/office/drawing/2014/main" id="{5B10D6BB-1B6B-4BED-8BD8-DA7C2A96D59B}"/>
              </a:ext>
            </a:extLst>
          </p:cNvPr>
          <p:cNvSpPr/>
          <p:nvPr/>
        </p:nvSpPr>
        <p:spPr>
          <a:xfrm>
            <a:off x="8834511" y="5036234"/>
            <a:ext cx="1899138" cy="98844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778DE-C2DB-4F98-83D4-41E286CC1A8F}"/>
              </a:ext>
            </a:extLst>
          </p:cNvPr>
          <p:cNvSpPr txBox="1"/>
          <p:nvPr/>
        </p:nvSpPr>
        <p:spPr>
          <a:xfrm>
            <a:off x="358219" y="6542202"/>
            <a:ext cx="3972534" cy="230832"/>
          </a:xfrm>
          <a:prstGeom prst="rect">
            <a:avLst/>
          </a:prstGeom>
          <a:noFill/>
        </p:spPr>
        <p:txBody>
          <a:bodyPr wrap="square" rtlCol="0">
            <a:spAutoFit/>
          </a:bodyPr>
          <a:lstStyle/>
          <a:p>
            <a:r>
              <a:rPr lang="en-US" sz="900" dirty="0"/>
              <a:t>*Turnaround times may vary by the size of the job</a:t>
            </a:r>
          </a:p>
        </p:txBody>
      </p:sp>
    </p:spTree>
    <p:extLst>
      <p:ext uri="{BB962C8B-B14F-4D97-AF65-F5344CB8AC3E}">
        <p14:creationId xmlns:p14="http://schemas.microsoft.com/office/powerpoint/2010/main" val="133177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365BF64-4B30-4125-9A30-A1B08C80ED7D}"/>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latin typeface="+mj-lt"/>
              </a:rPr>
              <a:t>Thank you</a:t>
            </a:r>
          </a:p>
        </p:txBody>
      </p:sp>
      <p:sp>
        <p:nvSpPr>
          <p:cNvPr id="19" name="Rectangle 1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ontent Placeholder 7">
            <a:extLst>
              <a:ext uri="{FF2B5EF4-FFF2-40B4-BE49-F238E27FC236}">
                <a16:creationId xmlns:a16="http://schemas.microsoft.com/office/drawing/2014/main" id="{D4305886-8ACA-4ED6-AA5B-215F6D741CF0}"/>
              </a:ext>
            </a:extLst>
          </p:cNvPr>
          <p:cNvSpPr>
            <a:spLocks noGrp="1"/>
          </p:cNvSpPr>
          <p:nvPr>
            <p:ph idx="1"/>
          </p:nvPr>
        </p:nvSpPr>
        <p:spPr>
          <a:xfrm>
            <a:off x="1100051" y="5225240"/>
            <a:ext cx="10058400" cy="1143000"/>
          </a:xfrm>
        </p:spPr>
        <p:txBody>
          <a:bodyPr vert="horz" lIns="91440" tIns="45720" rIns="91440" bIns="45720" rtlCol="0">
            <a:normAutofit/>
          </a:bodyPr>
          <a:lstStyle/>
          <a:p>
            <a:pPr marL="0" indent="0">
              <a:buNone/>
            </a:pPr>
            <a:r>
              <a:rPr lang="en-US" sz="2400" cap="all" spc="200">
                <a:solidFill>
                  <a:srgbClr val="FFFFFF"/>
                </a:solidFill>
              </a:rPr>
              <a:t>Questions?</a:t>
            </a:r>
          </a:p>
        </p:txBody>
      </p:sp>
    </p:spTree>
    <p:extLst>
      <p:ext uri="{BB962C8B-B14F-4D97-AF65-F5344CB8AC3E}">
        <p14:creationId xmlns:p14="http://schemas.microsoft.com/office/powerpoint/2010/main" val="4127971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CC9A-EF8B-49A6-96EB-18FFD43092AE}"/>
              </a:ext>
            </a:extLst>
          </p:cNvPr>
          <p:cNvSpPr>
            <a:spLocks noGrp="1"/>
          </p:cNvSpPr>
          <p:nvPr>
            <p:ph type="title"/>
          </p:nvPr>
        </p:nvSpPr>
        <p:spPr/>
        <p:txBody>
          <a:bodyPr anchor="b">
            <a:normAutofit/>
          </a:bodyPr>
          <a:lstStyle/>
          <a:p>
            <a:r>
              <a:rPr lang="en-US"/>
              <a:t>Appendix</a:t>
            </a:r>
          </a:p>
        </p:txBody>
      </p:sp>
      <p:sp>
        <p:nvSpPr>
          <p:cNvPr id="8" name="TextBox 7">
            <a:extLst>
              <a:ext uri="{FF2B5EF4-FFF2-40B4-BE49-F238E27FC236}">
                <a16:creationId xmlns:a16="http://schemas.microsoft.com/office/drawing/2014/main" id="{4412AA64-F5B0-419A-AAE7-B7353732C5B8}"/>
              </a:ext>
            </a:extLst>
          </p:cNvPr>
          <p:cNvSpPr txBox="1"/>
          <p:nvPr/>
        </p:nvSpPr>
        <p:spPr>
          <a:xfrm>
            <a:off x="504825" y="2752725"/>
            <a:ext cx="3933825" cy="1754326"/>
          </a:xfrm>
          <a:prstGeom prst="rect">
            <a:avLst/>
          </a:prstGeom>
          <a:noFill/>
        </p:spPr>
        <p:txBody>
          <a:bodyPr wrap="square" rtlCol="0">
            <a:spAutoFit/>
          </a:bodyPr>
          <a:lstStyle/>
          <a:p>
            <a:pPr marL="285750" indent="-285750">
              <a:buFont typeface="Arial" panose="020B0604020202020204" pitchFamily="34" charset="0"/>
              <a:buChar char="•"/>
            </a:pPr>
            <a:r>
              <a:rPr lang="en-US"/>
              <a:t>Product detail</a:t>
            </a:r>
          </a:p>
          <a:p>
            <a:pPr marL="285750" indent="-285750">
              <a:buFont typeface="Arial" panose="020B0604020202020204" pitchFamily="34" charset="0"/>
              <a:buChar char="•"/>
            </a:pPr>
            <a:r>
              <a:rPr lang="en-US"/>
              <a:t>System Manager</a:t>
            </a:r>
          </a:p>
          <a:p>
            <a:pPr marL="285750" indent="-285750">
              <a:buFont typeface="Arial" panose="020B0604020202020204" pitchFamily="34" charset="0"/>
              <a:buChar char="•"/>
            </a:pPr>
            <a:r>
              <a:rPr lang="en-US"/>
              <a:t>Floor Plans</a:t>
            </a:r>
          </a:p>
          <a:p>
            <a:pPr marL="285750" indent="-285750">
              <a:buFont typeface="Arial" panose="020B0604020202020204" pitchFamily="34" charset="0"/>
              <a:buChar char="•"/>
            </a:pPr>
            <a:r>
              <a:rPr lang="en-US"/>
              <a:t>Speakers</a:t>
            </a:r>
          </a:p>
          <a:p>
            <a:pPr marL="285750" indent="-285750">
              <a:buFont typeface="Arial" panose="020B0604020202020204" pitchFamily="34" charset="0"/>
              <a:buChar char="•"/>
            </a:pPr>
            <a:r>
              <a:rPr lang="en-US"/>
              <a:t>Best Fit for Lencore</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019597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vert="horz" lIns="91440" tIns="45720" rIns="91440" bIns="45720" rtlCol="0" anchor="b">
            <a:normAutofit/>
          </a:bodyPr>
          <a:lstStyle/>
          <a:p>
            <a:r>
              <a:rPr lang="en-US" b="1" kern="1200" spc="-50" baseline="0">
                <a:effectLst/>
                <a:latin typeface="+mn-lt"/>
                <a:ea typeface="+mj-ea"/>
                <a:cs typeface="+mj-cs"/>
              </a:rPr>
              <a:t>i.Net System Overview</a:t>
            </a:r>
          </a:p>
        </p:txBody>
      </p:sp>
      <p:graphicFrame>
        <p:nvGraphicFramePr>
          <p:cNvPr id="6" name="Rectangle 3">
            <a:extLst>
              <a:ext uri="{FF2B5EF4-FFF2-40B4-BE49-F238E27FC236}">
                <a16:creationId xmlns:a16="http://schemas.microsoft.com/office/drawing/2014/main" id="{7C0FF6E3-EFEE-E6D4-CFB7-ED97B2E6E074}"/>
              </a:ext>
            </a:extLst>
          </p:cNvPr>
          <p:cNvGraphicFramePr/>
          <p:nvPr>
            <p:extLst>
              <p:ext uri="{D42A27DB-BD31-4B8C-83A1-F6EECF244321}">
                <p14:modId xmlns:p14="http://schemas.microsoft.com/office/powerpoint/2010/main" val="404219426"/>
              </p:ext>
            </p:extLst>
          </p:nvPr>
        </p:nvGraphicFramePr>
        <p:xfrm>
          <a:off x="1216548"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text, font, screenshot, graphics&#10;&#10;Description automatically generated">
            <a:extLst>
              <a:ext uri="{FF2B5EF4-FFF2-40B4-BE49-F238E27FC236}">
                <a16:creationId xmlns:a16="http://schemas.microsoft.com/office/drawing/2014/main" id="{30FC4E78-FBDE-4874-9E72-21133CB810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302543503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097280" y="286603"/>
            <a:ext cx="10058400" cy="1450757"/>
          </a:xfrm>
        </p:spPr>
        <p:txBody>
          <a:bodyPr anchor="b">
            <a:normAutofit/>
          </a:bodyPr>
          <a:lstStyle/>
          <a:p>
            <a:r>
              <a:rPr lang="en-US"/>
              <a:t>Enterprise Systems</a:t>
            </a:r>
            <a:br>
              <a:rPr lang="en-US"/>
            </a:br>
            <a:r>
              <a:rPr lang="en-US"/>
              <a:t>i.Net Headend</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sz="half" idx="1"/>
          </p:nvPr>
        </p:nvSpPr>
        <p:spPr>
          <a:xfrm>
            <a:off x="1097280" y="2833965"/>
            <a:ext cx="4639736" cy="3748193"/>
          </a:xfrm>
        </p:spPr>
        <p:txBody>
          <a:bodyPr>
            <a:normAutofit/>
          </a:bodyPr>
          <a:lstStyle/>
          <a:p>
            <a:pPr defTabSz="914400">
              <a:lnSpc>
                <a:spcPct val="90000"/>
              </a:lnSpc>
            </a:pPr>
            <a:r>
              <a:rPr lang="en-US" sz="1800" kern="0"/>
              <a:t>State-of-the-Art Networked sound masking, paging &amp; music system</a:t>
            </a:r>
          </a:p>
          <a:p>
            <a:pPr defTabSz="914400">
              <a:lnSpc>
                <a:spcPct val="90000"/>
              </a:lnSpc>
            </a:pPr>
            <a:r>
              <a:rPr lang="en-US" sz="1800" kern="0"/>
              <a:t>Manages 1.5 million Sq Ft of Space from single unit</a:t>
            </a:r>
          </a:p>
          <a:p>
            <a:pPr defTabSz="914400">
              <a:lnSpc>
                <a:spcPct val="90000"/>
              </a:lnSpc>
            </a:pPr>
            <a:r>
              <a:rPr lang="en-US" sz="1800" kern="0"/>
              <a:t>Flexibility to monitor and control the sound masking from virtually anywhere</a:t>
            </a:r>
          </a:p>
          <a:p>
            <a:pPr defTabSz="914400">
              <a:lnSpc>
                <a:spcPct val="90000"/>
              </a:lnSpc>
            </a:pPr>
            <a:r>
              <a:rPr lang="en-US" sz="1800" kern="0"/>
              <a:t>Ability to use up to 255 individual zones for masking </a:t>
            </a:r>
          </a:p>
          <a:p>
            <a:pPr defTabSz="914400">
              <a:lnSpc>
                <a:spcPct val="90000"/>
              </a:lnSpc>
            </a:pPr>
            <a:r>
              <a:rPr lang="en-US" sz="1800" kern="0"/>
              <a:t>Meets UL2572 and UL864 standards allowing it to interface with a fire alarm control unit (FACU)</a:t>
            </a:r>
          </a:p>
        </p:txBody>
      </p:sp>
      <p:pic>
        <p:nvPicPr>
          <p:cNvPr id="11" name="Content Placeholder 10" descr="Text&#10;&#10;Description automatically generated">
            <a:extLst>
              <a:ext uri="{FF2B5EF4-FFF2-40B4-BE49-F238E27FC236}">
                <a16:creationId xmlns:a16="http://schemas.microsoft.com/office/drawing/2014/main" id="{37C044FD-6213-4FA4-AFF3-BCCFC2C1754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a:xfrm>
            <a:off x="6354019" y="3067049"/>
            <a:ext cx="5715004" cy="2286000"/>
          </a:xfrm>
          <a:prstGeom prst="rect">
            <a:avLst/>
          </a:prstGeom>
          <a:noFill/>
        </p:spPr>
      </p:pic>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2133600" y="287338"/>
            <a:ext cx="10058400" cy="1449387"/>
          </a:xfrm>
        </p:spPr>
        <p:txBody>
          <a:bodyPr/>
          <a:lstStyle/>
          <a:p>
            <a:r>
              <a:rPr lang="en-US"/>
              <a:t>Large Image</a:t>
            </a:r>
          </a:p>
        </p:txBody>
      </p:sp>
      <p:sp>
        <p:nvSpPr>
          <p:cNvPr id="6" name="Text Placeholder 2">
            <a:extLst>
              <a:ext uri="{FF2B5EF4-FFF2-40B4-BE49-F238E27FC236}">
                <a16:creationId xmlns:a16="http://schemas.microsoft.com/office/drawing/2014/main" id="{13560986-2AAE-4128-908E-8D57200CE6C1}"/>
              </a:ext>
            </a:extLst>
          </p:cNvPr>
          <p:cNvSpPr txBox="1">
            <a:spLocks/>
          </p:cNvSpPr>
          <p:nvPr/>
        </p:nvSpPr>
        <p:spPr>
          <a:xfrm>
            <a:off x="1097279" y="2057400"/>
            <a:ext cx="10147851" cy="736282"/>
          </a:xfrm>
          <a:prstGeom prst="rect">
            <a:avLst/>
          </a:prstGeom>
        </p:spPr>
        <p:txBody>
          <a:bodyPr vert="horz" lIns="0" tIns="45720" rIns="0" bIns="45720" rtlCol="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800" cap="all">
                <a:solidFill>
                  <a:schemeClr val="accent1"/>
                </a:solidFill>
              </a:rPr>
              <a:t>All-In-One Networked solution for projects up to 12,000 square feet. Delivering superior comfort and privacy in sound masking and clarity in audio.</a:t>
            </a:r>
          </a:p>
        </p:txBody>
      </p:sp>
      <p:pic>
        <p:nvPicPr>
          <p:cNvPr id="7" name="Picture 6" descr="A picture containing text, font, screenshot, graphics&#10;&#10;Description automatically generated">
            <a:extLst>
              <a:ext uri="{FF2B5EF4-FFF2-40B4-BE49-F238E27FC236}">
                <a16:creationId xmlns:a16="http://schemas.microsoft.com/office/drawing/2014/main" id="{AF3AF43F-B12D-4032-A472-6F1B24FD2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pic>
        <p:nvPicPr>
          <p:cNvPr id="8" name="Picture 7">
            <a:extLst>
              <a:ext uri="{FF2B5EF4-FFF2-40B4-BE49-F238E27FC236}">
                <a16:creationId xmlns:a16="http://schemas.microsoft.com/office/drawing/2014/main" id="{8A0E3BD5-9A11-4658-A1F3-27A0E8E29E5B}"/>
              </a:ext>
            </a:extLst>
          </p:cNvPr>
          <p:cNvPicPr>
            <a:picLocks noChangeAspect="1"/>
          </p:cNvPicPr>
          <p:nvPr/>
        </p:nvPicPr>
        <p:blipFill>
          <a:blip r:embed="rId4"/>
          <a:stretch>
            <a:fillRect/>
          </a:stretch>
        </p:blipFill>
        <p:spPr>
          <a:xfrm>
            <a:off x="6769526" y="4543425"/>
            <a:ext cx="5181871" cy="1257300"/>
          </a:xfrm>
          <a:prstGeom prst="rect">
            <a:avLst/>
          </a:prstGeom>
        </p:spPr>
      </p:pic>
    </p:spTree>
    <p:extLst>
      <p:ext uri="{BB962C8B-B14F-4D97-AF65-F5344CB8AC3E}">
        <p14:creationId xmlns:p14="http://schemas.microsoft.com/office/powerpoint/2010/main" val="2341018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097280" y="286603"/>
            <a:ext cx="10058400" cy="1450757"/>
          </a:xfrm>
        </p:spPr>
        <p:txBody>
          <a:bodyPr anchor="b">
            <a:normAutofit/>
          </a:bodyPr>
          <a:lstStyle/>
          <a:p>
            <a:r>
              <a:rPr lang="en-US"/>
              <a:t>Enterprise Systems</a:t>
            </a:r>
            <a:br>
              <a:rPr lang="en-US"/>
            </a:br>
            <a:r>
              <a:rPr lang="en-US"/>
              <a:t>i.Net Quad OP</a:t>
            </a:r>
          </a:p>
        </p:txBody>
      </p:sp>
      <p:pic>
        <p:nvPicPr>
          <p:cNvPr id="9" name="Content Placeholder 8">
            <a:extLst>
              <a:ext uri="{FF2B5EF4-FFF2-40B4-BE49-F238E27FC236}">
                <a16:creationId xmlns:a16="http://schemas.microsoft.com/office/drawing/2014/main" id="{F51291CC-C437-4391-BF1F-CA943308A47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680" y="2981874"/>
            <a:ext cx="5954233" cy="1280160"/>
          </a:xfrm>
          <a:prstGeom prst="rect">
            <a:avLst/>
          </a:prstGeom>
          <a:noFill/>
        </p:spPr>
      </p:pic>
      <p:sp>
        <p:nvSpPr>
          <p:cNvPr id="17" name="Content Placeholder 7">
            <a:extLst>
              <a:ext uri="{FF2B5EF4-FFF2-40B4-BE49-F238E27FC236}">
                <a16:creationId xmlns:a16="http://schemas.microsoft.com/office/drawing/2014/main" id="{A5E1024F-B0FA-41DF-9E86-E8EA7286DA74}"/>
              </a:ext>
            </a:extLst>
          </p:cNvPr>
          <p:cNvSpPr>
            <a:spLocks noGrp="1"/>
          </p:cNvSpPr>
          <p:nvPr>
            <p:ph sz="half" idx="2"/>
          </p:nvPr>
        </p:nvSpPr>
        <p:spPr>
          <a:xfrm>
            <a:off x="6515944" y="2120900"/>
            <a:ext cx="4639736" cy="3748194"/>
          </a:xfrm>
        </p:spPr>
        <p:txBody>
          <a:bodyPr>
            <a:normAutofit lnSpcReduction="10000"/>
          </a:bodyPr>
          <a:lstStyle/>
          <a:p>
            <a:pPr defTabSz="914400">
              <a:lnSpc>
                <a:spcPct val="90000"/>
              </a:lnSpc>
            </a:pPr>
            <a:r>
              <a:rPr lang="en-US" sz="1900" b="1" kern="0"/>
              <a:t>1-RU Operating Platform</a:t>
            </a:r>
          </a:p>
          <a:p>
            <a:pPr>
              <a:lnSpc>
                <a:spcPct val="90000"/>
              </a:lnSpc>
            </a:pPr>
            <a:r>
              <a:rPr lang="en-US" sz="1900" kern="0"/>
              <a:t>16-Channels &amp; up to 8 speakers per channel</a:t>
            </a:r>
          </a:p>
          <a:p>
            <a:pPr defTabSz="914400">
              <a:lnSpc>
                <a:spcPct val="90000"/>
              </a:lnSpc>
            </a:pPr>
            <a:r>
              <a:rPr lang="en-US" sz="1900" kern="0"/>
              <a:t>Quad OP covers up to 24,000 Sq Ft</a:t>
            </a:r>
          </a:p>
          <a:p>
            <a:pPr>
              <a:lnSpc>
                <a:spcPct val="90000"/>
              </a:lnSpc>
            </a:pPr>
            <a:r>
              <a:rPr lang="en-US" sz="1900" kern="0"/>
              <a:t>Increases Installation Efficiency</a:t>
            </a:r>
          </a:p>
          <a:p>
            <a:pPr defTabSz="914400">
              <a:lnSpc>
                <a:spcPct val="90000"/>
              </a:lnSpc>
            </a:pPr>
            <a:r>
              <a:rPr lang="en-US" sz="1900" kern="0"/>
              <a:t>Multiple, random sound masking sources</a:t>
            </a:r>
          </a:p>
          <a:p>
            <a:pPr defTabSz="914400">
              <a:lnSpc>
                <a:spcPct val="90000"/>
              </a:lnSpc>
            </a:pPr>
            <a:r>
              <a:rPr lang="en-US" sz="1900" kern="0"/>
              <a:t>Independent equalizers for unprecedented tuning</a:t>
            </a:r>
          </a:p>
          <a:p>
            <a:pPr defTabSz="914400">
              <a:lnSpc>
                <a:spcPct val="90000"/>
              </a:lnSpc>
            </a:pPr>
            <a:r>
              <a:rPr lang="en-US" sz="1900" kern="0"/>
              <a:t>Each channel has a separate and independent 1/3rd octave band equalizer for tuning when needed</a:t>
            </a: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2133600" y="287338"/>
            <a:ext cx="10058400" cy="1449387"/>
          </a:xfrm>
        </p:spPr>
        <p:txBody>
          <a:bodyPr/>
          <a:lstStyle/>
          <a:p>
            <a:r>
              <a:rPr lang="en-US"/>
              <a:t>Large Image</a:t>
            </a:r>
          </a:p>
        </p:txBody>
      </p:sp>
      <p:pic>
        <p:nvPicPr>
          <p:cNvPr id="6" name="Picture 5" descr="A picture containing text, font, screenshot, graphics&#10;&#10;Description automatically generated">
            <a:extLst>
              <a:ext uri="{FF2B5EF4-FFF2-40B4-BE49-F238E27FC236}">
                <a16:creationId xmlns:a16="http://schemas.microsoft.com/office/drawing/2014/main" id="{59EFD81B-FD2D-4BF4-A48C-0C99F98C6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1296645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097280" y="286603"/>
            <a:ext cx="10058400" cy="1450757"/>
          </a:xfrm>
        </p:spPr>
        <p:txBody>
          <a:bodyPr anchor="b">
            <a:normAutofit/>
          </a:bodyPr>
          <a:lstStyle/>
          <a:p>
            <a:r>
              <a:rPr lang="en-US"/>
              <a:t>Enterprise Systems</a:t>
            </a:r>
            <a:br>
              <a:rPr lang="en-US"/>
            </a:br>
            <a:r>
              <a:rPr lang="en-US"/>
              <a:t>i.Net Music &amp; Paging Interface</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sz="half" idx="1"/>
          </p:nvPr>
        </p:nvSpPr>
        <p:spPr>
          <a:xfrm>
            <a:off x="1097280" y="2120900"/>
            <a:ext cx="4639736" cy="3748193"/>
          </a:xfrm>
        </p:spPr>
        <p:txBody>
          <a:bodyPr>
            <a:normAutofit/>
          </a:bodyPr>
          <a:lstStyle/>
          <a:p>
            <a:pPr defTabSz="914400">
              <a:lnSpc>
                <a:spcPct val="90000"/>
              </a:lnSpc>
            </a:pPr>
            <a:r>
              <a:rPr lang="en-US" sz="1800" kern="0"/>
              <a:t>Ability to play background music, break tones, pre-recorded messages and doorbell chimes</a:t>
            </a:r>
          </a:p>
          <a:p>
            <a:pPr defTabSz="914400">
              <a:lnSpc>
                <a:spcPct val="90000"/>
              </a:lnSpc>
            </a:pPr>
            <a:r>
              <a:rPr lang="en-US" sz="1800" kern="0"/>
              <a:t>One direct mic input and a second line-level mic input for paging</a:t>
            </a:r>
          </a:p>
          <a:p>
            <a:pPr defTabSz="914400">
              <a:lnSpc>
                <a:spcPct val="90000"/>
              </a:lnSpc>
            </a:pPr>
            <a:r>
              <a:rPr lang="en-US" sz="1800" kern="0"/>
              <a:t>Front panel LEDs </a:t>
            </a:r>
          </a:p>
          <a:p>
            <a:pPr defTabSz="914400">
              <a:lnSpc>
                <a:spcPct val="90000"/>
              </a:lnSpc>
            </a:pPr>
            <a:r>
              <a:rPr lang="en-US" sz="1800" kern="0"/>
              <a:t>Analog phone input </a:t>
            </a:r>
          </a:p>
          <a:p>
            <a:pPr defTabSz="914400">
              <a:lnSpc>
                <a:spcPct val="90000"/>
              </a:lnSpc>
            </a:pPr>
            <a:r>
              <a:rPr lang="en-US" sz="1800" kern="0"/>
              <a:t>Built-in speaker for testing/troubleshooting </a:t>
            </a:r>
          </a:p>
          <a:p>
            <a:pPr defTabSz="914400">
              <a:lnSpc>
                <a:spcPct val="90000"/>
              </a:lnSpc>
            </a:pPr>
            <a:r>
              <a:rPr lang="en-US" sz="1800" kern="0"/>
              <a:t>Single turn pot to adjust the paging and music input signals levels</a:t>
            </a:r>
          </a:p>
          <a:p>
            <a:pPr defTabSz="914400">
              <a:lnSpc>
                <a:spcPct val="90000"/>
              </a:lnSpc>
            </a:pPr>
            <a:r>
              <a:rPr lang="en-US" sz="1800" kern="0"/>
              <a:t>Ability to connect a Global MPI </a:t>
            </a:r>
          </a:p>
        </p:txBody>
      </p:sp>
      <p:pic>
        <p:nvPicPr>
          <p:cNvPr id="8" name="Content Placeholder 7" descr="A green rectangular object with black buttons&#10;&#10;Description automatically generated with low confidence">
            <a:extLst>
              <a:ext uri="{FF2B5EF4-FFF2-40B4-BE49-F238E27FC236}">
                <a16:creationId xmlns:a16="http://schemas.microsoft.com/office/drawing/2014/main" id="{89CB58E1-96F8-47A2-B782-9FBB9EE0E40C}"/>
              </a:ext>
            </a:extLst>
          </p:cNvPr>
          <p:cNvPicPr>
            <a:picLocks noGrp="1" noChangeAspect="1"/>
          </p:cNvPicPr>
          <p:nvPr>
            <p:ph sz="half" idx="2"/>
          </p:nvPr>
        </p:nvPicPr>
        <p:blipFill>
          <a:blip r:embed="rId2"/>
          <a:stretch>
            <a:fillRect/>
          </a:stretch>
        </p:blipFill>
        <p:spPr>
          <a:xfrm>
            <a:off x="5879629" y="2843536"/>
            <a:ext cx="5737415" cy="731520"/>
          </a:xfrm>
          <a:prstGeom prst="rect">
            <a:avLst/>
          </a:prstGeom>
          <a:noFill/>
        </p:spPr>
      </p:pic>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2133600" y="287338"/>
            <a:ext cx="10058400" cy="1449387"/>
          </a:xfrm>
        </p:spPr>
        <p:txBody>
          <a:bodyPr/>
          <a:lstStyle/>
          <a:p>
            <a:r>
              <a:rPr lang="en-US"/>
              <a:t>Large Image</a:t>
            </a:r>
          </a:p>
        </p:txBody>
      </p:sp>
      <p:pic>
        <p:nvPicPr>
          <p:cNvPr id="12" name="Content Placeholder 7" descr="A green rectangular object with black buttons&#10;&#10;Description automatically generated with low confidence">
            <a:extLst>
              <a:ext uri="{FF2B5EF4-FFF2-40B4-BE49-F238E27FC236}">
                <a16:creationId xmlns:a16="http://schemas.microsoft.com/office/drawing/2014/main" id="{339CE7B1-4471-4293-A03A-C39F75580BDE}"/>
              </a:ext>
            </a:extLst>
          </p:cNvPr>
          <p:cNvPicPr>
            <a:picLocks noChangeAspect="1"/>
          </p:cNvPicPr>
          <p:nvPr/>
        </p:nvPicPr>
        <p:blipFill>
          <a:blip r:embed="rId2"/>
          <a:stretch>
            <a:fillRect/>
          </a:stretch>
        </p:blipFill>
        <p:spPr>
          <a:xfrm>
            <a:off x="5854462" y="2856626"/>
            <a:ext cx="5737415" cy="731520"/>
          </a:xfrm>
          <a:prstGeom prst="rect">
            <a:avLst/>
          </a:prstGeom>
          <a:noFill/>
        </p:spPr>
      </p:pic>
      <p:pic>
        <p:nvPicPr>
          <p:cNvPr id="13" name="Picture 2" descr="G1505">
            <a:extLst>
              <a:ext uri="{FF2B5EF4-FFF2-40B4-BE49-F238E27FC236}">
                <a16:creationId xmlns:a16="http://schemas.microsoft.com/office/drawing/2014/main" id="{64E6FC1C-D436-45BD-B47C-4470DC4978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681" r="940" b="-541"/>
          <a:stretch/>
        </p:blipFill>
        <p:spPr bwMode="auto">
          <a:xfrm>
            <a:off x="5854462" y="3719577"/>
            <a:ext cx="5754194" cy="704603"/>
          </a:xfrm>
          <a:prstGeom prst="rect">
            <a:avLst/>
          </a:prstGeom>
          <a:solidFill>
            <a:srgbClr val="FFFFFF"/>
          </a:solidFill>
        </p:spPr>
      </p:pic>
      <p:pic>
        <p:nvPicPr>
          <p:cNvPr id="9" name="Picture 8" descr="A picture containing text, font, screenshot, graphics&#10;&#10;Description automatically generated">
            <a:extLst>
              <a:ext uri="{FF2B5EF4-FFF2-40B4-BE49-F238E27FC236}">
                <a16:creationId xmlns:a16="http://schemas.microsoft.com/office/drawing/2014/main" id="{F61CF521-74FD-4A83-B270-378228F78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3095753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103951-3E6C-41AD-A390-1E4D8CE4BE9E}"/>
              </a:ext>
            </a:extLst>
          </p:cNvPr>
          <p:cNvPicPr>
            <a:picLocks noChangeAspect="1"/>
          </p:cNvPicPr>
          <p:nvPr/>
        </p:nvPicPr>
        <p:blipFill>
          <a:blip r:embed="rId2"/>
          <a:stretch>
            <a:fillRect/>
          </a:stretch>
        </p:blipFill>
        <p:spPr>
          <a:xfrm>
            <a:off x="349128" y="1594997"/>
            <a:ext cx="9172575" cy="3000375"/>
          </a:xfrm>
          <a:prstGeom prst="rect">
            <a:avLst/>
          </a:prstGeom>
        </p:spPr>
      </p:pic>
      <p:pic>
        <p:nvPicPr>
          <p:cNvPr id="3" name="Picture 2">
            <a:extLst>
              <a:ext uri="{FF2B5EF4-FFF2-40B4-BE49-F238E27FC236}">
                <a16:creationId xmlns:a16="http://schemas.microsoft.com/office/drawing/2014/main" id="{FE171D3A-D0E1-46D8-991C-ABA29D33B9AB}"/>
              </a:ext>
            </a:extLst>
          </p:cNvPr>
          <p:cNvPicPr>
            <a:picLocks noChangeAspect="1"/>
          </p:cNvPicPr>
          <p:nvPr/>
        </p:nvPicPr>
        <p:blipFill>
          <a:blip r:embed="rId3"/>
          <a:stretch>
            <a:fillRect/>
          </a:stretch>
        </p:blipFill>
        <p:spPr>
          <a:xfrm>
            <a:off x="6425578" y="4776855"/>
            <a:ext cx="5374029" cy="1001750"/>
          </a:xfrm>
          <a:prstGeom prst="rect">
            <a:avLst/>
          </a:prstGeom>
        </p:spPr>
      </p:pic>
      <p:pic>
        <p:nvPicPr>
          <p:cNvPr id="6" name="Picture 5">
            <a:extLst>
              <a:ext uri="{FF2B5EF4-FFF2-40B4-BE49-F238E27FC236}">
                <a16:creationId xmlns:a16="http://schemas.microsoft.com/office/drawing/2014/main" id="{FEAE0596-AC0B-4332-A990-9BEFBEC8D810}"/>
              </a:ext>
            </a:extLst>
          </p:cNvPr>
          <p:cNvPicPr>
            <a:picLocks noChangeAspect="1"/>
          </p:cNvPicPr>
          <p:nvPr/>
        </p:nvPicPr>
        <p:blipFill>
          <a:blip r:embed="rId4"/>
          <a:stretch>
            <a:fillRect/>
          </a:stretch>
        </p:blipFill>
        <p:spPr>
          <a:xfrm>
            <a:off x="578113" y="4803671"/>
            <a:ext cx="5374029" cy="974934"/>
          </a:xfrm>
          <a:prstGeom prst="rect">
            <a:avLst/>
          </a:prstGeom>
        </p:spPr>
      </p:pic>
      <p:sp>
        <p:nvSpPr>
          <p:cNvPr id="7" name="TextBox 6">
            <a:extLst>
              <a:ext uri="{FF2B5EF4-FFF2-40B4-BE49-F238E27FC236}">
                <a16:creationId xmlns:a16="http://schemas.microsoft.com/office/drawing/2014/main" id="{8BD9D96F-D123-4A06-BE2B-B621D52FF601}"/>
              </a:ext>
            </a:extLst>
          </p:cNvPr>
          <p:cNvSpPr txBox="1"/>
          <p:nvPr/>
        </p:nvSpPr>
        <p:spPr>
          <a:xfrm>
            <a:off x="9718650" y="2921168"/>
            <a:ext cx="2080957" cy="830997"/>
          </a:xfrm>
          <a:prstGeom prst="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200"/>
              <a:t>Cat 5e or better</a:t>
            </a:r>
          </a:p>
          <a:p>
            <a:pPr marL="171450" indent="-171450">
              <a:buFont typeface="Arial" panose="020B0604020202020204" pitchFamily="34" charset="0"/>
              <a:buChar char="•"/>
            </a:pPr>
            <a:r>
              <a:rPr lang="en-US" sz="1200"/>
              <a:t>8 speakers per channel</a:t>
            </a:r>
          </a:p>
          <a:p>
            <a:pPr marL="171450" indent="-171450">
              <a:buFont typeface="Arial" panose="020B0604020202020204" pitchFamily="34" charset="0"/>
              <a:buChar char="•"/>
            </a:pPr>
            <a:r>
              <a:rPr lang="en-US" sz="1200"/>
              <a:t>150’ to 1</a:t>
            </a:r>
            <a:r>
              <a:rPr lang="en-US" sz="1200" baseline="30000"/>
              <a:t>st</a:t>
            </a:r>
            <a:r>
              <a:rPr lang="en-US" sz="1200"/>
              <a:t> speaker</a:t>
            </a:r>
          </a:p>
          <a:p>
            <a:pPr marL="171450" indent="-171450">
              <a:buFont typeface="Arial" panose="020B0604020202020204" pitchFamily="34" charset="0"/>
              <a:buChar char="•"/>
            </a:pPr>
            <a:r>
              <a:rPr lang="en-US" sz="1200"/>
              <a:t>300’ on the channel</a:t>
            </a:r>
          </a:p>
        </p:txBody>
      </p:sp>
    </p:spTree>
    <p:extLst>
      <p:ext uri="{BB962C8B-B14F-4D97-AF65-F5344CB8AC3E}">
        <p14:creationId xmlns:p14="http://schemas.microsoft.com/office/powerpoint/2010/main" val="344185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tanding around a table&#10;&#10;Description automatically generated with low confidence">
            <a:extLst>
              <a:ext uri="{FF2B5EF4-FFF2-40B4-BE49-F238E27FC236}">
                <a16:creationId xmlns:a16="http://schemas.microsoft.com/office/drawing/2014/main" id="{EB820F61-65D3-4D32-A911-73741A7361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24" b="23418"/>
          <a:stretch/>
        </p:blipFill>
        <p:spPr>
          <a:xfrm>
            <a:off x="15" y="10"/>
            <a:ext cx="12191985" cy="4578340"/>
          </a:xfrm>
          <a:prstGeom prst="rect">
            <a:avLst/>
          </a:prstGeom>
          <a:noFill/>
        </p:spPr>
      </p:pic>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1097279" y="4799362"/>
            <a:ext cx="10113645" cy="743682"/>
          </a:xfrm>
        </p:spPr>
        <p:txBody>
          <a:bodyPr vert="horz" lIns="91440" tIns="45720" rIns="91440" bIns="45720" rtlCol="0" anchor="b">
            <a:normAutofit/>
          </a:bodyPr>
          <a:lstStyle/>
          <a:p>
            <a:r>
              <a:rPr lang="en-US"/>
              <a:t>Mission</a:t>
            </a:r>
          </a:p>
        </p:txBody>
      </p:sp>
      <p:sp>
        <p:nvSpPr>
          <p:cNvPr id="7" name="Content Placeholder 6">
            <a:extLst>
              <a:ext uri="{FF2B5EF4-FFF2-40B4-BE49-F238E27FC236}">
                <a16:creationId xmlns:a16="http://schemas.microsoft.com/office/drawing/2014/main" id="{F3D22D53-586E-4F80-B549-03B4A942D854}"/>
              </a:ext>
            </a:extLst>
          </p:cNvPr>
          <p:cNvSpPr>
            <a:spLocks noGrp="1"/>
          </p:cNvSpPr>
          <p:nvPr>
            <p:ph type="body" sz="half" idx="2"/>
          </p:nvPr>
        </p:nvSpPr>
        <p:spPr>
          <a:xfrm>
            <a:off x="1097279" y="5715000"/>
            <a:ext cx="10113264" cy="609600"/>
          </a:xfrm>
        </p:spPr>
        <p:txBody>
          <a:bodyPr vert="horz" lIns="0" tIns="45720" rIns="0" bIns="45720" rtlCol="0">
            <a:normAutofit/>
          </a:bodyPr>
          <a:lstStyle/>
          <a:p>
            <a:pPr>
              <a:lnSpc>
                <a:spcPct val="90000"/>
              </a:lnSpc>
            </a:pPr>
            <a:r>
              <a:rPr lang="en-US"/>
              <a:t>To engineer comfortable, private and productive environments through superior products with a commitment to outstanding service</a:t>
            </a:r>
          </a:p>
        </p:txBody>
      </p:sp>
      <p:pic>
        <p:nvPicPr>
          <p:cNvPr id="5" name="Picture 4" descr="A picture containing text, font, screenshot, graphics&#10;&#10;Description automatically generated">
            <a:extLst>
              <a:ext uri="{FF2B5EF4-FFF2-40B4-BE49-F238E27FC236}">
                <a16:creationId xmlns:a16="http://schemas.microsoft.com/office/drawing/2014/main" id="{F8229A46-4FB9-42A2-9EEC-07DF1757B8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893224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89054-10D3-4659-8E8F-8951C46965D0}"/>
              </a:ext>
            </a:extLst>
          </p:cNvPr>
          <p:cNvPicPr>
            <a:picLocks noChangeAspect="1"/>
          </p:cNvPicPr>
          <p:nvPr/>
        </p:nvPicPr>
        <p:blipFill>
          <a:blip r:embed="rId2"/>
          <a:stretch>
            <a:fillRect/>
          </a:stretch>
        </p:blipFill>
        <p:spPr>
          <a:xfrm>
            <a:off x="204746" y="271462"/>
            <a:ext cx="8953500" cy="6315075"/>
          </a:xfrm>
          <a:prstGeom prst="rect">
            <a:avLst/>
          </a:prstGeom>
        </p:spPr>
      </p:pic>
      <p:pic>
        <p:nvPicPr>
          <p:cNvPr id="3" name="Picture 2">
            <a:extLst>
              <a:ext uri="{FF2B5EF4-FFF2-40B4-BE49-F238E27FC236}">
                <a16:creationId xmlns:a16="http://schemas.microsoft.com/office/drawing/2014/main" id="{36985862-CED6-4367-B190-38939C791E05}"/>
              </a:ext>
            </a:extLst>
          </p:cNvPr>
          <p:cNvPicPr>
            <a:picLocks noChangeAspect="1"/>
          </p:cNvPicPr>
          <p:nvPr/>
        </p:nvPicPr>
        <p:blipFill>
          <a:blip r:embed="rId3"/>
          <a:stretch>
            <a:fillRect/>
          </a:stretch>
        </p:blipFill>
        <p:spPr>
          <a:xfrm>
            <a:off x="6849060" y="271462"/>
            <a:ext cx="5230792" cy="1452402"/>
          </a:xfrm>
          <a:prstGeom prst="rect">
            <a:avLst/>
          </a:prstGeom>
        </p:spPr>
      </p:pic>
    </p:spTree>
    <p:extLst>
      <p:ext uri="{BB962C8B-B14F-4D97-AF65-F5344CB8AC3E}">
        <p14:creationId xmlns:p14="http://schemas.microsoft.com/office/powerpoint/2010/main" val="1517717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FE4E1-AE12-4F82-A777-E64396349A43}"/>
              </a:ext>
            </a:extLst>
          </p:cNvPr>
          <p:cNvPicPr>
            <a:picLocks noChangeAspect="1"/>
          </p:cNvPicPr>
          <p:nvPr/>
        </p:nvPicPr>
        <p:blipFill>
          <a:blip r:embed="rId2"/>
          <a:stretch>
            <a:fillRect/>
          </a:stretch>
        </p:blipFill>
        <p:spPr>
          <a:xfrm>
            <a:off x="0" y="276887"/>
            <a:ext cx="8334375" cy="6257925"/>
          </a:xfrm>
          <a:prstGeom prst="rect">
            <a:avLst/>
          </a:prstGeom>
        </p:spPr>
      </p:pic>
      <p:pic>
        <p:nvPicPr>
          <p:cNvPr id="3" name="Picture 2">
            <a:extLst>
              <a:ext uri="{FF2B5EF4-FFF2-40B4-BE49-F238E27FC236}">
                <a16:creationId xmlns:a16="http://schemas.microsoft.com/office/drawing/2014/main" id="{B929FF83-4F1D-415D-9014-473CD0166F54}"/>
              </a:ext>
            </a:extLst>
          </p:cNvPr>
          <p:cNvPicPr>
            <a:picLocks noChangeAspect="1"/>
          </p:cNvPicPr>
          <p:nvPr/>
        </p:nvPicPr>
        <p:blipFill>
          <a:blip r:embed="rId3"/>
          <a:stretch>
            <a:fillRect/>
          </a:stretch>
        </p:blipFill>
        <p:spPr>
          <a:xfrm>
            <a:off x="8726734" y="3822428"/>
            <a:ext cx="2593308" cy="2103809"/>
          </a:xfrm>
          <a:prstGeom prst="rect">
            <a:avLst/>
          </a:prstGeom>
          <a:effectLst/>
        </p:spPr>
      </p:pic>
      <p:pic>
        <p:nvPicPr>
          <p:cNvPr id="6" name="Picture 5">
            <a:extLst>
              <a:ext uri="{FF2B5EF4-FFF2-40B4-BE49-F238E27FC236}">
                <a16:creationId xmlns:a16="http://schemas.microsoft.com/office/drawing/2014/main" id="{D6137F11-F8A5-4199-9070-D031765D1661}"/>
              </a:ext>
            </a:extLst>
          </p:cNvPr>
          <p:cNvPicPr>
            <a:picLocks noChangeAspect="1"/>
          </p:cNvPicPr>
          <p:nvPr/>
        </p:nvPicPr>
        <p:blipFill>
          <a:blip r:embed="rId4"/>
          <a:stretch>
            <a:fillRect/>
          </a:stretch>
        </p:blipFill>
        <p:spPr>
          <a:xfrm>
            <a:off x="8530554" y="1710470"/>
            <a:ext cx="2985667" cy="1695379"/>
          </a:xfrm>
          <a:prstGeom prst="rect">
            <a:avLst/>
          </a:prstGeom>
        </p:spPr>
      </p:pic>
      <p:sp>
        <p:nvSpPr>
          <p:cNvPr id="7" name="TextBox 6">
            <a:extLst>
              <a:ext uri="{FF2B5EF4-FFF2-40B4-BE49-F238E27FC236}">
                <a16:creationId xmlns:a16="http://schemas.microsoft.com/office/drawing/2014/main" id="{330A12FD-7D9B-41FD-839A-815BBDD364ED}"/>
              </a:ext>
            </a:extLst>
          </p:cNvPr>
          <p:cNvSpPr txBox="1"/>
          <p:nvPr/>
        </p:nvSpPr>
        <p:spPr>
          <a:xfrm>
            <a:off x="9239085" y="671183"/>
            <a:ext cx="2080957" cy="646331"/>
          </a:xfrm>
          <a:prstGeom prst="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200"/>
              <a:t>Distance issues</a:t>
            </a:r>
          </a:p>
          <a:p>
            <a:pPr marL="171450" indent="-171450">
              <a:buFont typeface="Arial" panose="020B0604020202020204" pitchFamily="34" charset="0"/>
              <a:buChar char="•"/>
            </a:pPr>
            <a:r>
              <a:rPr lang="en-US" sz="1200"/>
              <a:t>Port / channel utilization</a:t>
            </a:r>
          </a:p>
          <a:p>
            <a:pPr marL="171450" indent="-171450">
              <a:buFont typeface="Arial" panose="020B0604020202020204" pitchFamily="34" charset="0"/>
              <a:buChar char="•"/>
            </a:pPr>
            <a:r>
              <a:rPr lang="en-US" sz="1200"/>
              <a:t>Budget constraints</a:t>
            </a:r>
          </a:p>
        </p:txBody>
      </p:sp>
    </p:spTree>
    <p:extLst>
      <p:ext uri="{BB962C8B-B14F-4D97-AF65-F5344CB8AC3E}">
        <p14:creationId xmlns:p14="http://schemas.microsoft.com/office/powerpoint/2010/main" val="2446449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DFA1A6AB-C823-4CD2-8642-61EF143DE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187"/>
            <a:ext cx="6311900" cy="5901626"/>
          </a:xfrm>
          <a:prstGeom prst="rect">
            <a:avLst/>
          </a:prstGeom>
          <a:noFill/>
        </p:spPr>
      </p:pic>
      <p:sp>
        <p:nvSpPr>
          <p:cNvPr id="50178" name="Rectangle 2"/>
          <p:cNvSpPr>
            <a:spLocks noGrp="1" noChangeArrowheads="1"/>
          </p:cNvSpPr>
          <p:nvPr>
            <p:ph type="ctrTitle"/>
          </p:nvPr>
        </p:nvSpPr>
        <p:spPr>
          <a:xfrm>
            <a:off x="6629400" y="758952"/>
            <a:ext cx="5029200" cy="3227514"/>
          </a:xfrm>
        </p:spPr>
        <p:txBody>
          <a:bodyPr anchor="b">
            <a:normAutofit/>
          </a:bodyPr>
          <a:lstStyle/>
          <a:p>
            <a:pPr eaLnBrk="1" hangingPunct="1">
              <a:defRPr/>
            </a:pPr>
            <a:r>
              <a:rPr lang="en-US" sz="5600" b="0"/>
              <a:t>Central Control – System Manager</a:t>
            </a:r>
          </a:p>
        </p:txBody>
      </p:sp>
    </p:spTree>
    <p:extLst>
      <p:ext uri="{BB962C8B-B14F-4D97-AF65-F5344CB8AC3E}">
        <p14:creationId xmlns:p14="http://schemas.microsoft.com/office/powerpoint/2010/main" val="3172783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213964" y="757492"/>
            <a:ext cx="10058400" cy="813612"/>
          </a:xfrm>
        </p:spPr>
        <p:txBody>
          <a:bodyPr/>
          <a:lstStyle/>
          <a:p>
            <a:pPr eaLnBrk="1" hangingPunct="1">
              <a:defRPr/>
            </a:pPr>
            <a:r>
              <a:rPr lang="en-US" sz="3200" b="0">
                <a:solidFill>
                  <a:schemeClr val="tx1"/>
                </a:solidFill>
              </a:rPr>
              <a:t>Central Control – System Manager</a:t>
            </a:r>
            <a:endParaRPr lang="en-US" sz="3600" b="0">
              <a:solidFill>
                <a:schemeClr val="tx1"/>
              </a:solidFill>
            </a:endParaRPr>
          </a:p>
        </p:txBody>
      </p:sp>
      <p:pic>
        <p:nvPicPr>
          <p:cNvPr id="2" name="Picture 1">
            <a:extLst>
              <a:ext uri="{FF2B5EF4-FFF2-40B4-BE49-F238E27FC236}">
                <a16:creationId xmlns:a16="http://schemas.microsoft.com/office/drawing/2014/main" id="{02512B7B-0BFB-4E44-8360-EBC5A0A85B93}"/>
              </a:ext>
            </a:extLst>
          </p:cNvPr>
          <p:cNvPicPr>
            <a:picLocks noChangeAspect="1"/>
          </p:cNvPicPr>
          <p:nvPr/>
        </p:nvPicPr>
        <p:blipFill>
          <a:blip r:embed="rId3"/>
          <a:stretch>
            <a:fillRect/>
          </a:stretch>
        </p:blipFill>
        <p:spPr>
          <a:xfrm>
            <a:off x="3184907" y="1646936"/>
            <a:ext cx="5822185" cy="4962574"/>
          </a:xfrm>
          <a:prstGeom prst="rect">
            <a:avLst/>
          </a:prstGeom>
        </p:spPr>
      </p:pic>
      <p:pic>
        <p:nvPicPr>
          <p:cNvPr id="5" name="Picture 4">
            <a:extLst>
              <a:ext uri="{FF2B5EF4-FFF2-40B4-BE49-F238E27FC236}">
                <a16:creationId xmlns:a16="http://schemas.microsoft.com/office/drawing/2014/main" id="{40C20E14-DA0E-4408-BA3A-DE351F4BE1F2}"/>
              </a:ext>
            </a:extLst>
          </p:cNvPr>
          <p:cNvPicPr>
            <a:picLocks noChangeAspect="1"/>
          </p:cNvPicPr>
          <p:nvPr/>
        </p:nvPicPr>
        <p:blipFill>
          <a:blip r:embed="rId4"/>
          <a:stretch>
            <a:fillRect/>
          </a:stretch>
        </p:blipFill>
        <p:spPr>
          <a:xfrm>
            <a:off x="1687044" y="4821898"/>
            <a:ext cx="2091109" cy="871804"/>
          </a:xfrm>
          <a:prstGeom prst="rect">
            <a:avLst/>
          </a:prstGeom>
        </p:spPr>
      </p:pic>
      <p:grpSp>
        <p:nvGrpSpPr>
          <p:cNvPr id="18" name="Group 17">
            <a:extLst>
              <a:ext uri="{FF2B5EF4-FFF2-40B4-BE49-F238E27FC236}">
                <a16:creationId xmlns:a16="http://schemas.microsoft.com/office/drawing/2014/main" id="{3BE67326-B5F2-499B-88E3-98208CDB3F46}"/>
              </a:ext>
            </a:extLst>
          </p:cNvPr>
          <p:cNvGrpSpPr/>
          <p:nvPr/>
        </p:nvGrpSpPr>
        <p:grpSpPr>
          <a:xfrm>
            <a:off x="7926876" y="3021399"/>
            <a:ext cx="1908313" cy="669303"/>
            <a:chOff x="10105534" y="2168164"/>
            <a:chExt cx="1908313" cy="669303"/>
          </a:xfrm>
        </p:grpSpPr>
        <p:sp>
          <p:nvSpPr>
            <p:cNvPr id="19" name="Oval 18">
              <a:extLst>
                <a:ext uri="{FF2B5EF4-FFF2-40B4-BE49-F238E27FC236}">
                  <a16:creationId xmlns:a16="http://schemas.microsoft.com/office/drawing/2014/main" id="{2E396C02-65BF-4E49-84B3-DE74A1F383E3}"/>
                </a:ext>
              </a:extLst>
            </p:cNvPr>
            <p:cNvSpPr/>
            <p:nvPr/>
          </p:nvSpPr>
          <p:spPr>
            <a:xfrm>
              <a:off x="10105534" y="2168164"/>
              <a:ext cx="914400" cy="6693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2620F3C-FD4C-4E43-B575-D2C5A2F5FFE0}"/>
                </a:ext>
              </a:extLst>
            </p:cNvPr>
            <p:cNvSpPr txBox="1"/>
            <p:nvPr/>
          </p:nvSpPr>
          <p:spPr>
            <a:xfrm>
              <a:off x="11099447" y="2364315"/>
              <a:ext cx="914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E8853"/>
                  </a:solidFill>
                  <a:effectLst/>
                  <a:uLnTx/>
                  <a:uFillTx/>
                  <a:latin typeface="Calibri" panose="020F0502020204030204"/>
                  <a:ea typeface="+mn-ea"/>
                  <a:cs typeface="+mn-cs"/>
                </a:rPr>
                <a:t>COMFORT</a:t>
              </a:r>
            </a:p>
          </p:txBody>
        </p:sp>
      </p:grpSp>
    </p:spTree>
    <p:extLst>
      <p:ext uri="{BB962C8B-B14F-4D97-AF65-F5344CB8AC3E}">
        <p14:creationId xmlns:p14="http://schemas.microsoft.com/office/powerpoint/2010/main" val="24821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22266-9B8E-4CD2-9C77-F2A691CE160E}"/>
              </a:ext>
            </a:extLst>
          </p:cNvPr>
          <p:cNvPicPr>
            <a:picLocks noChangeAspect="1"/>
          </p:cNvPicPr>
          <p:nvPr/>
        </p:nvPicPr>
        <p:blipFill>
          <a:blip r:embed="rId2"/>
          <a:stretch>
            <a:fillRect/>
          </a:stretch>
        </p:blipFill>
        <p:spPr>
          <a:xfrm>
            <a:off x="920676" y="0"/>
            <a:ext cx="10350647" cy="6858000"/>
          </a:xfrm>
          <a:prstGeom prst="rect">
            <a:avLst/>
          </a:prstGeom>
        </p:spPr>
      </p:pic>
    </p:spTree>
    <p:extLst>
      <p:ext uri="{BB962C8B-B14F-4D97-AF65-F5344CB8AC3E}">
        <p14:creationId xmlns:p14="http://schemas.microsoft.com/office/powerpoint/2010/main" val="10569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097280" y="286603"/>
            <a:ext cx="10058400" cy="1450757"/>
          </a:xfrm>
        </p:spPr>
        <p:txBody>
          <a:bodyPr anchor="b">
            <a:normAutofit/>
          </a:bodyPr>
          <a:lstStyle/>
          <a:p>
            <a:r>
              <a:rPr lang="en-US"/>
              <a:t>Gold</a:t>
            </a:r>
          </a:p>
        </p:txBody>
      </p:sp>
      <p:sp>
        <p:nvSpPr>
          <p:cNvPr id="26" name="Text Placeholder 2">
            <a:extLst>
              <a:ext uri="{FF2B5EF4-FFF2-40B4-BE49-F238E27FC236}">
                <a16:creationId xmlns:a16="http://schemas.microsoft.com/office/drawing/2014/main" id="{59F2C53B-2081-623D-17E0-1CEEA83C0520}"/>
              </a:ext>
            </a:extLst>
          </p:cNvPr>
          <p:cNvSpPr>
            <a:spLocks noGrp="1"/>
          </p:cNvSpPr>
          <p:nvPr>
            <p:ph type="body" idx="1"/>
          </p:nvPr>
        </p:nvSpPr>
        <p:spPr>
          <a:xfrm>
            <a:off x="1097279" y="2057400"/>
            <a:ext cx="10147851" cy="736282"/>
          </a:xfrm>
        </p:spPr>
        <p:txBody>
          <a:bodyPr/>
          <a:lstStyle/>
          <a:p>
            <a:r>
              <a:rPr lang="en-US" sz="1800" b="0">
                <a:solidFill>
                  <a:schemeClr val="tx1"/>
                </a:solidFill>
              </a:rPr>
              <a:t>All-In-One Networked solution for projects up to 12,000 square feet. Delivering superior comfort and privacy in sound masking and clarity in audio.</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sz="half" idx="2"/>
          </p:nvPr>
        </p:nvSpPr>
        <p:spPr>
          <a:xfrm>
            <a:off x="1186730" y="2958274"/>
            <a:ext cx="5023569" cy="3413951"/>
          </a:xfrm>
        </p:spPr>
        <p:txBody>
          <a:bodyPr>
            <a:normAutofit/>
          </a:bodyPr>
          <a:lstStyle/>
          <a:p>
            <a:pPr>
              <a:lnSpc>
                <a:spcPct val="90000"/>
              </a:lnSpc>
            </a:pPr>
            <a:r>
              <a:rPr lang="en-US" sz="1400" kern="0"/>
              <a:t>Easy to use fine- tuning capabilities adjustments for individual or all zones </a:t>
            </a:r>
          </a:p>
          <a:p>
            <a:pPr>
              <a:lnSpc>
                <a:spcPct val="90000"/>
              </a:lnSpc>
            </a:pPr>
            <a:r>
              <a:rPr lang="en-US" sz="1400" kern="0"/>
              <a:t>8 independent channels (for a total of 64 speakers)</a:t>
            </a:r>
          </a:p>
          <a:p>
            <a:pPr>
              <a:lnSpc>
                <a:spcPct val="90000"/>
              </a:lnSpc>
            </a:pPr>
            <a:r>
              <a:rPr lang="en-US" sz="1400" kern="0"/>
              <a:t>Two IR Ports</a:t>
            </a:r>
          </a:p>
          <a:p>
            <a:pPr>
              <a:lnSpc>
                <a:spcPct val="90000"/>
              </a:lnSpc>
            </a:pPr>
            <a:r>
              <a:rPr lang="en-US" sz="1400" kern="0"/>
              <a:t>Front Panel push buttons for user input and setup</a:t>
            </a:r>
          </a:p>
          <a:p>
            <a:pPr>
              <a:lnSpc>
                <a:spcPct val="90000"/>
              </a:lnSpc>
            </a:pPr>
            <a:r>
              <a:rPr lang="en-US" sz="1400" kern="0"/>
              <a:t>Integrated LCD screen for displaying information</a:t>
            </a:r>
          </a:p>
          <a:p>
            <a:pPr>
              <a:lnSpc>
                <a:spcPct val="90000"/>
              </a:lnSpc>
            </a:pPr>
            <a:r>
              <a:rPr lang="en-US" sz="1400" kern="0"/>
              <a:t>Built in Processor to control the networked system from virtually anywhere</a:t>
            </a:r>
          </a:p>
          <a:p>
            <a:pPr>
              <a:lnSpc>
                <a:spcPct val="90000"/>
              </a:lnSpc>
            </a:pPr>
            <a:r>
              <a:rPr lang="en-US" sz="1400" kern="0"/>
              <a:t>Internal monitoring of system performance (including the operation of the network, program, memory, power, and characteristics of sound masking</a:t>
            </a:r>
          </a:p>
        </p:txBody>
      </p:sp>
      <p:pic>
        <p:nvPicPr>
          <p:cNvPr id="2" name="Picture 1" descr="A picture containing graphical user interface&#10;&#10;Description automatically generated">
            <a:extLst>
              <a:ext uri="{FF2B5EF4-FFF2-40B4-BE49-F238E27FC236}">
                <a16:creationId xmlns:a16="http://schemas.microsoft.com/office/drawing/2014/main" id="{C8655B41-309F-46D8-B779-523F51A0E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7220" y="3227333"/>
            <a:ext cx="6015791" cy="2286000"/>
          </a:xfrm>
          <a:prstGeom prst="rect">
            <a:avLst/>
          </a:prstGeom>
          <a:noFill/>
          <a:ln>
            <a:noFill/>
          </a:ln>
          <a:effectLst>
            <a:outerShdw blurRad="292100" dist="139700" dir="2700000" algn="tl" rotWithShape="0">
              <a:srgbClr val="333333">
                <a:alpha val="65000"/>
              </a:srgbClr>
            </a:outerShdw>
          </a:effectLst>
        </p:spPr>
      </p:pic>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a:t>Large Image</a:t>
            </a:r>
          </a:p>
        </p:txBody>
      </p:sp>
      <p:pic>
        <p:nvPicPr>
          <p:cNvPr id="7" name="Picture 6" descr="A picture containing text, font, screenshot, graphics&#10;&#10;Description automatically generated">
            <a:extLst>
              <a:ext uri="{FF2B5EF4-FFF2-40B4-BE49-F238E27FC236}">
                <a16:creationId xmlns:a16="http://schemas.microsoft.com/office/drawing/2014/main" id="{B412F6CB-9AED-4AC0-B275-1152EE2F5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2758222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097280" y="286603"/>
            <a:ext cx="10058400" cy="1450757"/>
          </a:xfrm>
        </p:spPr>
        <p:txBody>
          <a:bodyPr anchor="b">
            <a:normAutofit/>
          </a:bodyPr>
          <a:lstStyle/>
          <a:p>
            <a:r>
              <a:rPr lang="en-US"/>
              <a:t>Silver</a:t>
            </a:r>
          </a:p>
        </p:txBody>
      </p:sp>
      <p:sp>
        <p:nvSpPr>
          <p:cNvPr id="26" name="Text Placeholder 2">
            <a:extLst>
              <a:ext uri="{FF2B5EF4-FFF2-40B4-BE49-F238E27FC236}">
                <a16:creationId xmlns:a16="http://schemas.microsoft.com/office/drawing/2014/main" id="{59F2C53B-2081-623D-17E0-1CEEA83C0520}"/>
              </a:ext>
            </a:extLst>
          </p:cNvPr>
          <p:cNvSpPr>
            <a:spLocks noGrp="1"/>
          </p:cNvSpPr>
          <p:nvPr>
            <p:ph type="body" idx="1"/>
          </p:nvPr>
        </p:nvSpPr>
        <p:spPr>
          <a:xfrm>
            <a:off x="1097279" y="2057400"/>
            <a:ext cx="10147851" cy="736282"/>
          </a:xfrm>
        </p:spPr>
        <p:txBody>
          <a:bodyPr/>
          <a:lstStyle/>
          <a:p>
            <a:r>
              <a:rPr lang="en-US" sz="1800" b="0">
                <a:solidFill>
                  <a:schemeClr val="tx1"/>
                </a:solidFill>
              </a:rPr>
              <a:t>Out-of-the-box, sound masking only system for facilities up to 6,000 square feet.</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sz="half" idx="2"/>
          </p:nvPr>
        </p:nvSpPr>
        <p:spPr>
          <a:xfrm>
            <a:off x="1186731" y="2958274"/>
            <a:ext cx="4639736" cy="2910821"/>
          </a:xfrm>
        </p:spPr>
        <p:txBody>
          <a:bodyPr>
            <a:normAutofit/>
          </a:bodyPr>
          <a:lstStyle/>
          <a:p>
            <a:pPr defTabSz="914400">
              <a:lnSpc>
                <a:spcPct val="90000"/>
              </a:lnSpc>
            </a:pPr>
            <a:r>
              <a:rPr lang="en-US" sz="1400" kern="0"/>
              <a:t>This single, 2 RU rack mounted solution replaces the bulky headend equipment previously associated with sound masking systems.  </a:t>
            </a:r>
          </a:p>
          <a:p>
            <a:pPr defTabSz="914400">
              <a:lnSpc>
                <a:spcPct val="90000"/>
              </a:lnSpc>
            </a:pPr>
            <a:r>
              <a:rPr lang="en-US" sz="1400" kern="0"/>
              <a:t>4 independent channels (for a total of 32 speakers)</a:t>
            </a:r>
          </a:p>
          <a:p>
            <a:pPr>
              <a:lnSpc>
                <a:spcPct val="90000"/>
              </a:lnSpc>
            </a:pPr>
            <a:r>
              <a:rPr lang="en-US" sz="1400" kern="0"/>
              <a:t>4 zones </a:t>
            </a:r>
          </a:p>
          <a:p>
            <a:pPr defTabSz="914400">
              <a:lnSpc>
                <a:spcPct val="90000"/>
              </a:lnSpc>
            </a:pPr>
            <a:r>
              <a:rPr lang="en-US" sz="1400" kern="0"/>
              <a:t>Remote control for volume and contour adjustments</a:t>
            </a:r>
          </a:p>
          <a:p>
            <a:pPr defTabSz="914400">
              <a:lnSpc>
                <a:spcPct val="90000"/>
              </a:lnSpc>
            </a:pPr>
            <a:r>
              <a:rPr lang="en-US" sz="1400" kern="0"/>
              <a:t>Optional wall-plate controller available</a:t>
            </a:r>
          </a:p>
          <a:p>
            <a:pPr defTabSz="914400">
              <a:lnSpc>
                <a:spcPct val="90000"/>
              </a:lnSpc>
            </a:pPr>
            <a:r>
              <a:rPr lang="en-US" sz="1400" kern="0"/>
              <a:t>Works with any Lencore networked speaker</a:t>
            </a: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a:t>Large Image</a:t>
            </a:r>
          </a:p>
        </p:txBody>
      </p:sp>
      <p:pic>
        <p:nvPicPr>
          <p:cNvPr id="7" name="Picture 6" descr="A picture containing text, font, screenshot, graphics&#10;&#10;Description automatically generated">
            <a:extLst>
              <a:ext uri="{FF2B5EF4-FFF2-40B4-BE49-F238E27FC236}">
                <a16:creationId xmlns:a16="http://schemas.microsoft.com/office/drawing/2014/main" id="{B412F6CB-9AED-4AC0-B275-1152EE2F59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pic>
        <p:nvPicPr>
          <p:cNvPr id="4" name="Picture 3" descr="A picture containing text, electronics, hard disc, drive&#10;&#10;Description automatically generated">
            <a:extLst>
              <a:ext uri="{FF2B5EF4-FFF2-40B4-BE49-F238E27FC236}">
                <a16:creationId xmlns:a16="http://schemas.microsoft.com/office/drawing/2014/main" id="{8296DF3A-4942-4A1D-9974-9AF0D6536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192" y="2633662"/>
            <a:ext cx="5209535" cy="3474720"/>
          </a:xfrm>
          <a:prstGeom prst="rect">
            <a:avLst/>
          </a:prstGeom>
        </p:spPr>
      </p:pic>
    </p:spTree>
    <p:extLst>
      <p:ext uri="{BB962C8B-B14F-4D97-AF65-F5344CB8AC3E}">
        <p14:creationId xmlns:p14="http://schemas.microsoft.com/office/powerpoint/2010/main" val="140639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37694"/>
          </a:xfrm>
        </p:spPr>
        <p:txBody>
          <a:bodyPr anchor="b">
            <a:normAutofit/>
          </a:bodyPr>
          <a:lstStyle/>
          <a:p>
            <a:r>
              <a:rPr lang="en-US"/>
              <a:t>Local Control IR Keypad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987" y="1943346"/>
            <a:ext cx="2426955" cy="3748193"/>
          </a:xfrm>
          <a:prstGeom prst="rect">
            <a:avLst/>
          </a:prstGeom>
          <a:noFill/>
        </p:spPr>
      </p:pic>
      <p:sp>
        <p:nvSpPr>
          <p:cNvPr id="3" name="Text Placeholder 2"/>
          <p:cNvSpPr>
            <a:spLocks noGrp="1"/>
          </p:cNvSpPr>
          <p:nvPr>
            <p:ph sz="half" idx="2"/>
          </p:nvPr>
        </p:nvSpPr>
        <p:spPr>
          <a:xfrm>
            <a:off x="3601490" y="1799504"/>
            <a:ext cx="5049980" cy="3748194"/>
          </a:xfrm>
        </p:spPr>
        <p:txBody>
          <a:bodyPr>
            <a:noAutofit/>
          </a:bodyPr>
          <a:lstStyle/>
          <a:p>
            <a:pPr marR="0" lvl="0" algn="l" defTabSz="457200" rtl="0" eaLnBrk="1" fontAlgn="base" latinLnBrk="0" hangingPunct="1">
              <a:lnSpc>
                <a:spcPct val="100000"/>
              </a:lnSpc>
              <a:spcBef>
                <a:spcPct val="20000"/>
              </a:spcBef>
              <a:spcAft>
                <a:spcPct val="0"/>
              </a:spcAft>
              <a:buClr>
                <a:srgbClr val="76B733"/>
              </a:buClr>
              <a:buSzPct val="90000"/>
              <a:buFont typeface="Wingdings" panose="05000000000000000000" pitchFamily="2" charset="2"/>
              <a:buChar char="§"/>
              <a:tabLst/>
              <a:defRPr/>
            </a:pPr>
            <a:r>
              <a:rPr kumimoji="0" lang="en-US" sz="1800" b="0" i="0" u="none" strike="noStrike" kern="0" cap="none" spc="0" normalizeH="0" baseline="0" noProof="0">
                <a:ln>
                  <a:noFill/>
                </a:ln>
                <a:solidFill>
                  <a:srgbClr val="DBDBDB">
                    <a:lumMod val="25000"/>
                  </a:srgbClr>
                </a:solidFill>
                <a:effectLst/>
                <a:uLnTx/>
                <a:uFillTx/>
                <a:ea typeface="+mn-ea"/>
              </a:rPr>
              <a:t>Gives the user control over a local area</a:t>
            </a:r>
          </a:p>
          <a:p>
            <a:pPr>
              <a:lnSpc>
                <a:spcPct val="90000"/>
              </a:lnSpc>
            </a:pPr>
            <a:r>
              <a:rPr lang="en-US" sz="1800"/>
              <a:t>Dip Switches on the inside of the Wall Plate correspond with the OP Channels.</a:t>
            </a:r>
          </a:p>
          <a:p>
            <a:pPr marL="800100" lvl="1" indent="-342900">
              <a:lnSpc>
                <a:spcPct val="90000"/>
              </a:lnSpc>
              <a:buSzPct val="100000"/>
              <a:buFont typeface="Wingdings" charset="2"/>
              <a:buAutoNum type="arabicPlain"/>
            </a:pPr>
            <a:r>
              <a:rPr lang="en-US"/>
              <a:t>Channel A</a:t>
            </a:r>
          </a:p>
          <a:p>
            <a:pPr marL="800100" lvl="1" indent="-342900">
              <a:lnSpc>
                <a:spcPct val="90000"/>
              </a:lnSpc>
              <a:buSzPct val="100000"/>
              <a:buFont typeface="Wingdings" charset="2"/>
              <a:buAutoNum type="arabicPlain"/>
            </a:pPr>
            <a:r>
              <a:rPr lang="en-US"/>
              <a:t>Channel B</a:t>
            </a:r>
          </a:p>
          <a:p>
            <a:pPr marL="800100" lvl="1" indent="-342900">
              <a:lnSpc>
                <a:spcPct val="90000"/>
              </a:lnSpc>
              <a:buSzPct val="100000"/>
              <a:buFont typeface="Wingdings" charset="2"/>
              <a:buAutoNum type="arabicPlain"/>
            </a:pPr>
            <a:r>
              <a:rPr lang="en-US"/>
              <a:t>Channel C</a:t>
            </a:r>
          </a:p>
          <a:p>
            <a:pPr marL="800100" lvl="1" indent="-342900">
              <a:lnSpc>
                <a:spcPct val="90000"/>
              </a:lnSpc>
              <a:buSzPct val="100000"/>
              <a:buFont typeface="Wingdings" charset="2"/>
              <a:buAutoNum type="arabicPlain"/>
            </a:pPr>
            <a:r>
              <a:rPr lang="en-US"/>
              <a:t>Channel D</a:t>
            </a:r>
          </a:p>
          <a:p>
            <a:pPr>
              <a:lnSpc>
                <a:spcPct val="90000"/>
              </a:lnSpc>
            </a:pPr>
            <a:r>
              <a:rPr lang="en-US" sz="1800"/>
              <a:t>The IR Keypad (G41) by default is set to control all four OP channels. </a:t>
            </a:r>
          </a:p>
          <a:p>
            <a:pPr>
              <a:lnSpc>
                <a:spcPct val="90000"/>
              </a:lnSpc>
            </a:pPr>
            <a:r>
              <a:rPr lang="en-US" sz="1800"/>
              <a:t>Can be set to control a single channel</a:t>
            </a:r>
          </a:p>
          <a:p>
            <a:pPr>
              <a:lnSpc>
                <a:spcPct val="90000"/>
              </a:lnSpc>
            </a:pPr>
            <a:r>
              <a:rPr lang="en-US" sz="1800"/>
              <a:t>Keypads can work in tandem with an IR HUB to control each channel with its own Keypad</a:t>
            </a:r>
          </a:p>
          <a:p>
            <a:pPr>
              <a:lnSpc>
                <a:spcPct val="90000"/>
              </a:lnSpc>
            </a:pPr>
            <a:r>
              <a:rPr lang="en-US" sz="1800"/>
              <a:t>Wired up using Category cable</a:t>
            </a:r>
          </a:p>
        </p:txBody>
      </p:sp>
      <p:pic>
        <p:nvPicPr>
          <p:cNvPr id="5" name="Picture 4">
            <a:extLst>
              <a:ext uri="{FF2B5EF4-FFF2-40B4-BE49-F238E27FC236}">
                <a16:creationId xmlns:a16="http://schemas.microsoft.com/office/drawing/2014/main" id="{B34E0A08-FDAD-4149-A61B-A5D966624DDC}"/>
              </a:ext>
            </a:extLst>
          </p:cNvPr>
          <p:cNvPicPr>
            <a:picLocks noChangeAspect="1"/>
          </p:cNvPicPr>
          <p:nvPr/>
        </p:nvPicPr>
        <p:blipFill>
          <a:blip r:embed="rId3"/>
          <a:stretch>
            <a:fillRect/>
          </a:stretch>
        </p:blipFill>
        <p:spPr>
          <a:xfrm>
            <a:off x="9663390" y="1128065"/>
            <a:ext cx="2380291" cy="3105834"/>
          </a:xfrm>
          <a:prstGeom prst="rect">
            <a:avLst/>
          </a:prstGeom>
        </p:spPr>
      </p:pic>
      <p:pic>
        <p:nvPicPr>
          <p:cNvPr id="6" name="Picture 5">
            <a:extLst>
              <a:ext uri="{FF2B5EF4-FFF2-40B4-BE49-F238E27FC236}">
                <a16:creationId xmlns:a16="http://schemas.microsoft.com/office/drawing/2014/main" id="{B023CAAD-D66B-4330-BA28-AA1852A4688C}"/>
              </a:ext>
            </a:extLst>
          </p:cNvPr>
          <p:cNvPicPr>
            <a:picLocks noChangeAspect="1"/>
          </p:cNvPicPr>
          <p:nvPr/>
        </p:nvPicPr>
        <p:blipFill>
          <a:blip r:embed="rId4"/>
          <a:stretch>
            <a:fillRect/>
          </a:stretch>
        </p:blipFill>
        <p:spPr>
          <a:xfrm>
            <a:off x="8651470" y="2565759"/>
            <a:ext cx="1402827" cy="2002025"/>
          </a:xfrm>
          <a:prstGeom prst="rect">
            <a:avLst/>
          </a:prstGeom>
        </p:spPr>
      </p:pic>
    </p:spTree>
    <p:extLst>
      <p:ext uri="{BB962C8B-B14F-4D97-AF65-F5344CB8AC3E}">
        <p14:creationId xmlns:p14="http://schemas.microsoft.com/office/powerpoint/2010/main" val="207427611"/>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097280" y="286603"/>
            <a:ext cx="10058400" cy="1450757"/>
          </a:xfrm>
        </p:spPr>
        <p:txBody>
          <a:bodyPr anchor="b">
            <a:normAutofit/>
          </a:bodyPr>
          <a:lstStyle/>
          <a:p>
            <a:r>
              <a:rPr lang="en-US"/>
              <a:t>Classic</a:t>
            </a:r>
          </a:p>
        </p:txBody>
      </p:sp>
      <p:pic>
        <p:nvPicPr>
          <p:cNvPr id="4" name="Content Placeholder 11" descr="Spectra_classic_noBckgrnd.tif">
            <a:extLst>
              <a:ext uri="{FF2B5EF4-FFF2-40B4-BE49-F238E27FC236}">
                <a16:creationId xmlns:a16="http://schemas.microsoft.com/office/drawing/2014/main" id="{4ECE940C-9226-4682-8CB3-40C17CED8B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68" b="2908"/>
          <a:stretch/>
        </p:blipFill>
        <p:spPr bwMode="auto">
          <a:xfrm>
            <a:off x="479313" y="2822107"/>
            <a:ext cx="4920334" cy="34439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Content Placeholder 7">
            <a:extLst>
              <a:ext uri="{FF2B5EF4-FFF2-40B4-BE49-F238E27FC236}">
                <a16:creationId xmlns:a16="http://schemas.microsoft.com/office/drawing/2014/main" id="{A5E1024F-B0FA-41DF-9E86-E8EA7286DA74}"/>
              </a:ext>
            </a:extLst>
          </p:cNvPr>
          <p:cNvSpPr>
            <a:spLocks noGrp="1"/>
          </p:cNvSpPr>
          <p:nvPr>
            <p:ph sz="half" idx="2"/>
          </p:nvPr>
        </p:nvSpPr>
        <p:spPr>
          <a:xfrm>
            <a:off x="6135217" y="3217684"/>
            <a:ext cx="5418666" cy="2746889"/>
          </a:xfrm>
        </p:spPr>
        <p:txBody>
          <a:bodyPr>
            <a:noAutofit/>
          </a:bodyPr>
          <a:lstStyle/>
          <a:p>
            <a:pPr defTabSz="914400">
              <a:lnSpc>
                <a:spcPct val="90000"/>
              </a:lnSpc>
            </a:pPr>
            <a:r>
              <a:rPr lang="en-US" sz="1600" kern="0"/>
              <a:t>Self Contained Non-Networked system that can generate sound masking, paging &amp; music in multiple ceiling conditions</a:t>
            </a:r>
            <a:br>
              <a:rPr lang="en-US" sz="1600" kern="0"/>
            </a:br>
            <a:endParaRPr lang="en-US" sz="1600" kern="0"/>
          </a:p>
          <a:p>
            <a:pPr defTabSz="914400">
              <a:lnSpc>
                <a:spcPct val="90000"/>
              </a:lnSpc>
            </a:pPr>
            <a:r>
              <a:rPr lang="en-US" sz="1600" kern="0"/>
              <a:t>Positioned for small projects with less than 32 In-plenum speakers, or 17 Direct-fired speakers &amp; 3 RCVC’s max</a:t>
            </a:r>
            <a:br>
              <a:rPr lang="en-US" sz="1600" kern="0"/>
            </a:br>
            <a:endParaRPr lang="en-US" sz="1600" kern="0"/>
          </a:p>
          <a:p>
            <a:pPr defTabSz="914400">
              <a:lnSpc>
                <a:spcPct val="90000"/>
              </a:lnSpc>
            </a:pPr>
            <a:r>
              <a:rPr lang="en-US" sz="1600" kern="0"/>
              <a:t>Spot Sound Masking</a:t>
            </a:r>
            <a:br>
              <a:rPr lang="en-US" sz="1600" kern="0"/>
            </a:br>
            <a:endParaRPr lang="en-US" sz="1600" kern="0"/>
          </a:p>
          <a:p>
            <a:pPr defTabSz="914400">
              <a:lnSpc>
                <a:spcPct val="90000"/>
              </a:lnSpc>
            </a:pPr>
            <a:r>
              <a:rPr lang="en-US" sz="1600" kern="0"/>
              <a:t>When clients want paging on a smaller project</a:t>
            </a: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a:t>Large Image</a:t>
            </a:r>
          </a:p>
        </p:txBody>
      </p:sp>
      <p:sp>
        <p:nvSpPr>
          <p:cNvPr id="6" name="Text Placeholder 2">
            <a:extLst>
              <a:ext uri="{FF2B5EF4-FFF2-40B4-BE49-F238E27FC236}">
                <a16:creationId xmlns:a16="http://schemas.microsoft.com/office/drawing/2014/main" id="{254430DF-F004-4AE0-B388-DAE008145854}"/>
              </a:ext>
            </a:extLst>
          </p:cNvPr>
          <p:cNvSpPr txBox="1">
            <a:spLocks/>
          </p:cNvSpPr>
          <p:nvPr/>
        </p:nvSpPr>
        <p:spPr>
          <a:xfrm>
            <a:off x="1097279" y="2057400"/>
            <a:ext cx="10147851" cy="736282"/>
          </a:xfrm>
          <a:prstGeom prst="rect">
            <a:avLst/>
          </a:prstGeom>
        </p:spPr>
        <p:txBody>
          <a:bodyPr vert="horz" lIns="0" tIns="45720" rIns="0" bIns="45720" rtlCol="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800" cap="all">
                <a:solidFill>
                  <a:schemeClr val="tx1"/>
                </a:solidFill>
              </a:rPr>
              <a:t>All-In-One Networked solution for projects up to 12,000 square feet. Delivering superior comfort and privacy in sound masking and clarity in audio</a:t>
            </a:r>
          </a:p>
        </p:txBody>
      </p:sp>
      <p:pic>
        <p:nvPicPr>
          <p:cNvPr id="9" name="Picture 8" descr="A picture containing text, font, screenshot, graphics&#10;&#10;Description automatically generated">
            <a:extLst>
              <a:ext uri="{FF2B5EF4-FFF2-40B4-BE49-F238E27FC236}">
                <a16:creationId xmlns:a16="http://schemas.microsoft.com/office/drawing/2014/main" id="{0BE32F2A-14B0-4C32-95D7-0A4BCC640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2380452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55" y="286603"/>
            <a:ext cx="10058400" cy="1450757"/>
          </a:xfrm>
        </p:spPr>
        <p:txBody>
          <a:bodyPr anchor="b">
            <a:normAutofit/>
          </a:bodyPr>
          <a:lstStyle/>
          <a:p>
            <a:r>
              <a:rPr lang="en-US" err="1"/>
              <a:t>i.Net</a:t>
            </a:r>
            <a:r>
              <a:rPr lang="en-US"/>
              <a:t> Tangent</a:t>
            </a:r>
            <a:endParaRPr lang="en-US" cap="none"/>
          </a:p>
        </p:txBody>
      </p:sp>
      <p:sp>
        <p:nvSpPr>
          <p:cNvPr id="3" name="Text Placeholder 2"/>
          <p:cNvSpPr>
            <a:spLocks noGrp="1"/>
          </p:cNvSpPr>
          <p:nvPr>
            <p:ph sz="half" idx="2"/>
          </p:nvPr>
        </p:nvSpPr>
        <p:spPr>
          <a:xfrm>
            <a:off x="4783964" y="1737360"/>
            <a:ext cx="6522324" cy="3748194"/>
          </a:xfrm>
        </p:spPr>
        <p:txBody>
          <a:bodyPr>
            <a:noAutofit/>
          </a:bodyPr>
          <a:lstStyle/>
          <a:p>
            <a:pPr>
              <a:buClr>
                <a:schemeClr val="tx2">
                  <a:lumMod val="75000"/>
                </a:schemeClr>
              </a:buClr>
              <a:buFont typeface="Wingdings" panose="05000000000000000000" pitchFamily="2" charset="2"/>
              <a:buChar char="§"/>
            </a:pPr>
            <a:r>
              <a:rPr lang="en-US" sz="2000" err="1"/>
              <a:t>i.Net</a:t>
            </a:r>
            <a:r>
              <a:rPr lang="en-US" sz="2000"/>
              <a:t> Tangent offers a commercial grade direct fired speaker using higher quality construction and sound quality than competitive systems. </a:t>
            </a:r>
          </a:p>
          <a:p>
            <a:pPr>
              <a:buClr>
                <a:schemeClr val="tx2">
                  <a:lumMod val="75000"/>
                </a:schemeClr>
              </a:buClr>
              <a:buFont typeface="Wingdings" panose="05000000000000000000" pitchFamily="2" charset="2"/>
              <a:buChar char="§"/>
            </a:pPr>
            <a:r>
              <a:rPr lang="en-US" sz="2000"/>
              <a:t>Installation is simplified using plug and play Cat 5e cable with standard RJ45 connections. </a:t>
            </a:r>
          </a:p>
          <a:p>
            <a:pPr>
              <a:buClr>
                <a:schemeClr val="tx2">
                  <a:lumMod val="75000"/>
                </a:schemeClr>
              </a:buClr>
              <a:buFont typeface="Wingdings" panose="05000000000000000000" pitchFamily="2" charset="2"/>
              <a:buChar char="§"/>
            </a:pPr>
            <a:r>
              <a:rPr lang="en-US" sz="2000"/>
              <a:t>The </a:t>
            </a:r>
            <a:r>
              <a:rPr lang="en-US" sz="2000" err="1"/>
              <a:t>i.Net</a:t>
            </a:r>
            <a:r>
              <a:rPr lang="en-US" sz="2000"/>
              <a:t> Tangent speaker is equipped with torsion springs to ensure a smooth installation in ceiling tile or gypsum board.</a:t>
            </a:r>
          </a:p>
          <a:p>
            <a:pPr>
              <a:buClr>
                <a:schemeClr val="tx2">
                  <a:lumMod val="75000"/>
                </a:schemeClr>
              </a:buClr>
              <a:buFont typeface="Wingdings" panose="05000000000000000000" pitchFamily="2" charset="2"/>
              <a:buChar char="§"/>
            </a:pPr>
            <a:r>
              <a:rPr lang="en-US"/>
              <a:t> </a:t>
            </a:r>
            <a:endParaRPr lang="en-US" sz="2000"/>
          </a:p>
          <a:p>
            <a:pPr>
              <a:buClr>
                <a:schemeClr val="tx2">
                  <a:lumMod val="75000"/>
                </a:schemeClr>
              </a:buClr>
              <a:buFont typeface="Wingdings" panose="05000000000000000000" pitchFamily="2" charset="2"/>
              <a:buChar char="§"/>
            </a:pPr>
            <a:endParaRPr lang="en-US" sz="2400"/>
          </a:p>
        </p:txBody>
      </p:sp>
      <p:pic>
        <p:nvPicPr>
          <p:cNvPr id="5" name="Picture 4">
            <a:extLst>
              <a:ext uri="{FF2B5EF4-FFF2-40B4-BE49-F238E27FC236}">
                <a16:creationId xmlns:a16="http://schemas.microsoft.com/office/drawing/2014/main" id="{D4ECDD53-8A0E-4641-A7DA-B31893FEEA84}"/>
              </a:ext>
            </a:extLst>
          </p:cNvPr>
          <p:cNvPicPr>
            <a:picLocks noChangeAspect="1"/>
          </p:cNvPicPr>
          <p:nvPr/>
        </p:nvPicPr>
        <p:blipFill>
          <a:blip r:embed="rId2"/>
          <a:stretch>
            <a:fillRect/>
          </a:stretch>
        </p:blipFill>
        <p:spPr>
          <a:xfrm>
            <a:off x="885712" y="2370426"/>
            <a:ext cx="2694797" cy="2404774"/>
          </a:xfrm>
          <a:prstGeom prst="rect">
            <a:avLst/>
          </a:prstGeom>
        </p:spPr>
      </p:pic>
      <p:sp>
        <p:nvSpPr>
          <p:cNvPr id="6" name="TextBox 5">
            <a:extLst>
              <a:ext uri="{FF2B5EF4-FFF2-40B4-BE49-F238E27FC236}">
                <a16:creationId xmlns:a16="http://schemas.microsoft.com/office/drawing/2014/main" id="{820AC2FD-BE8A-4E48-82E9-578EA71A0289}"/>
              </a:ext>
            </a:extLst>
          </p:cNvPr>
          <p:cNvSpPr txBox="1"/>
          <p:nvPr/>
        </p:nvSpPr>
        <p:spPr>
          <a:xfrm>
            <a:off x="4947196" y="4746890"/>
            <a:ext cx="6522324" cy="1477328"/>
          </a:xfrm>
          <a:prstGeom prst="rect">
            <a:avLst/>
          </a:prstGeom>
          <a:noFill/>
        </p:spPr>
        <p:txBody>
          <a:bodyPr wrap="square">
            <a:spAutoFit/>
          </a:bodyPr>
          <a:lstStyle/>
          <a:p>
            <a:r>
              <a:rPr lang="en-US"/>
              <a:t>LOUDSPEAKER </a:t>
            </a:r>
          </a:p>
          <a:p>
            <a:r>
              <a:rPr lang="en-US"/>
              <a:t>	Power Rating – 10 watts </a:t>
            </a:r>
          </a:p>
          <a:p>
            <a:r>
              <a:rPr lang="en-US"/>
              <a:t>	Frequency Response – 90-18 kHz</a:t>
            </a:r>
          </a:p>
          <a:p>
            <a:r>
              <a:rPr lang="en-US"/>
              <a:t>	SPL for Masking Output: 90 dB</a:t>
            </a:r>
          </a:p>
          <a:p>
            <a:r>
              <a:rPr lang="en-US"/>
              <a:t>	Impedance – 32 Ohms + Speaker Weight – 1.1 </a:t>
            </a:r>
            <a:r>
              <a:rPr lang="en-US" err="1"/>
              <a:t>lbs</a:t>
            </a:r>
            <a:endParaRPr lang="en-US"/>
          </a:p>
        </p:txBody>
      </p:sp>
    </p:spTree>
    <p:extLst>
      <p:ext uri="{BB962C8B-B14F-4D97-AF65-F5344CB8AC3E}">
        <p14:creationId xmlns:p14="http://schemas.microsoft.com/office/powerpoint/2010/main" val="21689911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om with many computers&#10;&#10;Description automatically generated">
            <a:extLst>
              <a:ext uri="{FF2B5EF4-FFF2-40B4-BE49-F238E27FC236}">
                <a16:creationId xmlns:a16="http://schemas.microsoft.com/office/drawing/2014/main" id="{AB3DA54D-920E-472D-B112-20863A8B7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 y="628017"/>
            <a:ext cx="12191985" cy="3322315"/>
          </a:xfrm>
          <a:prstGeom prst="rect">
            <a:avLst/>
          </a:prstGeom>
          <a:noFill/>
        </p:spPr>
      </p:pic>
      <p:sp>
        <p:nvSpPr>
          <p:cNvPr id="5" name="Title 4">
            <a:extLst>
              <a:ext uri="{FF2B5EF4-FFF2-40B4-BE49-F238E27FC236}">
                <a16:creationId xmlns:a16="http://schemas.microsoft.com/office/drawing/2014/main" id="{3AD35209-3AD6-4714-B019-9B1CED0C8B08}"/>
              </a:ext>
            </a:extLst>
          </p:cNvPr>
          <p:cNvSpPr>
            <a:spLocks noGrp="1"/>
          </p:cNvSpPr>
          <p:nvPr>
            <p:ph type="title"/>
          </p:nvPr>
        </p:nvSpPr>
        <p:spPr>
          <a:xfrm>
            <a:off x="1097279" y="4799362"/>
            <a:ext cx="10113645" cy="743682"/>
          </a:xfrm>
        </p:spPr>
        <p:txBody>
          <a:bodyPr anchor="b">
            <a:normAutofit/>
          </a:bodyPr>
          <a:lstStyle/>
          <a:p>
            <a:r>
              <a:rPr lang="en-US" dirty="0"/>
              <a:t>Our Value Proposition</a:t>
            </a:r>
          </a:p>
        </p:txBody>
      </p:sp>
      <p:sp>
        <p:nvSpPr>
          <p:cNvPr id="6" name="Content Placeholder 5">
            <a:extLst>
              <a:ext uri="{FF2B5EF4-FFF2-40B4-BE49-F238E27FC236}">
                <a16:creationId xmlns:a16="http://schemas.microsoft.com/office/drawing/2014/main" id="{897FC217-97C9-4246-9D91-20BAC0AF19B9}"/>
              </a:ext>
            </a:extLst>
          </p:cNvPr>
          <p:cNvSpPr>
            <a:spLocks noGrp="1"/>
          </p:cNvSpPr>
          <p:nvPr>
            <p:ph type="body" sz="half" idx="2"/>
          </p:nvPr>
        </p:nvSpPr>
        <p:spPr>
          <a:xfrm>
            <a:off x="1097279" y="5715000"/>
            <a:ext cx="10113264" cy="609600"/>
          </a:xfrm>
        </p:spPr>
        <p:txBody>
          <a:bodyPr>
            <a:normAutofit/>
          </a:bodyPr>
          <a:lstStyle/>
          <a:p>
            <a:pPr marL="0" indent="0"/>
            <a:r>
              <a:rPr lang="en-US" sz="1700"/>
              <a:t>Lencore empowers businesses to create essential workspaces no matter where they are or how they work. Our solutions are comfortable, collaborative and productive all while adding a sense of privacy in open environments.</a:t>
            </a:r>
          </a:p>
        </p:txBody>
      </p:sp>
    </p:spTree>
    <p:extLst>
      <p:ext uri="{BB962C8B-B14F-4D97-AF65-F5344CB8AC3E}">
        <p14:creationId xmlns:p14="http://schemas.microsoft.com/office/powerpoint/2010/main" val="3129550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55" y="286603"/>
            <a:ext cx="10058400" cy="1450757"/>
          </a:xfrm>
        </p:spPr>
        <p:txBody>
          <a:bodyPr anchor="b">
            <a:normAutofit/>
          </a:bodyPr>
          <a:lstStyle/>
          <a:p>
            <a:r>
              <a:rPr lang="en-US" cap="none" err="1"/>
              <a:t>i.Net</a:t>
            </a:r>
            <a:r>
              <a:rPr lang="en-US" cap="none"/>
              <a:t> G950</a:t>
            </a:r>
          </a:p>
        </p:txBody>
      </p:sp>
      <p:sp>
        <p:nvSpPr>
          <p:cNvPr id="3" name="Text Placeholder 2"/>
          <p:cNvSpPr>
            <a:spLocks noGrp="1"/>
          </p:cNvSpPr>
          <p:nvPr>
            <p:ph sz="half" idx="2"/>
          </p:nvPr>
        </p:nvSpPr>
        <p:spPr>
          <a:xfrm>
            <a:off x="4783962" y="1737360"/>
            <a:ext cx="7282141" cy="3748194"/>
          </a:xfrm>
        </p:spPr>
        <p:txBody>
          <a:bodyPr>
            <a:noAutofit/>
          </a:bodyPr>
          <a:lstStyle/>
          <a:p>
            <a:pPr>
              <a:buClr>
                <a:schemeClr val="tx2">
                  <a:lumMod val="75000"/>
                </a:schemeClr>
              </a:buClr>
              <a:buFont typeface="Wingdings" panose="05000000000000000000" pitchFamily="2" charset="2"/>
              <a:buChar char="§"/>
            </a:pPr>
            <a:r>
              <a:rPr lang="en-US" sz="2000"/>
              <a:t>The speaker is constructed of high-quality materials, delivers the superior sound quality </a:t>
            </a:r>
            <a:r>
              <a:rPr lang="en-US" sz="2000" err="1"/>
              <a:t>Lencore</a:t>
            </a:r>
            <a:r>
              <a:rPr lang="en-US" sz="2000"/>
              <a:t> is known for, and is easy to install. </a:t>
            </a:r>
          </a:p>
          <a:p>
            <a:pPr>
              <a:buClr>
                <a:schemeClr val="tx2">
                  <a:lumMod val="75000"/>
                </a:schemeClr>
              </a:buClr>
              <a:buFont typeface="Wingdings" panose="05000000000000000000" pitchFamily="2" charset="2"/>
              <a:buChar char="§"/>
            </a:pPr>
            <a:r>
              <a:rPr lang="en-US"/>
              <a:t>The Pendant Speaker comes with a gem box for Cat5e connections at the deck location which minimizes cable exposure for the client</a:t>
            </a:r>
          </a:p>
          <a:p>
            <a:pPr>
              <a:buClr>
                <a:schemeClr val="tx2">
                  <a:lumMod val="75000"/>
                </a:schemeClr>
              </a:buClr>
              <a:buFont typeface="Wingdings" panose="05000000000000000000" pitchFamily="2" charset="2"/>
              <a:buChar char="§"/>
            </a:pPr>
            <a:r>
              <a:rPr lang="en-US" sz="2000"/>
              <a:t>The G875 ships with 12” of wire exposed with an additional 6 inches tucked in the Gem box. 18” total.</a:t>
            </a:r>
          </a:p>
          <a:p>
            <a:pPr>
              <a:buClr>
                <a:schemeClr val="tx2">
                  <a:lumMod val="75000"/>
                </a:schemeClr>
              </a:buClr>
              <a:buFont typeface="Wingdings" panose="05000000000000000000" pitchFamily="2" charset="2"/>
              <a:buChar char="§"/>
            </a:pPr>
            <a:r>
              <a:rPr lang="en-US" sz="2000"/>
              <a:t>LOUDSPEAKER  </a:t>
            </a:r>
          </a:p>
          <a:p>
            <a:pPr marL="483108" lvl="3" indent="0">
              <a:spcBef>
                <a:spcPts val="0"/>
              </a:spcBef>
              <a:spcAft>
                <a:spcPts val="0"/>
              </a:spcAft>
              <a:buClr>
                <a:schemeClr val="tx2">
                  <a:lumMod val="75000"/>
                </a:schemeClr>
              </a:buClr>
              <a:buNone/>
            </a:pPr>
            <a:r>
              <a:rPr lang="en-US" sz="2000"/>
              <a:t>Power Rating – 10 watt continuous, 20-watt peak </a:t>
            </a:r>
          </a:p>
          <a:p>
            <a:pPr marL="483108" lvl="3" indent="0">
              <a:spcBef>
                <a:spcPts val="0"/>
              </a:spcBef>
              <a:spcAft>
                <a:spcPts val="0"/>
              </a:spcAft>
              <a:buClr>
                <a:schemeClr val="tx2">
                  <a:lumMod val="75000"/>
                </a:schemeClr>
              </a:buClr>
              <a:buNone/>
            </a:pPr>
            <a:r>
              <a:rPr lang="en-US" sz="2000"/>
              <a:t>Frequency Response – 90-18 kHz</a:t>
            </a:r>
          </a:p>
          <a:p>
            <a:pPr marL="483108" lvl="3" indent="0">
              <a:spcBef>
                <a:spcPts val="0"/>
              </a:spcBef>
              <a:spcAft>
                <a:spcPts val="0"/>
              </a:spcAft>
              <a:buClr>
                <a:schemeClr val="tx2">
                  <a:lumMod val="75000"/>
                </a:schemeClr>
              </a:buClr>
              <a:buNone/>
            </a:pPr>
            <a:r>
              <a:rPr lang="en-US" sz="2000"/>
              <a:t>SPL for Masking Output: 90 dB</a:t>
            </a:r>
          </a:p>
          <a:p>
            <a:pPr marL="483108" lvl="3" indent="0">
              <a:spcBef>
                <a:spcPts val="0"/>
              </a:spcBef>
              <a:spcAft>
                <a:spcPts val="0"/>
              </a:spcAft>
              <a:buClr>
                <a:schemeClr val="tx2">
                  <a:lumMod val="75000"/>
                </a:schemeClr>
              </a:buClr>
              <a:buNone/>
            </a:pPr>
            <a:r>
              <a:rPr lang="en-US" sz="2000"/>
              <a:t>Impedance – 32 Ohms </a:t>
            </a:r>
          </a:p>
          <a:p>
            <a:pPr marL="483108" lvl="3" indent="0">
              <a:spcBef>
                <a:spcPts val="0"/>
              </a:spcBef>
              <a:spcAft>
                <a:spcPts val="0"/>
              </a:spcAft>
              <a:buClr>
                <a:schemeClr val="tx2">
                  <a:lumMod val="75000"/>
                </a:schemeClr>
              </a:buClr>
              <a:buNone/>
            </a:pPr>
            <a:r>
              <a:rPr lang="en-US" sz="2000"/>
              <a:t>Speaker Weight – 1.1 </a:t>
            </a:r>
            <a:r>
              <a:rPr lang="en-US" sz="2000" err="1"/>
              <a:t>lbs</a:t>
            </a:r>
            <a:endParaRPr lang="en-US" sz="2800"/>
          </a:p>
        </p:txBody>
      </p:sp>
      <p:pic>
        <p:nvPicPr>
          <p:cNvPr id="5" name="Picture 4" descr="Box and whisker chart&#10;&#10;Description automatically generated">
            <a:extLst>
              <a:ext uri="{FF2B5EF4-FFF2-40B4-BE49-F238E27FC236}">
                <a16:creationId xmlns:a16="http://schemas.microsoft.com/office/drawing/2014/main" id="{F8D2DF8D-D693-4C25-BBBE-19F27E829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712" y="2012686"/>
            <a:ext cx="2749321" cy="3704174"/>
          </a:xfrm>
          <a:prstGeom prst="rect">
            <a:avLst/>
          </a:prstGeom>
        </p:spPr>
      </p:pic>
    </p:spTree>
    <p:extLst>
      <p:ext uri="{BB962C8B-B14F-4D97-AF65-F5344CB8AC3E}">
        <p14:creationId xmlns:p14="http://schemas.microsoft.com/office/powerpoint/2010/main" val="2408105921"/>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55" y="286603"/>
            <a:ext cx="10058400" cy="1450757"/>
          </a:xfrm>
        </p:spPr>
        <p:txBody>
          <a:bodyPr anchor="b">
            <a:normAutofit/>
          </a:bodyPr>
          <a:lstStyle/>
          <a:p>
            <a:r>
              <a:rPr lang="en-US" err="1"/>
              <a:t>i.Net</a:t>
            </a:r>
            <a:r>
              <a:rPr lang="en-US"/>
              <a:t> G545</a:t>
            </a:r>
            <a:endParaRPr lang="en-US" cap="none"/>
          </a:p>
        </p:txBody>
      </p:sp>
      <p:sp>
        <p:nvSpPr>
          <p:cNvPr id="3" name="Text Placeholder 2"/>
          <p:cNvSpPr>
            <a:spLocks noGrp="1"/>
          </p:cNvSpPr>
          <p:nvPr>
            <p:ph sz="half" idx="2"/>
          </p:nvPr>
        </p:nvSpPr>
        <p:spPr>
          <a:xfrm>
            <a:off x="4783964" y="1737360"/>
            <a:ext cx="6522324" cy="3748194"/>
          </a:xfrm>
        </p:spPr>
        <p:txBody>
          <a:bodyPr>
            <a:noAutofit/>
          </a:bodyPr>
          <a:lstStyle/>
          <a:p>
            <a:pPr algn="l"/>
            <a:r>
              <a:rPr lang="en-US" sz="2000" b="0" i="0">
                <a:solidFill>
                  <a:srgbClr val="222629"/>
                </a:solidFill>
                <a:effectLst/>
                <a:latin typeface="Helvetica" panose="020B0604020202020204" pitchFamily="34" charset="0"/>
              </a:rPr>
              <a:t>The direct fired speakers have decorative speaker grills that blend seamlessly into your designs. The flush mounted speaker gently introduces the sound masking directly into the environment below. </a:t>
            </a:r>
          </a:p>
          <a:p>
            <a:pPr algn="l"/>
            <a:r>
              <a:rPr lang="en-US" sz="2000" b="0" i="0">
                <a:solidFill>
                  <a:srgbClr val="222629"/>
                </a:solidFill>
                <a:effectLst/>
                <a:latin typeface="Helvetica" panose="020B0604020202020204" pitchFamily="34" charset="0"/>
              </a:rPr>
              <a:t>The inline speaker option also provides an additional volume control with an attenuator conveniently located next to the connectors. 0 to -12 dB adjustments can be made with a flathead screwdriver.</a:t>
            </a:r>
          </a:p>
          <a:p>
            <a:pPr algn="l"/>
            <a:r>
              <a:rPr lang="en-US" sz="2000" b="0" i="0">
                <a:solidFill>
                  <a:srgbClr val="222629"/>
                </a:solidFill>
                <a:effectLst/>
                <a:latin typeface="Helvetica" panose="020B0604020202020204" pitchFamily="34" charset="0"/>
              </a:rPr>
              <a:t>Speakers used in the </a:t>
            </a:r>
            <a:r>
              <a:rPr lang="en-US" sz="2000" b="0" i="0" err="1">
                <a:solidFill>
                  <a:srgbClr val="222629"/>
                </a:solidFill>
                <a:effectLst/>
                <a:latin typeface="Helvetica" panose="020B0604020202020204" pitchFamily="34" charset="0"/>
              </a:rPr>
              <a:t>i.Net</a:t>
            </a:r>
            <a:r>
              <a:rPr lang="en-US" sz="2000" b="0" i="0">
                <a:solidFill>
                  <a:srgbClr val="222629"/>
                </a:solidFill>
                <a:effectLst/>
                <a:latin typeface="Helvetica" panose="020B0604020202020204" pitchFamily="34" charset="0"/>
              </a:rPr>
              <a:t> system are configured with integrated RJ45 connections for plug and play and ease of installation. </a:t>
            </a:r>
          </a:p>
        </p:txBody>
      </p:sp>
      <p:pic>
        <p:nvPicPr>
          <p:cNvPr id="5" name="Picture 4" descr="C:\Users\ksullivan\Desktop\Katie Docs\Pictures\resized\i.Net Ceiling Plate Speaker.jpg">
            <a:extLst>
              <a:ext uri="{FF2B5EF4-FFF2-40B4-BE49-F238E27FC236}">
                <a16:creationId xmlns:a16="http://schemas.microsoft.com/office/drawing/2014/main" id="{69F183A4-3D84-4650-9A44-BE20CF44199B}"/>
              </a:ext>
            </a:extLst>
          </p:cNvPr>
          <p:cNvPicPr>
            <a:picLocks noGrp="1"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8990" y="2406394"/>
            <a:ext cx="3263919" cy="336171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0044107"/>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55" y="286603"/>
            <a:ext cx="10058400" cy="1450757"/>
          </a:xfrm>
        </p:spPr>
        <p:txBody>
          <a:bodyPr anchor="b">
            <a:normAutofit/>
          </a:bodyPr>
          <a:lstStyle/>
          <a:p>
            <a:r>
              <a:rPr lang="en-US"/>
              <a:t>Solid drive</a:t>
            </a:r>
            <a:endParaRPr lang="en-US" cap="none"/>
          </a:p>
        </p:txBody>
      </p:sp>
      <p:pic>
        <p:nvPicPr>
          <p:cNvPr id="7" name="Picture 2" descr="Solid Drive SD1 SolidDrive Sound Transducer for Drywall installation (Titani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4455" y="2007187"/>
            <a:ext cx="3134968" cy="3134968"/>
          </a:xfrm>
          <a:prstGeom prst="rect">
            <a:avLst/>
          </a:prstGeom>
          <a:noFill/>
        </p:spPr>
      </p:pic>
      <p:sp>
        <p:nvSpPr>
          <p:cNvPr id="3" name="Text Placeholder 2"/>
          <p:cNvSpPr>
            <a:spLocks noGrp="1"/>
          </p:cNvSpPr>
          <p:nvPr>
            <p:ph sz="half" idx="2"/>
          </p:nvPr>
        </p:nvSpPr>
        <p:spPr>
          <a:xfrm>
            <a:off x="4783964" y="1737360"/>
            <a:ext cx="6522324" cy="3748194"/>
          </a:xfrm>
        </p:spPr>
        <p:txBody>
          <a:bodyPr>
            <a:noAutofit/>
          </a:bodyPr>
          <a:lstStyle/>
          <a:p>
            <a:pPr>
              <a:buClr>
                <a:schemeClr val="tx2">
                  <a:lumMod val="75000"/>
                </a:schemeClr>
              </a:buClr>
              <a:buFont typeface="Wingdings" panose="05000000000000000000" pitchFamily="2" charset="2"/>
              <a:buChar char="§"/>
            </a:pPr>
            <a:r>
              <a:rPr lang="en-US" sz="2400"/>
              <a:t>Unit turns a structure’s surface into a high-quality sound source</a:t>
            </a:r>
          </a:p>
          <a:p>
            <a:pPr>
              <a:buClr>
                <a:schemeClr val="tx2">
                  <a:lumMod val="75000"/>
                </a:schemeClr>
              </a:buClr>
              <a:buFont typeface="Wingdings" panose="05000000000000000000" pitchFamily="2" charset="2"/>
              <a:buChar char="§"/>
            </a:pPr>
            <a:r>
              <a:rPr lang="en-US" sz="2400"/>
              <a:t>Remains completely hidden from view</a:t>
            </a:r>
          </a:p>
          <a:p>
            <a:pPr>
              <a:buClr>
                <a:schemeClr val="tx2">
                  <a:lumMod val="75000"/>
                </a:schemeClr>
              </a:buClr>
              <a:buFont typeface="Wingdings" panose="05000000000000000000" pitchFamily="2" charset="2"/>
              <a:buChar char="§"/>
            </a:pPr>
            <a:r>
              <a:rPr lang="en-US" sz="2400"/>
              <a:t>Solid Drive can generate sound from solid surfaces by utilizing only 5 to 20 watts.</a:t>
            </a:r>
          </a:p>
          <a:p>
            <a:pPr>
              <a:buClr>
                <a:schemeClr val="tx2">
                  <a:lumMod val="75000"/>
                </a:schemeClr>
              </a:buClr>
              <a:buFont typeface="Wingdings" panose="05000000000000000000" pitchFamily="2" charset="2"/>
              <a:buChar char="§"/>
            </a:pPr>
            <a:r>
              <a:rPr lang="en-US" sz="2400"/>
              <a:t>Speaker is thermally protected - can also be used in high-output applications</a:t>
            </a:r>
          </a:p>
          <a:p>
            <a:pPr>
              <a:buClr>
                <a:schemeClr val="tx2">
                  <a:lumMod val="75000"/>
                </a:schemeClr>
              </a:buClr>
              <a:buFont typeface="Wingdings" panose="05000000000000000000" pitchFamily="2" charset="2"/>
              <a:buChar char="§"/>
            </a:pPr>
            <a:r>
              <a:rPr lang="en-US" sz="2400"/>
              <a:t>Typically installed on drywall ceilings and walls.</a:t>
            </a:r>
          </a:p>
        </p:txBody>
      </p:sp>
    </p:spTree>
    <p:extLst>
      <p:ext uri="{BB962C8B-B14F-4D97-AF65-F5344CB8AC3E}">
        <p14:creationId xmlns:p14="http://schemas.microsoft.com/office/powerpoint/2010/main" val="3601930138"/>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55" y="286603"/>
            <a:ext cx="10058400" cy="1450757"/>
          </a:xfrm>
        </p:spPr>
        <p:txBody>
          <a:bodyPr anchor="b">
            <a:normAutofit/>
          </a:bodyPr>
          <a:lstStyle/>
          <a:p>
            <a:r>
              <a:rPr lang="en-US" cap="none"/>
              <a:t>Paging speaker</a:t>
            </a:r>
            <a:r>
              <a:rPr lang="en-US"/>
              <a:t>s</a:t>
            </a:r>
            <a:endParaRPr lang="en-US" cap="none"/>
          </a:p>
        </p:txBody>
      </p:sp>
      <p:sp>
        <p:nvSpPr>
          <p:cNvPr id="3" name="Text Placeholder 2"/>
          <p:cNvSpPr>
            <a:spLocks noGrp="1"/>
          </p:cNvSpPr>
          <p:nvPr>
            <p:ph sz="half" idx="2"/>
          </p:nvPr>
        </p:nvSpPr>
        <p:spPr>
          <a:xfrm>
            <a:off x="4783964" y="1737360"/>
            <a:ext cx="6522324" cy="4027336"/>
          </a:xfrm>
        </p:spPr>
        <p:txBody>
          <a:bodyPr>
            <a:noAutofit/>
          </a:bodyPr>
          <a:lstStyle/>
          <a:p>
            <a:pPr>
              <a:buClr>
                <a:schemeClr val="tx2">
                  <a:lumMod val="75000"/>
                </a:schemeClr>
              </a:buClr>
              <a:buFont typeface="Wingdings" panose="05000000000000000000" pitchFamily="2" charset="2"/>
              <a:buChar char="§"/>
            </a:pPr>
            <a:r>
              <a:rPr lang="en-US" sz="2000" err="1"/>
              <a:t>Lencore’s</a:t>
            </a:r>
            <a:r>
              <a:rPr lang="en-US" sz="2000"/>
              <a:t> decorative paging horns are available when a surface mounted speaker is desired or necessary due to site configuration or condition. </a:t>
            </a:r>
          </a:p>
          <a:p>
            <a:pPr>
              <a:buClr>
                <a:schemeClr val="tx2">
                  <a:lumMod val="75000"/>
                </a:schemeClr>
              </a:buClr>
              <a:buFont typeface="Wingdings" panose="05000000000000000000" pitchFamily="2" charset="2"/>
              <a:buChar char="§"/>
            </a:pPr>
            <a:r>
              <a:rPr lang="en-US" sz="2000" err="1"/>
              <a:t>Lencore's</a:t>
            </a:r>
            <a:r>
              <a:rPr lang="en-US" sz="2000"/>
              <a:t> paging horn provides intelligible voice paging for indoor and outdoor use or in areas where the ambient background noise is already greater </a:t>
            </a:r>
          </a:p>
          <a:p>
            <a:pPr>
              <a:buClr>
                <a:schemeClr val="tx2">
                  <a:lumMod val="75000"/>
                </a:schemeClr>
              </a:buClr>
              <a:buFont typeface="Wingdings" panose="05000000000000000000" pitchFamily="2" charset="2"/>
              <a:buChar char="§"/>
            </a:pPr>
            <a:r>
              <a:rPr lang="en-US" err="1"/>
              <a:t>Lencore’s</a:t>
            </a:r>
            <a:r>
              <a:rPr lang="en-US"/>
              <a:t> Decorative Swivel Mount Rectangular speakers are available when a surface-mounted speaker is desired or necessary due to site configuration or conditions.</a:t>
            </a:r>
          </a:p>
          <a:p>
            <a:pPr>
              <a:buClr>
                <a:schemeClr val="tx2">
                  <a:lumMod val="75000"/>
                </a:schemeClr>
              </a:buClr>
              <a:buFont typeface="Wingdings" panose="05000000000000000000" pitchFamily="2" charset="2"/>
              <a:buChar char="§"/>
            </a:pPr>
            <a:r>
              <a:rPr lang="en-US"/>
              <a:t>Our Decorative Swivel Mount speaker is capable of supporting sound masking and paging. </a:t>
            </a:r>
            <a:endParaRPr lang="en-US" sz="2400"/>
          </a:p>
        </p:txBody>
      </p:sp>
      <p:pic>
        <p:nvPicPr>
          <p:cNvPr id="6" name="Picture 5">
            <a:extLst>
              <a:ext uri="{FF2B5EF4-FFF2-40B4-BE49-F238E27FC236}">
                <a16:creationId xmlns:a16="http://schemas.microsoft.com/office/drawing/2014/main" id="{980C67AD-8026-4759-BCDB-AC6E340E61C6}"/>
              </a:ext>
            </a:extLst>
          </p:cNvPr>
          <p:cNvPicPr>
            <a:picLocks noChangeAspect="1"/>
          </p:cNvPicPr>
          <p:nvPr/>
        </p:nvPicPr>
        <p:blipFill>
          <a:blip r:embed="rId2" cstate="print"/>
          <a:stretch>
            <a:fillRect/>
          </a:stretch>
        </p:blipFill>
        <p:spPr>
          <a:xfrm>
            <a:off x="1125855" y="1853168"/>
            <a:ext cx="2944734" cy="2320213"/>
          </a:xfrm>
          <a:prstGeom prst="rect">
            <a:avLst/>
          </a:prstGeom>
        </p:spPr>
      </p:pic>
      <p:pic>
        <p:nvPicPr>
          <p:cNvPr id="7" name="Picture 6">
            <a:extLst>
              <a:ext uri="{FF2B5EF4-FFF2-40B4-BE49-F238E27FC236}">
                <a16:creationId xmlns:a16="http://schemas.microsoft.com/office/drawing/2014/main" id="{C32FA42A-00F9-4BA2-BE3F-3DD44BBA3B19}"/>
              </a:ext>
            </a:extLst>
          </p:cNvPr>
          <p:cNvPicPr>
            <a:picLocks noChangeAspect="1"/>
          </p:cNvPicPr>
          <p:nvPr/>
        </p:nvPicPr>
        <p:blipFill>
          <a:blip r:embed="rId3" cstate="print"/>
          <a:stretch>
            <a:fillRect/>
          </a:stretch>
        </p:blipFill>
        <p:spPr>
          <a:xfrm>
            <a:off x="252990" y="4289190"/>
            <a:ext cx="4117214" cy="2392727"/>
          </a:xfrm>
          <a:prstGeom prst="rect">
            <a:avLst/>
          </a:prstGeom>
        </p:spPr>
      </p:pic>
    </p:spTree>
    <p:extLst>
      <p:ext uri="{BB962C8B-B14F-4D97-AF65-F5344CB8AC3E}">
        <p14:creationId xmlns:p14="http://schemas.microsoft.com/office/powerpoint/2010/main" val="804602618"/>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568" y="1504419"/>
            <a:ext cx="3068833" cy="998395"/>
          </a:xfrm>
        </p:spPr>
        <p:txBody>
          <a:bodyPr anchor="b">
            <a:normAutofit fontScale="90000"/>
          </a:bodyPr>
          <a:lstStyle/>
          <a:p>
            <a:r>
              <a:rPr lang="en-US"/>
              <a:t>Best Fit for Lencore</a:t>
            </a:r>
          </a:p>
        </p:txBody>
      </p:sp>
      <p:sp>
        <p:nvSpPr>
          <p:cNvPr id="9" name="Rectangle 8">
            <a:extLst>
              <a:ext uri="{FF2B5EF4-FFF2-40B4-BE49-F238E27FC236}">
                <a16:creationId xmlns:a16="http://schemas.microsoft.com/office/drawing/2014/main" id="{F56354FA-5787-44AB-9AC0-FCEA746B0FE9}"/>
              </a:ext>
            </a:extLst>
          </p:cNvPr>
          <p:cNvSpPr/>
          <p:nvPr/>
        </p:nvSpPr>
        <p:spPr>
          <a:xfrm>
            <a:off x="5249348" y="1326678"/>
            <a:ext cx="6352010" cy="3489057"/>
          </a:xfrm>
          <a:prstGeom prst="rect">
            <a:avLst/>
          </a:prstGeom>
        </p:spPr>
        <p:txBody>
          <a:bodyPr vert="horz" lIns="0" tIns="45720" rIns="0" bIns="45720" rtlCol="0">
            <a:normAutofit/>
          </a:bodyPr>
          <a:lstStyle/>
          <a:p>
            <a:pPr marL="342900" indent="-342900" fontAlgn="base">
              <a:spcAft>
                <a:spcPts val="600"/>
              </a:spcAft>
              <a:buClr>
                <a:schemeClr val="accent1"/>
              </a:buClr>
              <a:buFont typeface="Arial" panose="020B0604020202020204" pitchFamily="34" charset="0"/>
              <a:buChar char="•"/>
            </a:pPr>
            <a:r>
              <a:rPr lang="en-US" sz="2000">
                <a:solidFill>
                  <a:schemeClr val="tx1">
                    <a:lumMod val="75000"/>
                    <a:lumOff val="25000"/>
                  </a:schemeClr>
                </a:solidFill>
              </a:rPr>
              <a:t>Projects where sound quality may be more appreciated</a:t>
            </a:r>
          </a:p>
          <a:p>
            <a:pPr marL="342900" indent="-342900" fontAlgn="base">
              <a:spcAft>
                <a:spcPts val="600"/>
              </a:spcAft>
              <a:buClr>
                <a:schemeClr val="accent1"/>
              </a:buClr>
              <a:buFont typeface="Arial" panose="020B0604020202020204" pitchFamily="34" charset="0"/>
              <a:buChar char="•"/>
            </a:pPr>
            <a:r>
              <a:rPr lang="en-US" sz="2000">
                <a:solidFill>
                  <a:schemeClr val="tx1">
                    <a:lumMod val="75000"/>
                    <a:lumOff val="25000"/>
                  </a:schemeClr>
                </a:solidFill>
              </a:rPr>
              <a:t>Projects with diverse ceiling types and finishes</a:t>
            </a:r>
          </a:p>
          <a:p>
            <a:pPr marL="342900" indent="-342900" fontAlgn="base">
              <a:spcAft>
                <a:spcPts val="600"/>
              </a:spcAft>
              <a:buClr>
                <a:schemeClr val="accent1"/>
              </a:buClr>
              <a:buFont typeface="Arial" panose="020B0604020202020204" pitchFamily="34" charset="0"/>
              <a:buChar char="•"/>
            </a:pPr>
            <a:r>
              <a:rPr lang="en-US" sz="2000">
                <a:solidFill>
                  <a:schemeClr val="tx1">
                    <a:lumMod val="75000"/>
                    <a:lumOff val="25000"/>
                  </a:schemeClr>
                </a:solidFill>
              </a:rPr>
              <a:t>Projects with bundled applications:  Masking, music, paging</a:t>
            </a:r>
          </a:p>
          <a:p>
            <a:pPr marL="342900" indent="-342900" fontAlgn="base">
              <a:spcAft>
                <a:spcPts val="600"/>
              </a:spcAft>
              <a:buClr>
                <a:schemeClr val="accent1"/>
              </a:buClr>
              <a:buFont typeface="Arial" panose="020B0604020202020204" pitchFamily="34" charset="0"/>
              <a:buChar char="•"/>
            </a:pPr>
            <a:r>
              <a:rPr lang="en-US" sz="2000">
                <a:solidFill>
                  <a:schemeClr val="tx1">
                    <a:lumMod val="75000"/>
                    <a:lumOff val="25000"/>
                  </a:schemeClr>
                </a:solidFill>
              </a:rPr>
              <a:t>Projects with plenum spaces (less speakers)</a:t>
            </a:r>
          </a:p>
          <a:p>
            <a:pPr marL="342900" indent="-342900" fontAlgn="base">
              <a:spcAft>
                <a:spcPts val="600"/>
              </a:spcAft>
              <a:buClr>
                <a:schemeClr val="accent1"/>
              </a:buClr>
              <a:buFont typeface="Arial" panose="020B0604020202020204" pitchFamily="34" charset="0"/>
              <a:buChar char="•"/>
            </a:pPr>
            <a:r>
              <a:rPr lang="en-US" sz="2000">
                <a:solidFill>
                  <a:schemeClr val="tx1">
                    <a:lumMod val="75000"/>
                    <a:lumOff val="25000"/>
                  </a:schemeClr>
                </a:solidFill>
              </a:rPr>
              <a:t>High-maintenance clients</a:t>
            </a:r>
          </a:p>
          <a:p>
            <a:pPr fontAlgn="base">
              <a:spcAft>
                <a:spcPts val="600"/>
              </a:spcAft>
              <a:buClr>
                <a:schemeClr val="accent1"/>
              </a:buClr>
            </a:pPr>
            <a:endParaRPr lang="en-US" sz="2000">
              <a:solidFill>
                <a:schemeClr val="tx1">
                  <a:lumMod val="75000"/>
                  <a:lumOff val="25000"/>
                </a:schemeClr>
              </a:solidFill>
            </a:endParaRPr>
          </a:p>
          <a:p>
            <a:pPr fontAlgn="base">
              <a:spcAft>
                <a:spcPts val="600"/>
              </a:spcAft>
              <a:buClr>
                <a:schemeClr val="accent1"/>
              </a:buClr>
            </a:pPr>
            <a:r>
              <a:rPr lang="en-US" sz="2000">
                <a:solidFill>
                  <a:schemeClr val="tx1">
                    <a:lumMod val="75000"/>
                    <a:lumOff val="25000"/>
                  </a:schemeClr>
                </a:solidFill>
              </a:rPr>
              <a:t>Tough to compete on projects with paging only or retro-fit in ACT only.</a:t>
            </a:r>
          </a:p>
          <a:p>
            <a:pPr marL="342900" indent="-342900" fontAlgn="base">
              <a:spcAft>
                <a:spcPts val="600"/>
              </a:spcAft>
              <a:buClr>
                <a:schemeClr val="accent1"/>
              </a:buClr>
              <a:buFont typeface="Arial" panose="020B0604020202020204" pitchFamily="34" charset="0"/>
              <a:buChar char="•"/>
            </a:pPr>
            <a:endParaRPr lang="en-US" sz="2000">
              <a:solidFill>
                <a:schemeClr val="tx1">
                  <a:lumMod val="75000"/>
                  <a:lumOff val="25000"/>
                </a:schemeClr>
              </a:solidFill>
            </a:endParaRPr>
          </a:p>
          <a:p>
            <a:pPr fontAlgn="base">
              <a:spcAft>
                <a:spcPts val="600"/>
              </a:spcAft>
              <a:buClr>
                <a:schemeClr val="accent1"/>
              </a:buClr>
            </a:pPr>
            <a:endParaRPr lang="en-US" sz="2000">
              <a:solidFill>
                <a:schemeClr val="tx1">
                  <a:lumMod val="75000"/>
                  <a:lumOff val="25000"/>
                </a:schemeClr>
              </a:solidFill>
            </a:endParaRPr>
          </a:p>
          <a:p>
            <a:pPr fontAlgn="base">
              <a:spcAft>
                <a:spcPts val="600"/>
              </a:spcAft>
              <a:buClr>
                <a:schemeClr val="accent1"/>
              </a:buClr>
            </a:pPr>
            <a:endParaRPr lang="en-US" sz="2000">
              <a:solidFill>
                <a:schemeClr val="tx1">
                  <a:lumMod val="75000"/>
                  <a:lumOff val="25000"/>
                </a:schemeClr>
              </a:solidFill>
            </a:endParaRPr>
          </a:p>
          <a:p>
            <a:pPr fontAlgn="base">
              <a:spcAft>
                <a:spcPts val="600"/>
              </a:spcAft>
              <a:buClr>
                <a:schemeClr val="accent1"/>
              </a:buClr>
            </a:pPr>
            <a:endParaRPr lang="en-US" sz="2000">
              <a:solidFill>
                <a:schemeClr val="tx1">
                  <a:lumMod val="75000"/>
                  <a:lumOff val="25000"/>
                </a:schemeClr>
              </a:solidFill>
            </a:endParaRPr>
          </a:p>
        </p:txBody>
      </p:sp>
    </p:spTree>
    <p:extLst>
      <p:ext uri="{BB962C8B-B14F-4D97-AF65-F5344CB8AC3E}">
        <p14:creationId xmlns:p14="http://schemas.microsoft.com/office/powerpoint/2010/main" val="18494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sz="4800">
                <a:solidFill>
                  <a:schemeClr val="tx1">
                    <a:lumMod val="75000"/>
                    <a:lumOff val="25000"/>
                  </a:schemeClr>
                </a:solidFill>
              </a:rPr>
              <a:t>Values</a:t>
            </a:r>
          </a:p>
        </p:txBody>
      </p:sp>
      <p:pic>
        <p:nvPicPr>
          <p:cNvPr id="11" name="Picture Placeholder 10" descr="A picture containing sky, water, outdoor, person. It also reflects philosophy, peace&#10;&#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20" y="10"/>
            <a:ext cx="4580077" cy="6857990"/>
          </a:xfrm>
          <a:prstGeom prst="rect">
            <a:avLst/>
          </a:prstGeom>
        </p:spPr>
      </p:pic>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CCBAAA8-DE36-46A7-8728-72C3486FDBF0}"/>
              </a:ext>
            </a:extLst>
          </p:cNvPr>
          <p:cNvSpPr>
            <a:spLocks noGrp="1"/>
          </p:cNvSpPr>
          <p:nvPr>
            <p:ph idx="1"/>
          </p:nvPr>
        </p:nvSpPr>
        <p:spPr>
          <a:xfrm>
            <a:off x="5172074" y="2108201"/>
            <a:ext cx="5983606" cy="3760891"/>
          </a:xfrm>
        </p:spPr>
        <p:txBody>
          <a:bodyPr vert="horz" lIns="0" tIns="45720" rIns="0" bIns="45720" rtlCol="0">
            <a:normAutofit fontScale="92500" lnSpcReduction="20000"/>
          </a:bodyPr>
          <a:lstStyle/>
          <a:p>
            <a:pPr marL="87313" indent="0">
              <a:buFont typeface="Calibri" panose="020F0502020204030204" pitchFamily="34" charset="0"/>
              <a:buNone/>
            </a:pPr>
            <a:r>
              <a:rPr lang="en-US" sz="2600">
                <a:latin typeface="+mj-lt"/>
              </a:rPr>
              <a:t>We share a sense of values and commitments to our customers, our teams, and to each other.  In that spirit, we are all responsible and accountable to:</a:t>
            </a:r>
          </a:p>
          <a:p>
            <a:pPr marL="430213" indent="-342900"/>
            <a:r>
              <a:rPr lang="en-US" sz="2300">
                <a:latin typeface="+mj-lt"/>
              </a:rPr>
              <a:t>Strive for excellence in all we do </a:t>
            </a:r>
          </a:p>
          <a:p>
            <a:pPr marL="430213" indent="-342900"/>
            <a:r>
              <a:rPr lang="en-US" sz="2300">
                <a:latin typeface="+mj-lt"/>
              </a:rPr>
              <a:t>Design and provide the industry’s best products </a:t>
            </a:r>
          </a:p>
          <a:p>
            <a:pPr marL="430213" indent="-342900"/>
            <a:r>
              <a:rPr lang="en-US" sz="2300">
                <a:latin typeface="+mj-lt"/>
              </a:rPr>
              <a:t>Take ownership of our customers’ problems and solve them </a:t>
            </a:r>
          </a:p>
          <a:p>
            <a:pPr marL="430213" indent="-342900"/>
            <a:r>
              <a:rPr lang="en-US" sz="2300">
                <a:latin typeface="+mj-lt"/>
              </a:rPr>
              <a:t>Communicate openly, share information, and invest in developing our people </a:t>
            </a:r>
          </a:p>
        </p:txBody>
      </p:sp>
      <p:pic>
        <p:nvPicPr>
          <p:cNvPr id="9" name="Picture 8" descr="A picture containing text, font, screenshot, graphics&#10;&#10;Description automatically generated">
            <a:extLst>
              <a:ext uri="{FF2B5EF4-FFF2-40B4-BE49-F238E27FC236}">
                <a16:creationId xmlns:a16="http://schemas.microsoft.com/office/drawing/2014/main" id="{47D22194-E58E-4608-B63B-4454D9CB86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259689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2409-EF7A-4E55-8370-18E34E640F8E}"/>
              </a:ext>
            </a:extLst>
          </p:cNvPr>
          <p:cNvSpPr>
            <a:spLocks noGrp="1"/>
          </p:cNvSpPr>
          <p:nvPr>
            <p:ph type="title"/>
          </p:nvPr>
        </p:nvSpPr>
        <p:spPr>
          <a:xfrm>
            <a:off x="1092200" y="786383"/>
            <a:ext cx="3068833" cy="2093975"/>
          </a:xfrm>
        </p:spPr>
        <p:txBody>
          <a:bodyPr anchor="b">
            <a:normAutofit/>
          </a:bodyPr>
          <a:lstStyle/>
          <a:p>
            <a:r>
              <a:rPr lang="en-US"/>
              <a:t>Solutions</a:t>
            </a:r>
          </a:p>
        </p:txBody>
      </p:sp>
      <p:sp>
        <p:nvSpPr>
          <p:cNvPr id="13" name="Text Placeholder 3">
            <a:extLst>
              <a:ext uri="{FF2B5EF4-FFF2-40B4-BE49-F238E27FC236}">
                <a16:creationId xmlns:a16="http://schemas.microsoft.com/office/drawing/2014/main" id="{44630758-A35E-345A-A69A-03E9E8583B15}"/>
              </a:ext>
            </a:extLst>
          </p:cNvPr>
          <p:cNvSpPr>
            <a:spLocks noGrp="1"/>
          </p:cNvSpPr>
          <p:nvPr>
            <p:ph type="body" sz="half" idx="2"/>
          </p:nvPr>
        </p:nvSpPr>
        <p:spPr>
          <a:xfrm>
            <a:off x="1092200" y="3043050"/>
            <a:ext cx="3068832" cy="2638359"/>
          </a:xfrm>
        </p:spPr>
        <p:txBody>
          <a:bodyPr/>
          <a:lstStyle/>
          <a:p>
            <a:r>
              <a:rPr lang="en-US" dirty="0" err="1"/>
              <a:t>Lencore’s</a:t>
            </a:r>
            <a:r>
              <a:rPr lang="en-US" dirty="0"/>
              <a:t> portfolio of products provides a solution for any application, regardless of size, scope or budgetary requirement</a:t>
            </a:r>
          </a:p>
        </p:txBody>
      </p:sp>
      <p:graphicFrame>
        <p:nvGraphicFramePr>
          <p:cNvPr id="9" name="Content Placeholder 6">
            <a:extLst>
              <a:ext uri="{FF2B5EF4-FFF2-40B4-BE49-F238E27FC236}">
                <a16:creationId xmlns:a16="http://schemas.microsoft.com/office/drawing/2014/main" id="{B433B820-2421-9D09-AE89-920E55ABE77B}"/>
              </a:ext>
            </a:extLst>
          </p:cNvPr>
          <p:cNvGraphicFramePr>
            <a:graphicFrameLocks noGrp="1"/>
          </p:cNvGraphicFramePr>
          <p:nvPr>
            <p:ph idx="1"/>
            <p:extLst>
              <p:ext uri="{D42A27DB-BD31-4B8C-83A1-F6EECF244321}">
                <p14:modId xmlns:p14="http://schemas.microsoft.com/office/powerpoint/2010/main" val="3318571468"/>
              </p:ext>
            </p:extLst>
          </p:nvPr>
        </p:nvGraphicFramePr>
        <p:xfrm>
          <a:off x="5458984" y="812800"/>
          <a:ext cx="5713841" cy="4868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 font, screenshot, graphics&#10;&#10;Description automatically generated">
            <a:extLst>
              <a:ext uri="{FF2B5EF4-FFF2-40B4-BE49-F238E27FC236}">
                <a16:creationId xmlns:a16="http://schemas.microsoft.com/office/drawing/2014/main" id="{BE6A4E61-240F-44A4-9F61-030DD24A45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193257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ith a sunset in the background. This image is also reflects achievements&#10;">
            <a:extLst>
              <a:ext uri="{FF2B5EF4-FFF2-40B4-BE49-F238E27FC236}">
                <a16:creationId xmlns:a16="http://schemas.microsoft.com/office/drawing/2014/main" id="{73634FB2-CF5B-4C8E-9EF0-593506A28F3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7239" r="4990"/>
          <a:stretch/>
        </p:blipFill>
        <p:spPr>
          <a:xfrm>
            <a:off x="20" y="10"/>
            <a:ext cx="6311880" cy="6857990"/>
          </a:xfrm>
          <a:prstGeom prst="rect">
            <a:avLst/>
          </a:prstGeom>
          <a:noFill/>
        </p:spPr>
      </p:pic>
      <p:sp>
        <p:nvSpPr>
          <p:cNvPr id="5" name="Title 4">
            <a:extLst>
              <a:ext uri="{FF2B5EF4-FFF2-40B4-BE49-F238E27FC236}">
                <a16:creationId xmlns:a16="http://schemas.microsoft.com/office/drawing/2014/main" id="{B8B72B13-069B-4F8A-9437-FA58C3F1D44B}"/>
              </a:ext>
            </a:extLst>
          </p:cNvPr>
          <p:cNvSpPr>
            <a:spLocks noGrp="1"/>
          </p:cNvSpPr>
          <p:nvPr>
            <p:ph type="ctrTitle"/>
          </p:nvPr>
        </p:nvSpPr>
        <p:spPr>
          <a:xfrm>
            <a:off x="6629400" y="758952"/>
            <a:ext cx="4526280" cy="3227514"/>
          </a:xfrm>
        </p:spPr>
        <p:txBody>
          <a:bodyPr vert="horz" lIns="91440" tIns="45720" rIns="91440" bIns="45720" rtlCol="0" anchor="b">
            <a:normAutofit/>
          </a:bodyPr>
          <a:lstStyle/>
          <a:p>
            <a:r>
              <a:rPr lang="en-US"/>
              <a:t>Competitive Advantage</a:t>
            </a:r>
          </a:p>
        </p:txBody>
      </p:sp>
      <p:sp>
        <p:nvSpPr>
          <p:cNvPr id="6" name="Content Placeholder 5">
            <a:extLst>
              <a:ext uri="{FF2B5EF4-FFF2-40B4-BE49-F238E27FC236}">
                <a16:creationId xmlns:a16="http://schemas.microsoft.com/office/drawing/2014/main" id="{2281D70C-EE29-493E-838C-890184A02C07}"/>
              </a:ext>
            </a:extLst>
          </p:cNvPr>
          <p:cNvSpPr>
            <a:spLocks noGrp="1"/>
          </p:cNvSpPr>
          <p:nvPr>
            <p:ph type="subTitle" idx="1"/>
          </p:nvPr>
        </p:nvSpPr>
        <p:spPr>
          <a:xfrm>
            <a:off x="6632171" y="4508500"/>
            <a:ext cx="4526280" cy="1279652"/>
          </a:xfrm>
        </p:spPr>
        <p:txBody>
          <a:bodyPr vert="horz" lIns="0" tIns="45720" rIns="0" bIns="45720" rtlCol="0">
            <a:normAutofit/>
          </a:bodyPr>
          <a:lstStyle/>
          <a:p>
            <a:pPr>
              <a:lnSpc>
                <a:spcPct val="90000"/>
              </a:lnSpc>
            </a:pPr>
            <a:r>
              <a:rPr lang="en-US" sz="1600" dirty="0"/>
              <a:t>System Design </a:t>
            </a:r>
          </a:p>
          <a:p>
            <a:pPr>
              <a:lnSpc>
                <a:spcPct val="90000"/>
              </a:lnSpc>
            </a:pPr>
            <a:r>
              <a:rPr lang="en-US" sz="1600" dirty="0"/>
              <a:t>Quality of Sound</a:t>
            </a:r>
          </a:p>
          <a:p>
            <a:pPr>
              <a:lnSpc>
                <a:spcPct val="90000"/>
              </a:lnSpc>
            </a:pPr>
            <a:r>
              <a:rPr lang="en-US" sz="1600" dirty="0"/>
              <a:t>Customer excellence</a:t>
            </a:r>
          </a:p>
        </p:txBody>
      </p:sp>
      <p:pic>
        <p:nvPicPr>
          <p:cNvPr id="7" name="Picture 6" descr="A picture containing text, font, screenshot, graphics&#10;&#10;Description automatically generated">
            <a:extLst>
              <a:ext uri="{FF2B5EF4-FFF2-40B4-BE49-F238E27FC236}">
                <a16:creationId xmlns:a16="http://schemas.microsoft.com/office/drawing/2014/main" id="{37783604-ED4E-4B48-B98C-BB15028E7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403" y="6538369"/>
            <a:ext cx="1168700" cy="274320"/>
          </a:xfrm>
          <a:prstGeom prst="rect">
            <a:avLst/>
          </a:prstGeom>
        </p:spPr>
      </p:pic>
    </p:spTree>
    <p:extLst>
      <p:ext uri="{BB962C8B-B14F-4D97-AF65-F5344CB8AC3E}">
        <p14:creationId xmlns:p14="http://schemas.microsoft.com/office/powerpoint/2010/main" val="2225727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EE0C22-5040-4B09-9EAC-1CBF5B19CF85}"/>
              </a:ext>
            </a:extLst>
          </p:cNvPr>
          <p:cNvGrpSpPr/>
          <p:nvPr/>
        </p:nvGrpSpPr>
        <p:grpSpPr>
          <a:xfrm>
            <a:off x="689706" y="2674657"/>
            <a:ext cx="10812587" cy="3937731"/>
            <a:chOff x="689706" y="2372809"/>
            <a:chExt cx="10812587" cy="3937731"/>
          </a:xfrm>
        </p:grpSpPr>
        <p:sp>
          <p:nvSpPr>
            <p:cNvPr id="3" name="Freeform 3">
              <a:extLst>
                <a:ext uri="{FF2B5EF4-FFF2-40B4-BE49-F238E27FC236}">
                  <a16:creationId xmlns:a16="http://schemas.microsoft.com/office/drawing/2014/main" id="{65B902F7-BEA6-498A-B9E6-336AB7C147B3}"/>
                </a:ext>
              </a:extLst>
            </p:cNvPr>
            <p:cNvSpPr/>
            <p:nvPr/>
          </p:nvSpPr>
          <p:spPr>
            <a:xfrm rot="16200000">
              <a:off x="481848" y="2580667"/>
              <a:ext cx="3937731" cy="3522016"/>
            </a:xfrm>
            <a:custGeom>
              <a:avLst/>
              <a:gdLst>
                <a:gd name="connsiteX0" fmla="*/ 0 w 3522015"/>
                <a:gd name="connsiteY0" fmla="*/ 176101 h 3937730"/>
                <a:gd name="connsiteX1" fmla="*/ 176101 w 3522015"/>
                <a:gd name="connsiteY1" fmla="*/ 0 h 3937730"/>
                <a:gd name="connsiteX2" fmla="*/ 3345914 w 3522015"/>
                <a:gd name="connsiteY2" fmla="*/ 0 h 3937730"/>
                <a:gd name="connsiteX3" fmla="*/ 3522015 w 3522015"/>
                <a:gd name="connsiteY3" fmla="*/ 176101 h 3937730"/>
                <a:gd name="connsiteX4" fmla="*/ 3522015 w 3522015"/>
                <a:gd name="connsiteY4" fmla="*/ 3761629 h 3937730"/>
                <a:gd name="connsiteX5" fmla="*/ 3345914 w 3522015"/>
                <a:gd name="connsiteY5" fmla="*/ 3937730 h 3937730"/>
                <a:gd name="connsiteX6" fmla="*/ 176101 w 3522015"/>
                <a:gd name="connsiteY6" fmla="*/ 3937730 h 3937730"/>
                <a:gd name="connsiteX7" fmla="*/ 0 w 3522015"/>
                <a:gd name="connsiteY7" fmla="*/ 3761629 h 3937730"/>
                <a:gd name="connsiteX8" fmla="*/ 0 w 3522015"/>
                <a:gd name="connsiteY8" fmla="*/ 176101 h 393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015" h="3937730">
                  <a:moveTo>
                    <a:pt x="3364505" y="1"/>
                  </a:moveTo>
                  <a:cubicBezTo>
                    <a:pt x="3451495" y="1"/>
                    <a:pt x="3522015" y="88150"/>
                    <a:pt x="3522015" y="196887"/>
                  </a:cubicBezTo>
                  <a:lnTo>
                    <a:pt x="3522015" y="3740843"/>
                  </a:lnTo>
                  <a:cubicBezTo>
                    <a:pt x="3522015" y="3849580"/>
                    <a:pt x="3451495" y="3937729"/>
                    <a:pt x="3364505" y="3937729"/>
                  </a:cubicBezTo>
                  <a:lnTo>
                    <a:pt x="157510" y="3937729"/>
                  </a:lnTo>
                  <a:cubicBezTo>
                    <a:pt x="70520" y="3937729"/>
                    <a:pt x="0" y="3849580"/>
                    <a:pt x="0" y="3740843"/>
                  </a:cubicBezTo>
                  <a:lnTo>
                    <a:pt x="0" y="196887"/>
                  </a:lnTo>
                  <a:cubicBezTo>
                    <a:pt x="0" y="88150"/>
                    <a:pt x="70520" y="1"/>
                    <a:pt x="157510" y="1"/>
                  </a:cubicBezTo>
                  <a:lnTo>
                    <a:pt x="3364505" y="1"/>
                  </a:lnTo>
                  <a:close/>
                </a:path>
              </a:pathLst>
            </a:custGeom>
            <a:solidFill>
              <a:srgbClr val="1A4D19"/>
            </a:solidFill>
            <a:ln w="44450">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08792" tIns="137161" rIns="177800" bIns="2817611" numCol="1" spcCol="1270" anchor="t" anchorCtr="0">
              <a:noAutofit/>
            </a:bodyPr>
            <a:lstStyle/>
            <a:p>
              <a:pPr marL="0" lvl="0" indent="0" algn="r" defTabSz="1778000">
                <a:lnSpc>
                  <a:spcPct val="90000"/>
                </a:lnSpc>
                <a:spcBef>
                  <a:spcPct val="0"/>
                </a:spcBef>
                <a:spcAft>
                  <a:spcPct val="35000"/>
                </a:spcAft>
                <a:buNone/>
              </a:pPr>
              <a:r>
                <a:rPr lang="en-US" sz="4000" b="0" i="0" kern="1200">
                  <a:latin typeface="+mj-lt"/>
                </a:rPr>
                <a:t>IN-OFFICE</a:t>
              </a:r>
              <a:endParaRPr lang="en-US" sz="4000" kern="1200">
                <a:latin typeface="+mj-lt"/>
              </a:endParaRPr>
            </a:p>
          </p:txBody>
        </p:sp>
        <p:sp>
          <p:nvSpPr>
            <p:cNvPr id="4" name="Freeform 4">
              <a:extLst>
                <a:ext uri="{FF2B5EF4-FFF2-40B4-BE49-F238E27FC236}">
                  <a16:creationId xmlns:a16="http://schemas.microsoft.com/office/drawing/2014/main" id="{1CCC697C-6C57-41FB-86C2-B62B5EC76ADC}"/>
                </a:ext>
              </a:extLst>
            </p:cNvPr>
            <p:cNvSpPr/>
            <p:nvPr/>
          </p:nvSpPr>
          <p:spPr>
            <a:xfrm>
              <a:off x="1394109" y="2372810"/>
              <a:ext cx="2623901" cy="3937730"/>
            </a:xfrm>
            <a:custGeom>
              <a:avLst/>
              <a:gdLst>
                <a:gd name="connsiteX0" fmla="*/ 0 w 2623901"/>
                <a:gd name="connsiteY0" fmla="*/ 0 h 3937730"/>
                <a:gd name="connsiteX1" fmla="*/ 2623901 w 2623901"/>
                <a:gd name="connsiteY1" fmla="*/ 0 h 3937730"/>
                <a:gd name="connsiteX2" fmla="*/ 2623901 w 2623901"/>
                <a:gd name="connsiteY2" fmla="*/ 3937730 h 3937730"/>
                <a:gd name="connsiteX3" fmla="*/ 0 w 2623901"/>
                <a:gd name="connsiteY3" fmla="*/ 3937730 h 3937730"/>
                <a:gd name="connsiteX4" fmla="*/ 0 w 2623901"/>
                <a:gd name="connsiteY4" fmla="*/ 0 h 393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01" h="3937730">
                  <a:moveTo>
                    <a:pt x="0" y="0"/>
                  </a:moveTo>
                  <a:lnTo>
                    <a:pt x="2623901" y="0"/>
                  </a:lnTo>
                  <a:lnTo>
                    <a:pt x="2623901" y="3937730"/>
                  </a:lnTo>
                  <a:lnTo>
                    <a:pt x="0" y="393773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0287" rIns="0" bIns="0" numCol="1" spcCol="1270" anchor="t" anchorCtr="0">
              <a:noAutofit/>
            </a:bodyPr>
            <a:lstStyle/>
            <a:p>
              <a:pPr marL="137160" lvl="0" indent="-137160" algn="l" defTabSz="133350">
                <a:lnSpc>
                  <a:spcPct val="100000"/>
                </a:lnSpc>
                <a:spcBef>
                  <a:spcPct val="0"/>
                </a:spcBef>
                <a:spcAft>
                  <a:spcPct val="35000"/>
                </a:spcAft>
                <a:buFont typeface="Arial" panose="020B0604020202020204" pitchFamily="34" charset="0"/>
                <a:buNone/>
              </a:pPr>
              <a:endParaRPr lang="en-US" sz="300" kern="1200" dirty="0">
                <a:latin typeface="+mj-lt"/>
              </a:endParaRPr>
            </a:p>
            <a:p>
              <a:pPr marL="137160" lvl="1" indent="-137160" algn="l" defTabSz="622300">
                <a:lnSpc>
                  <a:spcPct val="100000"/>
                </a:lnSpc>
                <a:spcBef>
                  <a:spcPct val="0"/>
                </a:spcBef>
                <a:spcAft>
                  <a:spcPct val="15000"/>
                </a:spcAft>
                <a:buFont typeface="Arial" panose="020B0604020202020204" pitchFamily="34" charset="0"/>
                <a:buChar char="•"/>
              </a:pPr>
              <a:r>
                <a:rPr lang="en-US" sz="1400" b="0" i="0" kern="1200" dirty="0"/>
                <a:t>Control the acoustical environment to provide productivity and comfort while balancing collaboration and privacy</a:t>
              </a:r>
              <a:endParaRPr lang="en-US" sz="1400" kern="1200" dirty="0">
                <a:latin typeface="+mj-lt"/>
              </a:endParaRPr>
            </a:p>
            <a:p>
              <a:pPr marL="137160" lvl="1" indent="-137160" algn="l" defTabSz="622300">
                <a:lnSpc>
                  <a:spcPct val="100000"/>
                </a:lnSpc>
                <a:spcBef>
                  <a:spcPct val="0"/>
                </a:spcBef>
                <a:spcAft>
                  <a:spcPct val="15000"/>
                </a:spcAft>
                <a:buFont typeface="Arial" panose="020B0604020202020204" pitchFamily="34" charset="0"/>
                <a:buChar char="•"/>
              </a:pPr>
              <a:r>
                <a:rPr lang="en-US" sz="1400" b="0" i="0" kern="1200" dirty="0"/>
                <a:t>Allow employees to focus on the task on hand</a:t>
              </a:r>
              <a:endParaRPr lang="en-US" sz="1400" kern="1200" dirty="0"/>
            </a:p>
            <a:p>
              <a:pPr marL="137160" lvl="1" indent="-137160" algn="l" defTabSz="622300">
                <a:lnSpc>
                  <a:spcPct val="100000"/>
                </a:lnSpc>
                <a:spcBef>
                  <a:spcPct val="0"/>
                </a:spcBef>
                <a:spcAft>
                  <a:spcPct val="15000"/>
                </a:spcAft>
                <a:buFont typeface="Arial" panose="020B0604020202020204" pitchFamily="34" charset="0"/>
                <a:buChar char="•"/>
              </a:pPr>
              <a:r>
                <a:rPr lang="en-US" sz="1400" b="0" i="0" kern="1200" dirty="0"/>
                <a:t>Boost team collaboration</a:t>
              </a:r>
              <a:endParaRPr lang="en-US" sz="1400" kern="1200" dirty="0"/>
            </a:p>
            <a:p>
              <a:pPr marL="137160" lvl="1" indent="-137160" algn="l" defTabSz="622300">
                <a:lnSpc>
                  <a:spcPct val="100000"/>
                </a:lnSpc>
                <a:spcBef>
                  <a:spcPct val="0"/>
                </a:spcBef>
                <a:spcAft>
                  <a:spcPct val="15000"/>
                </a:spcAft>
                <a:buFont typeface="Arial" panose="020B0604020202020204" pitchFamily="34" charset="0"/>
                <a:buChar char="•"/>
              </a:pPr>
              <a:r>
                <a:rPr lang="en-US" sz="1400" b="0" i="0" kern="1200" dirty="0"/>
                <a:t>Increase employee satisfaction and overall well-being</a:t>
              </a:r>
              <a:endParaRPr lang="en-US" sz="1400" kern="1200" dirty="0"/>
            </a:p>
            <a:p>
              <a:pPr marL="137160" lvl="1" indent="-137160" algn="l" defTabSz="622300">
                <a:lnSpc>
                  <a:spcPct val="100000"/>
                </a:lnSpc>
                <a:spcBef>
                  <a:spcPct val="0"/>
                </a:spcBef>
                <a:spcAft>
                  <a:spcPct val="15000"/>
                </a:spcAft>
                <a:buFont typeface="Arial" panose="020B0604020202020204" pitchFamily="34" charset="0"/>
                <a:buChar char="•"/>
              </a:pPr>
              <a:r>
                <a:rPr lang="en-US" sz="1400" b="0" i="0" kern="1200" dirty="0"/>
                <a:t>Adaptable, scalable and configurable for any office setup, now and in the future</a:t>
              </a:r>
              <a:endParaRPr lang="en-US" sz="1400" kern="1200" dirty="0"/>
            </a:p>
            <a:p>
              <a:pPr marL="137160" lvl="1" indent="-137160" algn="l" defTabSz="622300">
                <a:lnSpc>
                  <a:spcPct val="100000"/>
                </a:lnSpc>
                <a:spcBef>
                  <a:spcPct val="0"/>
                </a:spcBef>
                <a:spcAft>
                  <a:spcPct val="15000"/>
                </a:spcAft>
                <a:buFont typeface="Arial" panose="020B0604020202020204" pitchFamily="34" charset="0"/>
                <a:buChar char="•"/>
              </a:pPr>
              <a:r>
                <a:rPr lang="en-US" sz="1400" b="0" i="0" kern="1200" dirty="0"/>
                <a:t>Proven, powerful ROI </a:t>
              </a:r>
              <a:endParaRPr lang="en-US" sz="1400" kern="1200" dirty="0"/>
            </a:p>
          </p:txBody>
        </p:sp>
        <p:sp>
          <p:nvSpPr>
            <p:cNvPr id="5" name="Freeform 5">
              <a:extLst>
                <a:ext uri="{FF2B5EF4-FFF2-40B4-BE49-F238E27FC236}">
                  <a16:creationId xmlns:a16="http://schemas.microsoft.com/office/drawing/2014/main" id="{14D4654F-36AD-4EB5-9C4A-E7621B1A0E04}"/>
                </a:ext>
              </a:extLst>
            </p:cNvPr>
            <p:cNvSpPr/>
            <p:nvPr/>
          </p:nvSpPr>
          <p:spPr>
            <a:xfrm rot="16200000">
              <a:off x="4127133" y="2580667"/>
              <a:ext cx="3937731" cy="3522016"/>
            </a:xfrm>
            <a:custGeom>
              <a:avLst/>
              <a:gdLst>
                <a:gd name="connsiteX0" fmla="*/ 0 w 3522015"/>
                <a:gd name="connsiteY0" fmla="*/ 176101 h 3937730"/>
                <a:gd name="connsiteX1" fmla="*/ 176101 w 3522015"/>
                <a:gd name="connsiteY1" fmla="*/ 0 h 3937730"/>
                <a:gd name="connsiteX2" fmla="*/ 3345914 w 3522015"/>
                <a:gd name="connsiteY2" fmla="*/ 0 h 3937730"/>
                <a:gd name="connsiteX3" fmla="*/ 3522015 w 3522015"/>
                <a:gd name="connsiteY3" fmla="*/ 176101 h 3937730"/>
                <a:gd name="connsiteX4" fmla="*/ 3522015 w 3522015"/>
                <a:gd name="connsiteY4" fmla="*/ 3761629 h 3937730"/>
                <a:gd name="connsiteX5" fmla="*/ 3345914 w 3522015"/>
                <a:gd name="connsiteY5" fmla="*/ 3937730 h 3937730"/>
                <a:gd name="connsiteX6" fmla="*/ 176101 w 3522015"/>
                <a:gd name="connsiteY6" fmla="*/ 3937730 h 3937730"/>
                <a:gd name="connsiteX7" fmla="*/ 0 w 3522015"/>
                <a:gd name="connsiteY7" fmla="*/ 3761629 h 3937730"/>
                <a:gd name="connsiteX8" fmla="*/ 0 w 3522015"/>
                <a:gd name="connsiteY8" fmla="*/ 176101 h 393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015" h="3937730">
                  <a:moveTo>
                    <a:pt x="3364505" y="1"/>
                  </a:moveTo>
                  <a:cubicBezTo>
                    <a:pt x="3451495" y="1"/>
                    <a:pt x="3522015" y="88150"/>
                    <a:pt x="3522015" y="196887"/>
                  </a:cubicBezTo>
                  <a:lnTo>
                    <a:pt x="3522015" y="3740843"/>
                  </a:lnTo>
                  <a:cubicBezTo>
                    <a:pt x="3522015" y="3849580"/>
                    <a:pt x="3451495" y="3937729"/>
                    <a:pt x="3364505" y="3937729"/>
                  </a:cubicBezTo>
                  <a:lnTo>
                    <a:pt x="157510" y="3937729"/>
                  </a:lnTo>
                  <a:cubicBezTo>
                    <a:pt x="70520" y="3937729"/>
                    <a:pt x="0" y="3849580"/>
                    <a:pt x="0" y="3740843"/>
                  </a:cubicBezTo>
                  <a:lnTo>
                    <a:pt x="0" y="196887"/>
                  </a:lnTo>
                  <a:cubicBezTo>
                    <a:pt x="0" y="88150"/>
                    <a:pt x="70520" y="1"/>
                    <a:pt x="157510" y="1"/>
                  </a:cubicBezTo>
                  <a:lnTo>
                    <a:pt x="3364505" y="1"/>
                  </a:lnTo>
                  <a:close/>
                </a:path>
              </a:pathLst>
            </a:custGeom>
            <a:solidFill>
              <a:srgbClr val="4BA347"/>
            </a:solidFill>
            <a:ln w="44450">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08792" tIns="137161" rIns="177800" bIns="2817611" numCol="1" spcCol="1270" anchor="t" anchorCtr="0">
              <a:noAutofit/>
            </a:bodyPr>
            <a:lstStyle/>
            <a:p>
              <a:pPr marL="0" lvl="0" indent="0" algn="r" defTabSz="1778000">
                <a:lnSpc>
                  <a:spcPct val="90000"/>
                </a:lnSpc>
                <a:spcBef>
                  <a:spcPct val="0"/>
                </a:spcBef>
                <a:spcAft>
                  <a:spcPct val="35000"/>
                </a:spcAft>
                <a:buNone/>
              </a:pPr>
              <a:r>
                <a:rPr lang="en-US" sz="4000" b="0" i="0" kern="1200">
                  <a:latin typeface="+mj-lt"/>
                </a:rPr>
                <a:t>HYBRID</a:t>
              </a:r>
              <a:endParaRPr lang="en-US" sz="4000" kern="1200">
                <a:latin typeface="+mj-lt"/>
              </a:endParaRPr>
            </a:p>
          </p:txBody>
        </p:sp>
        <p:sp>
          <p:nvSpPr>
            <p:cNvPr id="6" name="Extract 6">
              <a:extLst>
                <a:ext uri="{FF2B5EF4-FFF2-40B4-BE49-F238E27FC236}">
                  <a16:creationId xmlns:a16="http://schemas.microsoft.com/office/drawing/2014/main" id="{19B493C8-B876-4BC1-91A0-BFCDCCA1B3A6}"/>
                </a:ext>
              </a:extLst>
            </p:cNvPr>
            <p:cNvSpPr/>
            <p:nvPr/>
          </p:nvSpPr>
          <p:spPr>
            <a:xfrm rot="5400000">
              <a:off x="4063105" y="5486123"/>
              <a:ext cx="578993" cy="528302"/>
            </a:xfrm>
            <a:prstGeom prst="flowChartExtract">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Freeform 9">
              <a:extLst>
                <a:ext uri="{FF2B5EF4-FFF2-40B4-BE49-F238E27FC236}">
                  <a16:creationId xmlns:a16="http://schemas.microsoft.com/office/drawing/2014/main" id="{87AA892A-E4F7-4B90-B627-2989D9A01999}"/>
                </a:ext>
              </a:extLst>
            </p:cNvPr>
            <p:cNvSpPr/>
            <p:nvPr/>
          </p:nvSpPr>
          <p:spPr>
            <a:xfrm>
              <a:off x="5039394" y="2372810"/>
              <a:ext cx="2623901" cy="3937730"/>
            </a:xfrm>
            <a:custGeom>
              <a:avLst/>
              <a:gdLst>
                <a:gd name="connsiteX0" fmla="*/ 0 w 2623901"/>
                <a:gd name="connsiteY0" fmla="*/ 0 h 3937730"/>
                <a:gd name="connsiteX1" fmla="*/ 2623901 w 2623901"/>
                <a:gd name="connsiteY1" fmla="*/ 0 h 3937730"/>
                <a:gd name="connsiteX2" fmla="*/ 2623901 w 2623901"/>
                <a:gd name="connsiteY2" fmla="*/ 3937730 h 3937730"/>
                <a:gd name="connsiteX3" fmla="*/ 0 w 2623901"/>
                <a:gd name="connsiteY3" fmla="*/ 3937730 h 3937730"/>
                <a:gd name="connsiteX4" fmla="*/ 0 w 2623901"/>
                <a:gd name="connsiteY4" fmla="*/ 0 h 393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01" h="3937730">
                  <a:moveTo>
                    <a:pt x="0" y="0"/>
                  </a:moveTo>
                  <a:lnTo>
                    <a:pt x="2623901" y="0"/>
                  </a:lnTo>
                  <a:lnTo>
                    <a:pt x="2623901" y="3937730"/>
                  </a:lnTo>
                  <a:lnTo>
                    <a:pt x="0" y="393773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0287" rIns="0" bIns="0" numCol="1" spcCol="1270" anchor="t" anchorCtr="0">
              <a:noAutofit/>
            </a:bodyPr>
            <a:lstStyle/>
            <a:p>
              <a:pPr marL="128016" lvl="0" indent="-137160" algn="l" defTabSz="133350">
                <a:lnSpc>
                  <a:spcPct val="100000"/>
                </a:lnSpc>
                <a:spcBef>
                  <a:spcPct val="0"/>
                </a:spcBef>
                <a:spcAft>
                  <a:spcPct val="35000"/>
                </a:spcAft>
                <a:buNone/>
              </a:pPr>
              <a:endParaRPr lang="en-US" sz="300" b="0" i="0" kern="1200"/>
            </a:p>
            <a:p>
              <a:pPr marL="128016" lvl="1" indent="-137160" algn="l" defTabSz="622300">
                <a:lnSpc>
                  <a:spcPct val="100000"/>
                </a:lnSpc>
                <a:spcBef>
                  <a:spcPct val="0"/>
                </a:spcBef>
                <a:spcAft>
                  <a:spcPct val="15000"/>
                </a:spcAft>
                <a:buChar char="•"/>
              </a:pPr>
              <a:r>
                <a:rPr lang="en-US" sz="1400" b="0" i="0" kern="1200"/>
                <a:t>Increase collaboration between remote and in-office employees with audio solutions that control the acoustical environment to maximize overall productivity</a:t>
              </a:r>
              <a:endParaRPr lang="en-US" sz="1400" kern="1200"/>
            </a:p>
            <a:p>
              <a:pPr marL="128016" lvl="1" indent="-137160" algn="l" defTabSz="622300">
                <a:lnSpc>
                  <a:spcPct val="100000"/>
                </a:lnSpc>
                <a:spcBef>
                  <a:spcPct val="0"/>
                </a:spcBef>
                <a:spcAft>
                  <a:spcPct val="15000"/>
                </a:spcAft>
                <a:buChar char="•"/>
              </a:pPr>
              <a:r>
                <a:rPr lang="en-US" sz="1400" b="0" i="0" kern="1200"/>
                <a:t>Execute seamless audio integration and sound management to bring remote and in-office workers into a collaborative environment</a:t>
              </a:r>
              <a:endParaRPr lang="en-US" sz="1400" kern="1200"/>
            </a:p>
            <a:p>
              <a:pPr marL="128016" lvl="1" indent="-137160" algn="l" defTabSz="622300">
                <a:lnSpc>
                  <a:spcPct val="100000"/>
                </a:lnSpc>
                <a:spcBef>
                  <a:spcPct val="0"/>
                </a:spcBef>
                <a:spcAft>
                  <a:spcPct val="15000"/>
                </a:spcAft>
                <a:buChar char="•"/>
              </a:pPr>
              <a:r>
                <a:rPr lang="en-US" sz="1400" b="0" i="0" kern="1200"/>
                <a:t>Achieve acoustic consistency in at-home and in-office work environments</a:t>
              </a:r>
              <a:endParaRPr lang="en-US" sz="1400" kern="1200"/>
            </a:p>
          </p:txBody>
        </p:sp>
        <p:sp>
          <p:nvSpPr>
            <p:cNvPr id="8" name="Freeform 10">
              <a:extLst>
                <a:ext uri="{FF2B5EF4-FFF2-40B4-BE49-F238E27FC236}">
                  <a16:creationId xmlns:a16="http://schemas.microsoft.com/office/drawing/2014/main" id="{DBDDE399-DAF5-45C6-A5AD-0D7E4464F83B}"/>
                </a:ext>
              </a:extLst>
            </p:cNvPr>
            <p:cNvSpPr/>
            <p:nvPr/>
          </p:nvSpPr>
          <p:spPr>
            <a:xfrm rot="16200000">
              <a:off x="7772419" y="2580667"/>
              <a:ext cx="3937731" cy="3522016"/>
            </a:xfrm>
            <a:custGeom>
              <a:avLst/>
              <a:gdLst>
                <a:gd name="connsiteX0" fmla="*/ 0 w 3522015"/>
                <a:gd name="connsiteY0" fmla="*/ 176101 h 3937730"/>
                <a:gd name="connsiteX1" fmla="*/ 176101 w 3522015"/>
                <a:gd name="connsiteY1" fmla="*/ 0 h 3937730"/>
                <a:gd name="connsiteX2" fmla="*/ 3345914 w 3522015"/>
                <a:gd name="connsiteY2" fmla="*/ 0 h 3937730"/>
                <a:gd name="connsiteX3" fmla="*/ 3522015 w 3522015"/>
                <a:gd name="connsiteY3" fmla="*/ 176101 h 3937730"/>
                <a:gd name="connsiteX4" fmla="*/ 3522015 w 3522015"/>
                <a:gd name="connsiteY4" fmla="*/ 3761629 h 3937730"/>
                <a:gd name="connsiteX5" fmla="*/ 3345914 w 3522015"/>
                <a:gd name="connsiteY5" fmla="*/ 3937730 h 3937730"/>
                <a:gd name="connsiteX6" fmla="*/ 176101 w 3522015"/>
                <a:gd name="connsiteY6" fmla="*/ 3937730 h 3937730"/>
                <a:gd name="connsiteX7" fmla="*/ 0 w 3522015"/>
                <a:gd name="connsiteY7" fmla="*/ 3761629 h 3937730"/>
                <a:gd name="connsiteX8" fmla="*/ 0 w 3522015"/>
                <a:gd name="connsiteY8" fmla="*/ 176101 h 393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015" h="3937730">
                  <a:moveTo>
                    <a:pt x="3364505" y="1"/>
                  </a:moveTo>
                  <a:cubicBezTo>
                    <a:pt x="3451495" y="1"/>
                    <a:pt x="3522015" y="88150"/>
                    <a:pt x="3522015" y="196887"/>
                  </a:cubicBezTo>
                  <a:lnTo>
                    <a:pt x="3522015" y="3740843"/>
                  </a:lnTo>
                  <a:cubicBezTo>
                    <a:pt x="3522015" y="3849580"/>
                    <a:pt x="3451495" y="3937729"/>
                    <a:pt x="3364505" y="3937729"/>
                  </a:cubicBezTo>
                  <a:lnTo>
                    <a:pt x="157510" y="3937729"/>
                  </a:lnTo>
                  <a:cubicBezTo>
                    <a:pt x="70520" y="3937729"/>
                    <a:pt x="0" y="3849580"/>
                    <a:pt x="0" y="3740843"/>
                  </a:cubicBezTo>
                  <a:lnTo>
                    <a:pt x="0" y="196887"/>
                  </a:lnTo>
                  <a:cubicBezTo>
                    <a:pt x="0" y="88150"/>
                    <a:pt x="70520" y="1"/>
                    <a:pt x="157510" y="1"/>
                  </a:cubicBezTo>
                  <a:lnTo>
                    <a:pt x="3364505" y="1"/>
                  </a:lnTo>
                  <a:close/>
                </a:path>
              </a:pathLst>
            </a:custGeom>
            <a:solidFill>
              <a:srgbClr val="74C23C"/>
            </a:solidFill>
            <a:ln w="44450">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08792" tIns="137160" rIns="177800" bIns="2817612" numCol="1" spcCol="1270" anchor="t" anchorCtr="0">
              <a:noAutofit/>
            </a:bodyPr>
            <a:lstStyle/>
            <a:p>
              <a:pPr marL="0" lvl="0" indent="0" algn="r" defTabSz="1778000">
                <a:lnSpc>
                  <a:spcPct val="90000"/>
                </a:lnSpc>
                <a:spcBef>
                  <a:spcPct val="0"/>
                </a:spcBef>
                <a:spcAft>
                  <a:spcPct val="35000"/>
                </a:spcAft>
                <a:buNone/>
              </a:pPr>
              <a:r>
                <a:rPr lang="en-US" sz="4000" b="0" i="0" kern="1200">
                  <a:latin typeface="+mj-lt"/>
                </a:rPr>
                <a:t>REMOTE</a:t>
              </a:r>
              <a:endParaRPr lang="en-US" sz="4000" kern="1200">
                <a:latin typeface="+mj-lt"/>
              </a:endParaRPr>
            </a:p>
          </p:txBody>
        </p:sp>
        <p:sp>
          <p:nvSpPr>
            <p:cNvPr id="9" name="Extract 11">
              <a:extLst>
                <a:ext uri="{FF2B5EF4-FFF2-40B4-BE49-F238E27FC236}">
                  <a16:creationId xmlns:a16="http://schemas.microsoft.com/office/drawing/2014/main" id="{43CB13E9-2057-48C1-906E-3BF3B9F48199}"/>
                </a:ext>
              </a:extLst>
            </p:cNvPr>
            <p:cNvSpPr/>
            <p:nvPr/>
          </p:nvSpPr>
          <p:spPr>
            <a:xfrm rot="5400000">
              <a:off x="7708390" y="5486123"/>
              <a:ext cx="578993" cy="528302"/>
            </a:xfrm>
            <a:prstGeom prst="flowChartExtract">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Freeform 12">
              <a:extLst>
                <a:ext uri="{FF2B5EF4-FFF2-40B4-BE49-F238E27FC236}">
                  <a16:creationId xmlns:a16="http://schemas.microsoft.com/office/drawing/2014/main" id="{67F51492-B158-4367-ADB1-B88E0D6C7B23}"/>
                </a:ext>
              </a:extLst>
            </p:cNvPr>
            <p:cNvSpPr/>
            <p:nvPr/>
          </p:nvSpPr>
          <p:spPr>
            <a:xfrm>
              <a:off x="8684680" y="2372810"/>
              <a:ext cx="2623901" cy="3937730"/>
            </a:xfrm>
            <a:custGeom>
              <a:avLst/>
              <a:gdLst>
                <a:gd name="connsiteX0" fmla="*/ 0 w 2623901"/>
                <a:gd name="connsiteY0" fmla="*/ 0 h 3937730"/>
                <a:gd name="connsiteX1" fmla="*/ 2623901 w 2623901"/>
                <a:gd name="connsiteY1" fmla="*/ 0 h 3937730"/>
                <a:gd name="connsiteX2" fmla="*/ 2623901 w 2623901"/>
                <a:gd name="connsiteY2" fmla="*/ 3937730 h 3937730"/>
                <a:gd name="connsiteX3" fmla="*/ 0 w 2623901"/>
                <a:gd name="connsiteY3" fmla="*/ 3937730 h 3937730"/>
                <a:gd name="connsiteX4" fmla="*/ 0 w 2623901"/>
                <a:gd name="connsiteY4" fmla="*/ 0 h 393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01" h="3937730">
                  <a:moveTo>
                    <a:pt x="0" y="0"/>
                  </a:moveTo>
                  <a:lnTo>
                    <a:pt x="2623901" y="0"/>
                  </a:lnTo>
                  <a:lnTo>
                    <a:pt x="2623901" y="3937730"/>
                  </a:lnTo>
                  <a:lnTo>
                    <a:pt x="0" y="393773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0287" rIns="0" bIns="0" numCol="1" spcCol="1270" anchor="t" anchorCtr="0">
              <a:noAutofit/>
            </a:bodyPr>
            <a:lstStyle/>
            <a:p>
              <a:pPr marL="137160" lvl="0" indent="-137160" algn="l" defTabSz="133350">
                <a:lnSpc>
                  <a:spcPct val="100000"/>
                </a:lnSpc>
                <a:spcBef>
                  <a:spcPct val="0"/>
                </a:spcBef>
                <a:spcAft>
                  <a:spcPct val="35000"/>
                </a:spcAft>
                <a:buNone/>
              </a:pPr>
              <a:endParaRPr lang="en-US" sz="300" b="0" i="0" kern="1200"/>
            </a:p>
            <a:p>
              <a:pPr marL="137160" lvl="1" indent="-137160" algn="l" defTabSz="622300">
                <a:lnSpc>
                  <a:spcPct val="100000"/>
                </a:lnSpc>
                <a:spcBef>
                  <a:spcPct val="0"/>
                </a:spcBef>
                <a:spcAft>
                  <a:spcPct val="15000"/>
                </a:spcAft>
                <a:buChar char="•"/>
              </a:pPr>
              <a:r>
                <a:rPr lang="en-US" sz="1400" b="0" i="0" kern="1200"/>
                <a:t>Overcome at-home noise distractions and focus on what’s important</a:t>
              </a:r>
              <a:endParaRPr lang="en-US" sz="1400" kern="1200"/>
            </a:p>
            <a:p>
              <a:pPr marL="137160" lvl="1" indent="-137160" algn="l" defTabSz="622300">
                <a:lnSpc>
                  <a:spcPct val="100000"/>
                </a:lnSpc>
                <a:spcBef>
                  <a:spcPct val="0"/>
                </a:spcBef>
                <a:spcAft>
                  <a:spcPct val="15000"/>
                </a:spcAft>
                <a:buChar char="•"/>
              </a:pPr>
              <a:r>
                <a:rPr lang="en-US" sz="1400" b="0" i="0" kern="1200"/>
                <a:t>Bring remote and in-office workers into a collaborative environment with seamless audio integration</a:t>
              </a:r>
              <a:endParaRPr lang="en-US" sz="1400" kern="1200"/>
            </a:p>
            <a:p>
              <a:pPr marL="137160" lvl="1" indent="-137160" algn="l" defTabSz="622300">
                <a:lnSpc>
                  <a:spcPct val="100000"/>
                </a:lnSpc>
                <a:spcBef>
                  <a:spcPct val="0"/>
                </a:spcBef>
                <a:spcAft>
                  <a:spcPct val="15000"/>
                </a:spcAft>
                <a:buChar char="•"/>
              </a:pPr>
              <a:r>
                <a:rPr lang="en-US" sz="1400" b="0" i="0" kern="1200"/>
                <a:t>Achieve the best remote environment possible with acoustical consistency</a:t>
              </a:r>
              <a:endParaRPr lang="en-US" sz="1400" kern="1200"/>
            </a:p>
            <a:p>
              <a:pPr marL="137160" lvl="1" indent="-137160" algn="l" defTabSz="622300">
                <a:lnSpc>
                  <a:spcPct val="100000"/>
                </a:lnSpc>
                <a:spcBef>
                  <a:spcPct val="0"/>
                </a:spcBef>
                <a:spcAft>
                  <a:spcPct val="15000"/>
                </a:spcAft>
                <a:buChar char="•"/>
              </a:pPr>
              <a:r>
                <a:rPr lang="en-US" sz="1400" b="0" i="0" kern="1200"/>
                <a:t>Mirror in-office productivity at home</a:t>
              </a:r>
              <a:endParaRPr lang="en-US" sz="1400" kern="1200"/>
            </a:p>
          </p:txBody>
        </p:sp>
      </p:grpSp>
      <p:sp>
        <p:nvSpPr>
          <p:cNvPr id="13" name="Title 12">
            <a:extLst>
              <a:ext uri="{FF2B5EF4-FFF2-40B4-BE49-F238E27FC236}">
                <a16:creationId xmlns:a16="http://schemas.microsoft.com/office/drawing/2014/main" id="{6FDB7577-0458-45F9-992A-30F25CD0B909}"/>
              </a:ext>
            </a:extLst>
          </p:cNvPr>
          <p:cNvSpPr>
            <a:spLocks noGrp="1"/>
          </p:cNvSpPr>
          <p:nvPr>
            <p:ph type="title"/>
          </p:nvPr>
        </p:nvSpPr>
        <p:spPr/>
        <p:txBody>
          <a:bodyPr/>
          <a:lstStyle/>
          <a:p>
            <a:r>
              <a:rPr lang="en-US" dirty="0"/>
              <a:t>OUR POSITION</a:t>
            </a:r>
          </a:p>
        </p:txBody>
      </p:sp>
      <p:sp>
        <p:nvSpPr>
          <p:cNvPr id="14" name="TextBox 13">
            <a:extLst>
              <a:ext uri="{FF2B5EF4-FFF2-40B4-BE49-F238E27FC236}">
                <a16:creationId xmlns:a16="http://schemas.microsoft.com/office/drawing/2014/main" id="{E32A13F9-4087-4CF9-B691-267E9D3526AF}"/>
              </a:ext>
            </a:extLst>
          </p:cNvPr>
          <p:cNvSpPr txBox="1"/>
          <p:nvPr/>
        </p:nvSpPr>
        <p:spPr>
          <a:xfrm>
            <a:off x="689706" y="1772870"/>
            <a:ext cx="10812588" cy="369332"/>
          </a:xfrm>
          <a:prstGeom prst="rect">
            <a:avLst/>
          </a:prstGeom>
          <a:noFill/>
        </p:spPr>
        <p:txBody>
          <a:bodyPr wrap="square" rtlCol="0">
            <a:spAutoFit/>
          </a:bodyPr>
          <a:lstStyle/>
          <a:p>
            <a:pPr algn="ctr"/>
            <a:r>
              <a:rPr lang="en-US" dirty="0"/>
              <a:t>The future of workplace environments may be uncertain. Our solutions are not. </a:t>
            </a:r>
          </a:p>
        </p:txBody>
      </p:sp>
    </p:spTree>
    <p:extLst>
      <p:ext uri="{BB962C8B-B14F-4D97-AF65-F5344CB8AC3E}">
        <p14:creationId xmlns:p14="http://schemas.microsoft.com/office/powerpoint/2010/main" val="905114447"/>
      </p:ext>
    </p:extLst>
  </p:cSld>
  <p:clrMapOvr>
    <a:masterClrMapping/>
  </p:clrMapOvr>
</p:sld>
</file>

<file path=ppt/theme/theme1.xml><?xml version="1.0" encoding="utf-8"?>
<a:theme xmlns:a="http://schemas.openxmlformats.org/drawingml/2006/main" name="RetrospectVTI">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71af3243-3dd4-4a8d-8c0d-dd76da1f02a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941CA7C-A0BF-44EF-B2E5-7539C3B9B0B6}">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company all hands presentation</Template>
  <TotalTime>490</TotalTime>
  <Words>3474</Words>
  <Application>Microsoft Office PowerPoint</Application>
  <PresentationFormat>Widescreen</PresentationFormat>
  <Paragraphs>555</Paragraphs>
  <Slides>54</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Calibri</vt:lpstr>
      <vt:lpstr>Calibri Light</vt:lpstr>
      <vt:lpstr>Helvetica</vt:lpstr>
      <vt:lpstr>Helvetica Neue Thin</vt:lpstr>
      <vt:lpstr>Roboto</vt:lpstr>
      <vt:lpstr>Wingdings</vt:lpstr>
      <vt:lpstr>RetrospectVTI</vt:lpstr>
      <vt:lpstr>Office Theme</vt:lpstr>
      <vt:lpstr>Lencore Acoustics LLC</vt:lpstr>
      <vt:lpstr>Agenda</vt:lpstr>
      <vt:lpstr>Our Story</vt:lpstr>
      <vt:lpstr>Mission</vt:lpstr>
      <vt:lpstr>Our Value Proposition</vt:lpstr>
      <vt:lpstr>Values</vt:lpstr>
      <vt:lpstr>Solutions</vt:lpstr>
      <vt:lpstr>Competitive Advantage</vt:lpstr>
      <vt:lpstr>OUR POSITION</vt:lpstr>
      <vt:lpstr>Solutions</vt:lpstr>
      <vt:lpstr>WE HAVE ALL EXPERIENCED SOUND MASKING BEFORE</vt:lpstr>
      <vt:lpstr>Sound Masking by Definition </vt:lpstr>
      <vt:lpstr>PowerPoint Presentation</vt:lpstr>
      <vt:lpstr>Let’s look at the current office space.  Why is there a need for Sound Masking?</vt:lpstr>
      <vt:lpstr>Sound Masking allows collaboration to happen in Small Groups Within The Same Space</vt:lpstr>
      <vt:lpstr>PowerPoint Presentation</vt:lpstr>
      <vt:lpstr>Absorb, Block, Cover</vt:lpstr>
      <vt:lpstr>PowerPoint Presentation</vt:lpstr>
      <vt:lpstr>How sound masking works</vt:lpstr>
      <vt:lpstr>How sound masking works</vt:lpstr>
      <vt:lpstr>PowerPoint Presentation</vt:lpstr>
      <vt:lpstr>PowerPoint Presentation</vt:lpstr>
      <vt:lpstr>Speech Without Sound Masking</vt:lpstr>
      <vt:lpstr>Speech With Sound Masking</vt:lpstr>
      <vt:lpstr>Sound Masking Coverage</vt:lpstr>
      <vt:lpstr>SOUND MASKING WORKS BECAUSE:</vt:lpstr>
      <vt:lpstr>Industry Verticals</vt:lpstr>
      <vt:lpstr>Product Offerings </vt:lpstr>
      <vt:lpstr>Sound Masking and Noise Management Portfolio  </vt:lpstr>
      <vt:lpstr>We have Green Sound speakers for every occasion</vt:lpstr>
      <vt:lpstr>PowerPoint Presentation</vt:lpstr>
      <vt:lpstr>Comprehensive Design Support</vt:lpstr>
      <vt:lpstr>Thank you</vt:lpstr>
      <vt:lpstr>Appendix</vt:lpstr>
      <vt:lpstr>i.Net System Overview</vt:lpstr>
      <vt:lpstr>Enterprise Systems i.Net Headend</vt:lpstr>
      <vt:lpstr>Enterprise Systems i.Net Quad OP</vt:lpstr>
      <vt:lpstr>Enterprise Systems i.Net Music &amp; Paging Interface</vt:lpstr>
      <vt:lpstr>PowerPoint Presentation</vt:lpstr>
      <vt:lpstr>PowerPoint Presentation</vt:lpstr>
      <vt:lpstr>PowerPoint Presentation</vt:lpstr>
      <vt:lpstr>Central Control – System Manager</vt:lpstr>
      <vt:lpstr>Central Control – System Manager</vt:lpstr>
      <vt:lpstr>PowerPoint Presentation</vt:lpstr>
      <vt:lpstr>Gold</vt:lpstr>
      <vt:lpstr>Silver</vt:lpstr>
      <vt:lpstr>Local Control IR Keypad</vt:lpstr>
      <vt:lpstr>Classic</vt:lpstr>
      <vt:lpstr>i.Net Tangent</vt:lpstr>
      <vt:lpstr>i.Net G950</vt:lpstr>
      <vt:lpstr>i.Net G545</vt:lpstr>
      <vt:lpstr>Solid drive</vt:lpstr>
      <vt:lpstr>Paging speakers</vt:lpstr>
      <vt:lpstr>Best Fit for Lencore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Fabrikam</dc:title>
  <dc:creator>Scott Eifert</dc:creator>
  <cp:lastModifiedBy>Scott Eifert</cp:lastModifiedBy>
  <cp:revision>3</cp:revision>
  <dcterms:created xsi:type="dcterms:W3CDTF">2023-05-25T12:36:07Z</dcterms:created>
  <dcterms:modified xsi:type="dcterms:W3CDTF">2023-07-19T18:54:47Z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