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4" r:id="rId3"/>
    <p:sldId id="260" r:id="rId4"/>
    <p:sldId id="265" r:id="rId5"/>
    <p:sldId id="266" r:id="rId6"/>
    <p:sldId id="268" r:id="rId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487E2A0C-ED19-461C-BC38-50FC6B4C5646}" type="datetimeFigureOut">
              <a:rPr lang="en-US" smtClean="0"/>
              <a:t>5/27/2014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B9400E32-6150-4FA2-96DC-DD08F5F64F15}" type="slidenum">
              <a:rPr lang="en-US" smtClean="0"/>
              <a:t>‹#›</a:t>
            </a:fld>
            <a:endParaRPr lang="en-US"/>
          </a:p>
        </p:txBody>
      </p:sp>
    </p:spTree>
    <p:extLst>
      <p:ext uri="{BB962C8B-B14F-4D97-AF65-F5344CB8AC3E}">
        <p14:creationId xmlns:p14="http://schemas.microsoft.com/office/powerpoint/2010/main" val="285014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00E32-6150-4FA2-96DC-DD08F5F64F15}" type="slidenum">
              <a:rPr lang="en-US" smtClean="0"/>
              <a:t>2</a:t>
            </a:fld>
            <a:endParaRPr lang="en-US"/>
          </a:p>
        </p:txBody>
      </p:sp>
    </p:spTree>
    <p:extLst>
      <p:ext uri="{BB962C8B-B14F-4D97-AF65-F5344CB8AC3E}">
        <p14:creationId xmlns:p14="http://schemas.microsoft.com/office/powerpoint/2010/main" val="205953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06B16EF3-A576-476F-B2BE-A58949CD0114}" type="datetimeFigureOut">
              <a:rPr lang="en-US" smtClean="0"/>
              <a:t>5/27/2014</a:t>
            </a:fld>
            <a:endParaRPr lang="en-US"/>
          </a:p>
        </p:txBody>
      </p:sp>
      <p:sp>
        <p:nvSpPr>
          <p:cNvPr id="17" name="Slide Number Placeholder 16"/>
          <p:cNvSpPr>
            <a:spLocks noGrp="1"/>
          </p:cNvSpPr>
          <p:nvPr>
            <p:ph type="sldNum" sz="quarter" idx="11"/>
          </p:nvPr>
        </p:nvSpPr>
        <p:spPr/>
        <p:txBody>
          <a:bodyPr/>
          <a:lstStyle/>
          <a:p>
            <a:fld id="{68FE158B-DEEA-4E41-9028-17350C6CC772}"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16EF3-A576-476F-B2BE-A58949CD0114}"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158B-DEEA-4E41-9028-17350C6CC7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16EF3-A576-476F-B2BE-A58949CD0114}"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158B-DEEA-4E41-9028-17350C6CC772}"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06B16EF3-A576-476F-B2BE-A58949CD0114}" type="datetimeFigureOut">
              <a:rPr lang="en-US" smtClean="0"/>
              <a:t>5/27/2014</a:t>
            </a:fld>
            <a:endParaRPr lang="en-US"/>
          </a:p>
        </p:txBody>
      </p:sp>
      <p:sp>
        <p:nvSpPr>
          <p:cNvPr id="12" name="Slide Number Placeholder 11"/>
          <p:cNvSpPr>
            <a:spLocks noGrp="1"/>
          </p:cNvSpPr>
          <p:nvPr>
            <p:ph type="sldNum" sz="quarter" idx="15"/>
          </p:nvPr>
        </p:nvSpPr>
        <p:spPr/>
        <p:txBody>
          <a:bodyPr/>
          <a:lstStyle/>
          <a:p>
            <a:fld id="{68FE158B-DEEA-4E41-9028-17350C6CC772}"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06B16EF3-A576-476F-B2BE-A58949CD0114}" type="datetimeFigureOut">
              <a:rPr lang="en-US" smtClean="0"/>
              <a:t>5/27/2014</a:t>
            </a:fld>
            <a:endParaRPr lang="en-US"/>
          </a:p>
        </p:txBody>
      </p:sp>
      <p:sp>
        <p:nvSpPr>
          <p:cNvPr id="14" name="Slide Number Placeholder 13"/>
          <p:cNvSpPr>
            <a:spLocks noGrp="1"/>
          </p:cNvSpPr>
          <p:nvPr>
            <p:ph type="sldNum" sz="quarter" idx="11"/>
          </p:nvPr>
        </p:nvSpPr>
        <p:spPr/>
        <p:txBody>
          <a:bodyPr/>
          <a:lstStyle/>
          <a:p>
            <a:fld id="{68FE158B-DEEA-4E41-9028-17350C6CC772}"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06B16EF3-A576-476F-B2BE-A58949CD0114}" type="datetimeFigureOut">
              <a:rPr lang="en-US" smtClean="0"/>
              <a:t>5/27/2014</a:t>
            </a:fld>
            <a:endParaRPr lang="en-US"/>
          </a:p>
        </p:txBody>
      </p:sp>
      <p:sp>
        <p:nvSpPr>
          <p:cNvPr id="12" name="Slide Number Placeholder 11"/>
          <p:cNvSpPr>
            <a:spLocks noGrp="1"/>
          </p:cNvSpPr>
          <p:nvPr>
            <p:ph type="sldNum" sz="quarter" idx="16"/>
          </p:nvPr>
        </p:nvSpPr>
        <p:spPr/>
        <p:txBody>
          <a:bodyPr/>
          <a:lstStyle/>
          <a:p>
            <a:fld id="{68FE158B-DEEA-4E41-9028-17350C6CC772}"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06B16EF3-A576-476F-B2BE-A58949CD0114}" type="datetimeFigureOut">
              <a:rPr lang="en-US" smtClean="0"/>
              <a:t>5/27/2014</a:t>
            </a:fld>
            <a:endParaRPr lang="en-US"/>
          </a:p>
        </p:txBody>
      </p:sp>
      <p:sp>
        <p:nvSpPr>
          <p:cNvPr id="12" name="Slide Number Placeholder 11"/>
          <p:cNvSpPr>
            <a:spLocks noGrp="1"/>
          </p:cNvSpPr>
          <p:nvPr>
            <p:ph type="sldNum" sz="quarter" idx="17"/>
          </p:nvPr>
        </p:nvSpPr>
        <p:spPr/>
        <p:txBody>
          <a:bodyPr/>
          <a:lstStyle/>
          <a:p>
            <a:fld id="{68FE158B-DEEA-4E41-9028-17350C6CC772}"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06B16EF3-A576-476F-B2BE-A58949CD0114}" type="datetimeFigureOut">
              <a:rPr lang="en-US" smtClean="0"/>
              <a:t>5/27/2014</a:t>
            </a:fld>
            <a:endParaRPr lang="en-US"/>
          </a:p>
        </p:txBody>
      </p:sp>
      <p:sp>
        <p:nvSpPr>
          <p:cNvPr id="16" name="Slide Number Placeholder 15"/>
          <p:cNvSpPr>
            <a:spLocks noGrp="1"/>
          </p:cNvSpPr>
          <p:nvPr>
            <p:ph type="sldNum" sz="quarter" idx="11"/>
          </p:nvPr>
        </p:nvSpPr>
        <p:spPr/>
        <p:txBody>
          <a:bodyPr/>
          <a:lstStyle/>
          <a:p>
            <a:fld id="{68FE158B-DEEA-4E41-9028-17350C6CC77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6B16EF3-A576-476F-B2BE-A58949CD0114}" type="datetimeFigureOut">
              <a:rPr lang="en-US" smtClean="0"/>
              <a:t>5/27/2014</a:t>
            </a:fld>
            <a:endParaRPr lang="en-US"/>
          </a:p>
        </p:txBody>
      </p:sp>
      <p:sp>
        <p:nvSpPr>
          <p:cNvPr id="8" name="Slide Number Placeholder 7"/>
          <p:cNvSpPr>
            <a:spLocks noGrp="1"/>
          </p:cNvSpPr>
          <p:nvPr>
            <p:ph type="sldNum" sz="quarter" idx="11"/>
          </p:nvPr>
        </p:nvSpPr>
        <p:spPr/>
        <p:txBody>
          <a:bodyPr/>
          <a:lstStyle/>
          <a:p>
            <a:fld id="{68FE158B-DEEA-4E41-9028-17350C6CC77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06B16EF3-A576-476F-B2BE-A58949CD0114}" type="datetimeFigureOut">
              <a:rPr lang="en-US" smtClean="0"/>
              <a:t>5/27/2014</a:t>
            </a:fld>
            <a:endParaRPr lang="en-US"/>
          </a:p>
        </p:txBody>
      </p:sp>
      <p:sp>
        <p:nvSpPr>
          <p:cNvPr id="19" name="Slide Number Placeholder 18"/>
          <p:cNvSpPr>
            <a:spLocks noGrp="1"/>
          </p:cNvSpPr>
          <p:nvPr>
            <p:ph type="sldNum" sz="quarter" idx="16"/>
          </p:nvPr>
        </p:nvSpPr>
        <p:spPr/>
        <p:txBody>
          <a:bodyPr/>
          <a:lstStyle/>
          <a:p>
            <a:fld id="{68FE158B-DEEA-4E41-9028-17350C6CC772}"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06B16EF3-A576-476F-B2BE-A58949CD0114}" type="datetimeFigureOut">
              <a:rPr lang="en-US" smtClean="0"/>
              <a:t>5/27/2014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68FE158B-DEEA-4E41-9028-17350C6CC772}"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06B16EF3-A576-476F-B2BE-A58949CD0114}" type="datetimeFigureOut">
              <a:rPr lang="en-US" smtClean="0"/>
              <a:t>5/27/2014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8FE158B-DEEA-4E41-9028-17350C6CC772}"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hyperlink" Target="http://www.radio1041.fm/"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openesf.net/projects/esf-activists-news-network/project-home/bob-marley.jpg&amp;imgrefurl=http://openesf.net/projects/esf-activists-news-network/blog/2008/10/&amp;usg=__NLCgp5O3nqgukL_2xwRPZpL_sj4=&amp;h=768&amp;w=1024&amp;sz=95&amp;hl=en&amp;start=1&amp;tbnid=U7Zi5La6FXGTmM:&amp;tbnh=113&amp;tbnw=150&amp;prev=/images?q=bob+marley&amp;gbv=2&amp;hl=en" TargetMode="External"/><Relationship Id="rId11" Type="http://schemas.openxmlformats.org/officeDocument/2006/relationships/image" Target="../media/image6.jp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hyperlink" Target="http://www.eaglecountry975.com/index.php"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9458" y="457200"/>
            <a:ext cx="8685942" cy="1323439"/>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tx1">
                    <a:lumMod val="95000"/>
                  </a:schemeClr>
                </a:solidFill>
                <a:effectLst>
                  <a:outerShdw blurRad="50800" dist="39000" dir="5460000" algn="tl">
                    <a:srgbClr val="000000">
                      <a:alpha val="38000"/>
                    </a:srgbClr>
                  </a:outerShdw>
                </a:effectLst>
              </a:rPr>
              <a:t>CT’s Exclusive Adult Alternative Locally </a:t>
            </a:r>
            <a:r>
              <a:rPr lang="en-US" sz="4000" b="1" dirty="0" smtClean="0">
                <a:ln w="11430"/>
                <a:solidFill>
                  <a:schemeClr val="tx1">
                    <a:lumMod val="95000"/>
                  </a:schemeClr>
                </a:solidFill>
                <a:effectLst>
                  <a:outerShdw blurRad="50800" dist="39000" dir="5460000" algn="tl">
                    <a:srgbClr val="000000">
                      <a:alpha val="38000"/>
                    </a:srgbClr>
                  </a:outerShdw>
                </a:effectLst>
              </a:rPr>
              <a:t>Owned &amp; Operated</a:t>
            </a:r>
            <a:endParaRPr lang="en-US" sz="4000" b="1" cap="none" spc="0" dirty="0" smtClean="0">
              <a:ln w="11430"/>
              <a:solidFill>
                <a:schemeClr val="tx1">
                  <a:lumMod val="95000"/>
                </a:schemeClr>
              </a:solidFill>
              <a:effectLst>
                <a:outerShdw blurRad="50800" dist="39000" dir="5460000" algn="tl">
                  <a:srgbClr val="000000">
                    <a:alpha val="38000"/>
                  </a:srgbClr>
                </a:outerShdw>
              </a:effectLst>
            </a:endParaRPr>
          </a:p>
        </p:txBody>
      </p:sp>
      <p:sp>
        <p:nvSpPr>
          <p:cNvPr id="9" name="Rectangle 8"/>
          <p:cNvSpPr/>
          <p:nvPr/>
        </p:nvSpPr>
        <p:spPr>
          <a:xfrm>
            <a:off x="619831" y="5257800"/>
            <a:ext cx="795031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tx1">
                    <a:lumMod val="85000"/>
                  </a:schemeClr>
                </a:solidFill>
                <a:effectLst>
                  <a:outerShdw blurRad="50800" dist="39000" dir="5460000" algn="tl">
                    <a:srgbClr val="000000">
                      <a:alpha val="38000"/>
                    </a:srgbClr>
                  </a:outerShdw>
                </a:effectLst>
              </a:rPr>
              <a:t>- 50,000 watts of pure radio power -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133600"/>
            <a:ext cx="4304871" cy="2572591"/>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965472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amazing listeners</a:t>
            </a:r>
            <a:endParaRPr lang="en-US" dirty="0"/>
          </a:p>
        </p:txBody>
      </p:sp>
      <p:sp>
        <p:nvSpPr>
          <p:cNvPr id="4" name="Rectangle 3"/>
          <p:cNvSpPr/>
          <p:nvPr/>
        </p:nvSpPr>
        <p:spPr>
          <a:xfrm>
            <a:off x="152400" y="1828800"/>
            <a:ext cx="8763000" cy="3139321"/>
          </a:xfrm>
          <a:prstGeom prst="rect">
            <a:avLst/>
          </a:prstGeom>
        </p:spPr>
        <p:txBody>
          <a:bodyPr wrap="square">
            <a:spAutoFit/>
          </a:bodyPr>
          <a:lstStyle/>
          <a:p>
            <a:pPr algn="ctr"/>
            <a:r>
              <a:rPr lang="en-US" dirty="0">
                <a:latin typeface="+mj-lt"/>
                <a:cs typeface="Tahoma" pitchFamily="34" charset="0"/>
              </a:rPr>
              <a:t>The Radio 104.1 listener is in the “age of acquisition.” A young adult probably married, with at least one child, maybe two, in their first home, buying their first and second family vehicle. They are coming into their own, established in their career and life choices.</a:t>
            </a:r>
          </a:p>
          <a:p>
            <a:pPr algn="ctr"/>
            <a:endParaRPr lang="en-US" dirty="0">
              <a:latin typeface="+mj-lt"/>
              <a:cs typeface="Tahoma" pitchFamily="34" charset="0"/>
            </a:endParaRPr>
          </a:p>
          <a:p>
            <a:pPr algn="ctr"/>
            <a:r>
              <a:rPr lang="en-US" dirty="0">
                <a:latin typeface="+mj-lt"/>
                <a:cs typeface="Tahoma" pitchFamily="34" charset="0"/>
              </a:rPr>
              <a:t>They are spending money on products and services like furniture, life insurance, automobiles, electronics, clothing, etc. Radio 104.1 listeners are applying for mortgages and buying engagement rings. </a:t>
            </a:r>
          </a:p>
          <a:p>
            <a:pPr algn="ctr"/>
            <a:endParaRPr lang="en-US" dirty="0">
              <a:latin typeface="+mj-lt"/>
              <a:cs typeface="Tahoma" pitchFamily="34" charset="0"/>
            </a:endParaRPr>
          </a:p>
          <a:p>
            <a:pPr algn="ctr">
              <a:spcAft>
                <a:spcPts val="1200"/>
              </a:spcAft>
            </a:pPr>
            <a:r>
              <a:rPr lang="en-US" dirty="0">
                <a:latin typeface="+mj-lt"/>
                <a:cs typeface="Tahoma" pitchFamily="34" charset="0"/>
              </a:rPr>
              <a:t>Radio </a:t>
            </a:r>
            <a:r>
              <a:rPr lang="en-US" dirty="0" smtClean="0">
                <a:latin typeface="+mj-lt"/>
                <a:cs typeface="Tahoma" pitchFamily="34" charset="0"/>
              </a:rPr>
              <a:t>104.1’s Listeners are ACTIVE </a:t>
            </a:r>
            <a:r>
              <a:rPr lang="en-US" dirty="0">
                <a:latin typeface="+mj-lt"/>
                <a:cs typeface="Tahoma" pitchFamily="34" charset="0"/>
              </a:rPr>
              <a:t>– belong to a gym, swimming, jogging, hiking, camping, fishing, golf, mountain biking, boating, canoe/kayak and </a:t>
            </a:r>
            <a:r>
              <a:rPr lang="en-US" u="sng" dirty="0">
                <a:latin typeface="+mj-lt"/>
                <a:cs typeface="Tahoma" pitchFamily="34" charset="0"/>
              </a:rPr>
              <a:t>extremely high</a:t>
            </a:r>
            <a:r>
              <a:rPr lang="en-US" dirty="0">
                <a:latin typeface="+mj-lt"/>
                <a:cs typeface="Tahoma" pitchFamily="34" charset="0"/>
              </a:rPr>
              <a:t> in skiing and snowboarding. </a:t>
            </a:r>
          </a:p>
        </p:txBody>
      </p:sp>
      <p:pic>
        <p:nvPicPr>
          <p:cNvPr id="1026" name="Picture 2" descr="http://www.insulationforhome.com/wp-content/uploads/2011/12/Baltimore-h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1816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ffective-time-management-strategies.com/images/focus_on_the_fami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040689"/>
            <a:ext cx="18288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alary-money.com/images/dollar-not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5105400"/>
            <a:ext cx="1828800" cy="1458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355" t="9122" b="8262"/>
          <a:stretch/>
        </p:blipFill>
        <p:spPr>
          <a:xfrm>
            <a:off x="7247365" y="5867400"/>
            <a:ext cx="1896634" cy="990600"/>
          </a:xfrm>
          <a:prstGeom prst="rect">
            <a:avLst/>
          </a:prstGeom>
        </p:spPr>
      </p:pic>
    </p:spTree>
    <p:extLst>
      <p:ext uri="{BB962C8B-B14F-4D97-AF65-F5344CB8AC3E}">
        <p14:creationId xmlns:p14="http://schemas.microsoft.com/office/powerpoint/2010/main" val="144592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990600"/>
            <a:ext cx="4114800" cy="701040"/>
          </a:xfrm>
        </p:spPr>
        <p:txBody>
          <a:bodyPr>
            <a:normAutofit fontScale="90000"/>
          </a:bodyPr>
          <a:lstStyle/>
          <a:p>
            <a:r>
              <a:rPr lang="en-US" sz="2000" dirty="0" smtClean="0"/>
              <a:t/>
            </a:r>
            <a:br>
              <a:rPr lang="en-US" sz="2000" dirty="0" smtClean="0"/>
            </a:br>
            <a:r>
              <a:rPr lang="en-US" sz="2000" dirty="0" smtClean="0"/>
              <a:t>Who are we?</a:t>
            </a:r>
            <a:r>
              <a:rPr lang="en-US" dirty="0"/>
              <a:t/>
            </a:r>
            <a:br>
              <a:rPr lang="en-US" dirty="0"/>
            </a:br>
            <a:endParaRPr lang="en-US" dirty="0"/>
          </a:p>
        </p:txBody>
      </p:sp>
      <p:sp>
        <p:nvSpPr>
          <p:cNvPr id="8" name="AutoShape 10"/>
          <p:cNvSpPr>
            <a:spLocks noChangeArrowheads="1"/>
          </p:cNvSpPr>
          <p:nvPr/>
        </p:nvSpPr>
        <p:spPr bwMode="auto">
          <a:xfrm>
            <a:off x="76200" y="4495800"/>
            <a:ext cx="8915400" cy="2286000"/>
          </a:xfrm>
          <a:prstGeom prst="roundRect">
            <a:avLst>
              <a:gd name="adj" fmla="val 16667"/>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TextBox 5"/>
          <p:cNvSpPr txBox="1"/>
          <p:nvPr/>
        </p:nvSpPr>
        <p:spPr>
          <a:xfrm>
            <a:off x="685800" y="1752600"/>
            <a:ext cx="7772400" cy="2031325"/>
          </a:xfrm>
          <a:prstGeom prst="rect">
            <a:avLst/>
          </a:prstGeom>
          <a:noFill/>
        </p:spPr>
        <p:txBody>
          <a:bodyPr wrap="square" rtlCol="0">
            <a:spAutoFit/>
          </a:bodyPr>
          <a:lstStyle/>
          <a:p>
            <a:pPr marL="285750" indent="-285750">
              <a:buFont typeface="Arial" pitchFamily="34" charset="0"/>
              <a:buChar char="•"/>
            </a:pPr>
            <a:r>
              <a:rPr lang="en-US" dirty="0" smtClean="0"/>
              <a:t>Call Letters	WMRQ-FM – CT’s Most Marketed Radio Station!!!</a:t>
            </a:r>
          </a:p>
          <a:p>
            <a:pPr marL="285750" indent="-285750">
              <a:buFont typeface="Arial" pitchFamily="34" charset="0"/>
              <a:buChar char="•"/>
            </a:pPr>
            <a:r>
              <a:rPr lang="en-US" dirty="0" smtClean="0"/>
              <a:t>Dial Position	104.1 FM</a:t>
            </a:r>
          </a:p>
          <a:p>
            <a:pPr marL="285750" indent="-285750">
              <a:buFont typeface="Arial" pitchFamily="34" charset="0"/>
              <a:buChar char="•"/>
            </a:pPr>
            <a:r>
              <a:rPr lang="en-US" dirty="0" smtClean="0"/>
              <a:t>Website	</a:t>
            </a:r>
            <a:r>
              <a:rPr lang="en-US" dirty="0" smtClean="0">
                <a:hlinkClick r:id="rId2"/>
              </a:rPr>
              <a:t>www.radio1041.fm</a:t>
            </a:r>
            <a:endParaRPr lang="en-US" dirty="0" smtClean="0"/>
          </a:p>
          <a:p>
            <a:pPr marL="285750" indent="-285750">
              <a:buFont typeface="Arial" pitchFamily="34" charset="0"/>
              <a:buChar char="•"/>
            </a:pPr>
            <a:r>
              <a:rPr lang="en-US" dirty="0" smtClean="0"/>
              <a:t>Format	Adult </a:t>
            </a:r>
            <a:r>
              <a:rPr lang="en-US" dirty="0" smtClean="0"/>
              <a:t>Alternative Rock</a:t>
            </a:r>
            <a:endParaRPr lang="en-US" dirty="0" smtClean="0"/>
          </a:p>
          <a:p>
            <a:pPr marL="285750" indent="-285750">
              <a:buFont typeface="Arial" pitchFamily="34" charset="0"/>
              <a:buChar char="•"/>
            </a:pPr>
            <a:r>
              <a:rPr lang="en-US" dirty="0" smtClean="0"/>
              <a:t>Coverage	Hartford, New Haven, Springfield, Waterbury, &amp; Danbury</a:t>
            </a:r>
          </a:p>
          <a:p>
            <a:pPr marL="285750" indent="-285750">
              <a:buFont typeface="Arial" pitchFamily="34" charset="0"/>
              <a:buChar char="•"/>
            </a:pPr>
            <a:r>
              <a:rPr lang="en-US" dirty="0" smtClean="0"/>
              <a:t>Signal		50,000 watts broadcasting from Meriden Mountain</a:t>
            </a:r>
          </a:p>
          <a:p>
            <a:pPr marL="285750" indent="-285750">
              <a:buFont typeface="Arial" pitchFamily="34" charset="0"/>
              <a:buChar char="•"/>
            </a:pPr>
            <a:r>
              <a:rPr lang="en-US" dirty="0" smtClean="0"/>
              <a:t>Audience	Adults 25 to 49</a:t>
            </a:r>
          </a:p>
        </p:txBody>
      </p:sp>
      <p:sp>
        <p:nvSpPr>
          <p:cNvPr id="9" name="Rectangle 8"/>
          <p:cNvSpPr/>
          <p:nvPr/>
        </p:nvSpPr>
        <p:spPr>
          <a:xfrm>
            <a:off x="76200" y="3733800"/>
            <a:ext cx="8915400" cy="1323439"/>
          </a:xfrm>
          <a:prstGeom prst="rect">
            <a:avLst/>
          </a:prstGeom>
        </p:spPr>
        <p:txBody>
          <a:bodyPr wrap="square">
            <a:spAutoFit/>
          </a:bodyPr>
          <a:lstStyle/>
          <a:p>
            <a:pPr algn="ctr"/>
            <a:r>
              <a:rPr lang="en-US" b="1" i="1" u="sng" dirty="0">
                <a:cs typeface="Tahoma" pitchFamily="34" charset="0"/>
              </a:rPr>
              <a:t>The music – Mainstream Adult Alternative</a:t>
            </a:r>
          </a:p>
          <a:p>
            <a:endParaRPr lang="en-US" sz="800" dirty="0">
              <a:cs typeface="Tahoma" pitchFamily="34" charset="0"/>
            </a:endParaRPr>
          </a:p>
          <a:p>
            <a:pPr algn="ctr"/>
            <a:r>
              <a:rPr lang="en-US" dirty="0">
                <a:cs typeface="Tahoma" pitchFamily="34" charset="0"/>
              </a:rPr>
              <a:t>Florence and the Machine, Dave Matthews Band, U2, Coldplay, Pearl Jam, MGMT, Red Hot Chili Peppers, Bob Marley, The Fray</a:t>
            </a:r>
            <a:r>
              <a:rPr lang="en-US" dirty="0" smtClean="0">
                <a:cs typeface="Tahoma" pitchFamily="34" charset="0"/>
              </a:rPr>
              <a:t>, </a:t>
            </a:r>
            <a:r>
              <a:rPr lang="en-US" dirty="0">
                <a:cs typeface="Tahoma" pitchFamily="34" charset="0"/>
              </a:rPr>
              <a:t>Nirvana, Foo Fighters, Green Day, Blink 182, </a:t>
            </a:r>
            <a:r>
              <a:rPr lang="en-US" dirty="0" err="1" smtClean="0">
                <a:cs typeface="Tahoma" pitchFamily="34" charset="0"/>
              </a:rPr>
              <a:t>Linkin</a:t>
            </a:r>
            <a:r>
              <a:rPr lang="en-US" dirty="0" smtClean="0">
                <a:cs typeface="Tahoma" pitchFamily="34" charset="0"/>
              </a:rPr>
              <a:t> </a:t>
            </a:r>
            <a:r>
              <a:rPr lang="en-US" dirty="0">
                <a:cs typeface="Tahoma" pitchFamily="34" charset="0"/>
              </a:rPr>
              <a:t>Park.  </a:t>
            </a:r>
          </a:p>
          <a:p>
            <a:pPr algn="ctr"/>
            <a:r>
              <a:rPr lang="en-US" u="sng" dirty="0">
                <a:cs typeface="Tahoma" pitchFamily="34" charset="0"/>
              </a:rPr>
              <a:t>A VERY DIVERSE RANGE OF ARTISTS! </a:t>
            </a:r>
          </a:p>
        </p:txBody>
      </p:sp>
      <p:grpSp>
        <p:nvGrpSpPr>
          <p:cNvPr id="2" name="Group 1"/>
          <p:cNvGrpSpPr/>
          <p:nvPr/>
        </p:nvGrpSpPr>
        <p:grpSpPr>
          <a:xfrm>
            <a:off x="152400" y="4990558"/>
            <a:ext cx="8980436" cy="876842"/>
            <a:chOff x="163564" y="5724013"/>
            <a:chExt cx="7380236" cy="973138"/>
          </a:xfrm>
        </p:grpSpPr>
        <p:pic>
          <p:nvPicPr>
            <p:cNvPr id="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756" y="5755763"/>
              <a:ext cx="11620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806" y="5724013"/>
              <a:ext cx="12128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64" y="5724013"/>
              <a:ext cx="10096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 name="Picture 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1662" y="5755763"/>
              <a:ext cx="10239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6775" y="5755763"/>
              <a:ext cx="12414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5755763"/>
              <a:ext cx="9906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5746751"/>
              <a:ext cx="8382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l="5355" t="9122" b="8262"/>
          <a:stretch/>
        </p:blipFill>
        <p:spPr>
          <a:xfrm>
            <a:off x="7247365" y="5867400"/>
            <a:ext cx="1896634" cy="990600"/>
          </a:xfrm>
          <a:prstGeom prst="rect">
            <a:avLst/>
          </a:prstGeom>
        </p:spPr>
      </p:pic>
    </p:spTree>
    <p:extLst>
      <p:ext uri="{BB962C8B-B14F-4D97-AF65-F5344CB8AC3E}">
        <p14:creationId xmlns:p14="http://schemas.microsoft.com/office/powerpoint/2010/main" val="1276628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50,000 Watts of statewide coverage!!!</a:t>
            </a:r>
            <a:endParaRPr lang="en-US" dirty="0"/>
          </a:p>
        </p:txBody>
      </p:sp>
      <p:grpSp>
        <p:nvGrpSpPr>
          <p:cNvPr id="8" name="Group 7"/>
          <p:cNvGrpSpPr/>
          <p:nvPr/>
        </p:nvGrpSpPr>
        <p:grpSpPr>
          <a:xfrm>
            <a:off x="2057400" y="2057400"/>
            <a:ext cx="5105400" cy="4038600"/>
            <a:chOff x="2057400" y="2209800"/>
            <a:chExt cx="5105400" cy="403860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41630"/>
              <a:ext cx="5105400" cy="4006770"/>
            </a:xfrm>
            <a:prstGeom prst="rect">
              <a:avLst/>
            </a:prstGeom>
            <a:noFill/>
            <a:ln w="76200">
              <a:solidFill>
                <a:schemeClr val="bg2"/>
              </a:solidFill>
              <a:round/>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327025" cy="433388"/>
            </a:xfrm>
            <a:prstGeom prst="rect">
              <a:avLst/>
            </a:prstGeom>
            <a:noFill/>
            <a:ln w="936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3"/>
            <p:cNvSpPr>
              <a:spLocks noChangeArrowheads="1"/>
            </p:cNvSpPr>
            <p:nvPr/>
          </p:nvSpPr>
          <p:spPr bwMode="auto">
            <a:xfrm>
              <a:off x="2438400" y="2209800"/>
              <a:ext cx="4191000" cy="3778170"/>
            </a:xfrm>
            <a:prstGeom prst="ellipse">
              <a:avLst/>
            </a:prstGeom>
            <a:noFill/>
            <a:ln w="25560">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355" t="9122" b="8262"/>
          <a:stretch/>
        </p:blipFill>
        <p:spPr>
          <a:xfrm>
            <a:off x="7247365" y="5867400"/>
            <a:ext cx="1896634" cy="990600"/>
          </a:xfrm>
          <a:prstGeom prst="rect">
            <a:avLst/>
          </a:prstGeom>
        </p:spPr>
      </p:pic>
    </p:spTree>
    <p:extLst>
      <p:ext uri="{BB962C8B-B14F-4D97-AF65-F5344CB8AC3E}">
        <p14:creationId xmlns:p14="http://schemas.microsoft.com/office/powerpoint/2010/main" val="227678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Rates &amp; Features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05593965"/>
              </p:ext>
            </p:extLst>
          </p:nvPr>
        </p:nvGraphicFramePr>
        <p:xfrm>
          <a:off x="4191000" y="2133600"/>
          <a:ext cx="4459225" cy="3184958"/>
        </p:xfrm>
        <a:graphic>
          <a:graphicData uri="http://schemas.openxmlformats.org/drawingml/2006/table">
            <a:tbl>
              <a:tblPr firstRow="1" bandRow="1">
                <a:tableStyleId>{C4B1156A-380E-4F78-BDF5-A606A8083BF9}</a:tableStyleId>
              </a:tblPr>
              <a:tblGrid>
                <a:gridCol w="2057400"/>
                <a:gridCol w="805371"/>
                <a:gridCol w="805371"/>
                <a:gridCol w="791083"/>
              </a:tblGrid>
              <a:tr h="370802">
                <a:tc>
                  <a:txBody>
                    <a:bodyPr/>
                    <a:lstStyle/>
                    <a:p>
                      <a:pPr algn="ctr"/>
                      <a:r>
                        <a:rPr lang="en-US" sz="1600" dirty="0" err="1" smtClean="0">
                          <a:solidFill>
                            <a:schemeClr val="bg1"/>
                          </a:solidFill>
                        </a:rPr>
                        <a:t>Daypart</a:t>
                      </a:r>
                      <a:endParaRPr lang="en-US" sz="1600" dirty="0">
                        <a:solidFill>
                          <a:schemeClr val="bg1"/>
                        </a:solidFill>
                      </a:endParaRPr>
                    </a:p>
                  </a:txBody>
                  <a:tcPr marT="45716" marB="45716"/>
                </a:tc>
                <a:tc>
                  <a:txBody>
                    <a:bodyPr/>
                    <a:lstStyle/>
                    <a:p>
                      <a:pPr algn="ctr"/>
                      <a:r>
                        <a:rPr lang="en-US" sz="1600" dirty="0" smtClean="0"/>
                        <a:t>:60sec.</a:t>
                      </a:r>
                      <a:endParaRPr lang="en-US" sz="1600" dirty="0">
                        <a:solidFill>
                          <a:schemeClr val="bg1"/>
                        </a:solidFill>
                      </a:endParaRPr>
                    </a:p>
                  </a:txBody>
                  <a:tcPr marT="45716" marB="45716"/>
                </a:tc>
                <a:tc>
                  <a:txBody>
                    <a:bodyPr/>
                    <a:lstStyle/>
                    <a:p>
                      <a:pPr algn="ctr"/>
                      <a:r>
                        <a:rPr lang="en-US" sz="1600" dirty="0" smtClean="0"/>
                        <a:t>:30sec.</a:t>
                      </a:r>
                      <a:endParaRPr lang="en-US" sz="1600" dirty="0">
                        <a:solidFill>
                          <a:schemeClr val="bg1"/>
                        </a:solidFill>
                      </a:endParaRPr>
                    </a:p>
                  </a:txBody>
                  <a:tcPr marT="45716" marB="45716"/>
                </a:tc>
                <a:tc>
                  <a:txBody>
                    <a:bodyPr/>
                    <a:lstStyle/>
                    <a:p>
                      <a:pPr algn="ctr"/>
                      <a:r>
                        <a:rPr lang="en-US" sz="1600" dirty="0" smtClean="0"/>
                        <a:t>:15sec.</a:t>
                      </a:r>
                      <a:endParaRPr lang="en-US" sz="1600" dirty="0">
                        <a:solidFill>
                          <a:schemeClr val="bg1"/>
                        </a:solidFill>
                      </a:endParaRPr>
                    </a:p>
                  </a:txBody>
                  <a:tcPr marT="45716" marB="45716"/>
                </a:tc>
              </a:tr>
              <a:tr h="518138">
                <a:tc>
                  <a:txBody>
                    <a:bodyPr/>
                    <a:lstStyle/>
                    <a:p>
                      <a:r>
                        <a:rPr lang="en-US" sz="1600" dirty="0" smtClean="0"/>
                        <a:t>M-F – 6am-10am</a:t>
                      </a:r>
                    </a:p>
                  </a:txBody>
                  <a:tcPr marT="45716" marB="45716" anchor="ctr"/>
                </a:tc>
                <a:tc>
                  <a:txBody>
                    <a:bodyPr/>
                    <a:lstStyle/>
                    <a:p>
                      <a:pPr algn="ctr"/>
                      <a:r>
                        <a:rPr lang="en-US" sz="1600" dirty="0" smtClean="0"/>
                        <a:t>$125</a:t>
                      </a:r>
                      <a:endParaRPr lang="en-US" sz="1600" dirty="0"/>
                    </a:p>
                  </a:txBody>
                  <a:tcPr marT="45716" marB="45716" anchor="ctr"/>
                </a:tc>
                <a:tc>
                  <a:txBody>
                    <a:bodyPr/>
                    <a:lstStyle/>
                    <a:p>
                      <a:pPr algn="ctr"/>
                      <a:r>
                        <a:rPr lang="en-US" sz="1600" dirty="0" smtClean="0"/>
                        <a:t>$80</a:t>
                      </a:r>
                      <a:endParaRPr lang="en-US" sz="1600" dirty="0"/>
                    </a:p>
                  </a:txBody>
                  <a:tcPr marT="45716" marB="45716" anchor="ctr"/>
                </a:tc>
                <a:tc>
                  <a:txBody>
                    <a:bodyPr/>
                    <a:lstStyle/>
                    <a:p>
                      <a:pPr algn="ctr"/>
                      <a:r>
                        <a:rPr lang="en-US" sz="1600" dirty="0" smtClean="0"/>
                        <a:t>$50</a:t>
                      </a:r>
                      <a:endParaRPr lang="en-US" sz="1600" dirty="0"/>
                    </a:p>
                  </a:txBody>
                  <a:tcPr marT="45716" marB="45716" anchor="ctr"/>
                </a:tc>
              </a:tr>
              <a:tr h="518138">
                <a:tc>
                  <a:txBody>
                    <a:bodyPr/>
                    <a:lstStyle/>
                    <a:p>
                      <a:r>
                        <a:rPr lang="en-US" sz="1600" dirty="0" smtClean="0"/>
                        <a:t>M-F – 10am-3pm</a:t>
                      </a:r>
                    </a:p>
                  </a:txBody>
                  <a:tcPr marT="45716" marB="45716" anchor="ctr"/>
                </a:tc>
                <a:tc>
                  <a:txBody>
                    <a:bodyPr/>
                    <a:lstStyle/>
                    <a:p>
                      <a:pPr algn="ctr"/>
                      <a:r>
                        <a:rPr lang="en-US" sz="1600" dirty="0" smtClean="0"/>
                        <a:t>$125</a:t>
                      </a:r>
                      <a:endParaRPr lang="en-US" sz="1600" dirty="0"/>
                    </a:p>
                  </a:txBody>
                  <a:tcPr marT="45716" marB="45716" anchor="ctr"/>
                </a:tc>
                <a:tc>
                  <a:txBody>
                    <a:bodyPr/>
                    <a:lstStyle/>
                    <a:p>
                      <a:pPr algn="ctr"/>
                      <a:r>
                        <a:rPr lang="en-US" sz="1600" dirty="0" smtClean="0"/>
                        <a:t>$80</a:t>
                      </a:r>
                      <a:endParaRPr lang="en-US" sz="1600" dirty="0"/>
                    </a:p>
                  </a:txBody>
                  <a:tcPr marT="45716" marB="45716" anchor="ctr"/>
                </a:tc>
                <a:tc>
                  <a:txBody>
                    <a:bodyPr/>
                    <a:lstStyle/>
                    <a:p>
                      <a:pPr algn="ctr"/>
                      <a:r>
                        <a:rPr lang="en-US" sz="1600" dirty="0" smtClean="0"/>
                        <a:t>$50</a:t>
                      </a:r>
                      <a:endParaRPr lang="en-US" sz="1600" dirty="0"/>
                    </a:p>
                  </a:txBody>
                  <a:tcPr marT="45716" marB="45716" anchor="ctr"/>
                </a:tc>
              </a:tr>
              <a:tr h="518138">
                <a:tc>
                  <a:txBody>
                    <a:bodyPr/>
                    <a:lstStyle/>
                    <a:p>
                      <a:r>
                        <a:rPr lang="en-US" sz="1600" dirty="0" smtClean="0"/>
                        <a:t>M-F –</a:t>
                      </a:r>
                      <a:r>
                        <a:rPr lang="en-US" sz="1600" baseline="0" dirty="0" smtClean="0"/>
                        <a:t> 3</a:t>
                      </a:r>
                      <a:r>
                        <a:rPr lang="en-US" sz="1600" dirty="0" smtClean="0"/>
                        <a:t>pm-7pm</a:t>
                      </a:r>
                    </a:p>
                  </a:txBody>
                  <a:tcPr marT="45716" marB="45716" anchor="ctr"/>
                </a:tc>
                <a:tc>
                  <a:txBody>
                    <a:bodyPr/>
                    <a:lstStyle/>
                    <a:p>
                      <a:pPr algn="ctr"/>
                      <a:r>
                        <a:rPr lang="en-US" sz="1600" dirty="0" smtClean="0"/>
                        <a:t>$125</a:t>
                      </a:r>
                      <a:endParaRPr lang="en-US" sz="1600" dirty="0"/>
                    </a:p>
                  </a:txBody>
                  <a:tcPr marT="45716" marB="45716" anchor="ctr"/>
                </a:tc>
                <a:tc>
                  <a:txBody>
                    <a:bodyPr/>
                    <a:lstStyle/>
                    <a:p>
                      <a:pPr algn="ctr"/>
                      <a:r>
                        <a:rPr lang="en-US" sz="1600" dirty="0" smtClean="0"/>
                        <a:t>$80</a:t>
                      </a:r>
                      <a:endParaRPr lang="en-US" sz="1600" dirty="0"/>
                    </a:p>
                  </a:txBody>
                  <a:tcPr marT="45716" marB="45716" anchor="ctr"/>
                </a:tc>
                <a:tc>
                  <a:txBody>
                    <a:bodyPr/>
                    <a:lstStyle/>
                    <a:p>
                      <a:pPr algn="ctr"/>
                      <a:r>
                        <a:rPr lang="en-US" sz="1600" dirty="0" smtClean="0"/>
                        <a:t>$50</a:t>
                      </a:r>
                      <a:endParaRPr lang="en-US" sz="1600" dirty="0"/>
                    </a:p>
                  </a:txBody>
                  <a:tcPr marT="45716" marB="45716" anchor="ctr"/>
                </a:tc>
              </a:tr>
              <a:tr h="518138">
                <a:tc>
                  <a:txBody>
                    <a:bodyPr/>
                    <a:lstStyle/>
                    <a:p>
                      <a:r>
                        <a:rPr lang="en-US" sz="1600" dirty="0" smtClean="0"/>
                        <a:t>M</a:t>
                      </a:r>
                      <a:r>
                        <a:rPr lang="en-US" sz="1600" baseline="0" dirty="0" smtClean="0"/>
                        <a:t>-</a:t>
                      </a:r>
                      <a:r>
                        <a:rPr lang="en-US" sz="1600" dirty="0" smtClean="0"/>
                        <a:t>F – 7pm-12mid</a:t>
                      </a:r>
                      <a:r>
                        <a:rPr lang="en-US" sz="1600" baseline="0" dirty="0" smtClean="0"/>
                        <a:t> </a:t>
                      </a:r>
                      <a:endParaRPr lang="en-US" sz="1600" dirty="0">
                        <a:solidFill>
                          <a:schemeClr val="bg1"/>
                        </a:solidFill>
                      </a:endParaRPr>
                    </a:p>
                  </a:txBody>
                  <a:tcPr marT="45716" marB="45716" anchor="ctr"/>
                </a:tc>
                <a:tc>
                  <a:txBody>
                    <a:bodyPr/>
                    <a:lstStyle/>
                    <a:p>
                      <a:pPr algn="ctr"/>
                      <a:r>
                        <a:rPr lang="en-US" sz="1600" dirty="0" smtClean="0"/>
                        <a:t>$65</a:t>
                      </a:r>
                      <a:endParaRPr lang="en-US" sz="1600" dirty="0"/>
                    </a:p>
                  </a:txBody>
                  <a:tcPr marT="45716" marB="45716" anchor="ctr"/>
                </a:tc>
                <a:tc>
                  <a:txBody>
                    <a:bodyPr/>
                    <a:lstStyle/>
                    <a:p>
                      <a:pPr algn="ctr"/>
                      <a:r>
                        <a:rPr lang="en-US" sz="1600" dirty="0" smtClean="0"/>
                        <a:t>$50</a:t>
                      </a:r>
                      <a:endParaRPr lang="en-US" sz="1600" dirty="0"/>
                    </a:p>
                  </a:txBody>
                  <a:tcPr marT="45716" marB="45716" anchor="ctr"/>
                </a:tc>
                <a:tc>
                  <a:txBody>
                    <a:bodyPr/>
                    <a:lstStyle/>
                    <a:p>
                      <a:pPr algn="ctr"/>
                      <a:r>
                        <a:rPr lang="en-US" sz="1600" dirty="0" smtClean="0"/>
                        <a:t>$30</a:t>
                      </a:r>
                      <a:endParaRPr lang="en-US" sz="1600" dirty="0"/>
                    </a:p>
                  </a:txBody>
                  <a:tcPr marT="45716" marB="45716" anchor="ctr"/>
                </a:tc>
              </a:tr>
              <a:tr h="370802">
                <a:tc>
                  <a:txBody>
                    <a:bodyPr/>
                    <a:lstStyle/>
                    <a:p>
                      <a:r>
                        <a:rPr lang="en-US" sz="1600" dirty="0" smtClean="0"/>
                        <a:t>M</a:t>
                      </a:r>
                      <a:r>
                        <a:rPr lang="en-US" sz="1600" baseline="0" dirty="0" smtClean="0"/>
                        <a:t>-</a:t>
                      </a:r>
                      <a:r>
                        <a:rPr lang="en-US" sz="1600" dirty="0" smtClean="0"/>
                        <a:t>Sun –</a:t>
                      </a:r>
                      <a:r>
                        <a:rPr lang="en-US" sz="1600" baseline="0" dirty="0" smtClean="0"/>
                        <a:t> </a:t>
                      </a:r>
                      <a:r>
                        <a:rPr lang="en-US" sz="1600" dirty="0" smtClean="0"/>
                        <a:t>6am-12mid</a:t>
                      </a:r>
                      <a:endParaRPr lang="en-US" sz="1600" b="1" dirty="0">
                        <a:solidFill>
                          <a:schemeClr val="bg1"/>
                        </a:solidFill>
                      </a:endParaRPr>
                    </a:p>
                  </a:txBody>
                  <a:tcPr marT="45716" marB="45716" anchor="ctr"/>
                </a:tc>
                <a:tc>
                  <a:txBody>
                    <a:bodyPr/>
                    <a:lstStyle/>
                    <a:p>
                      <a:pPr algn="ctr"/>
                      <a:r>
                        <a:rPr lang="en-US" sz="1600" dirty="0" smtClean="0"/>
                        <a:t>$85</a:t>
                      </a:r>
                      <a:endParaRPr lang="en-US" sz="1600" dirty="0"/>
                    </a:p>
                  </a:txBody>
                  <a:tcPr marT="45716" marB="45716" anchor="ctr"/>
                </a:tc>
                <a:tc>
                  <a:txBody>
                    <a:bodyPr/>
                    <a:lstStyle/>
                    <a:p>
                      <a:pPr algn="ctr"/>
                      <a:r>
                        <a:rPr lang="en-US" sz="1600" dirty="0" smtClean="0"/>
                        <a:t>$60</a:t>
                      </a:r>
                      <a:endParaRPr lang="en-US" sz="1600" dirty="0"/>
                    </a:p>
                  </a:txBody>
                  <a:tcPr marT="45716" marB="45716" anchor="ctr"/>
                </a:tc>
                <a:tc>
                  <a:txBody>
                    <a:bodyPr/>
                    <a:lstStyle/>
                    <a:p>
                      <a:pPr algn="ctr"/>
                      <a:r>
                        <a:rPr lang="en-US" sz="1600" dirty="0" smtClean="0"/>
                        <a:t>$40</a:t>
                      </a:r>
                      <a:endParaRPr lang="en-US" sz="1600" dirty="0"/>
                    </a:p>
                  </a:txBody>
                  <a:tcPr marT="45716" marB="45716" anchor="ctr"/>
                </a:tc>
              </a:tr>
              <a:tr h="370802">
                <a:tc>
                  <a:txBody>
                    <a:bodyPr/>
                    <a:lstStyle/>
                    <a:p>
                      <a:r>
                        <a:rPr lang="en-US" sz="1600" dirty="0" smtClean="0"/>
                        <a:t>Sat-Sun – 6a-7pm</a:t>
                      </a:r>
                      <a:endParaRPr lang="en-US" sz="1600" b="1" dirty="0">
                        <a:solidFill>
                          <a:schemeClr val="bg1"/>
                        </a:solidFill>
                      </a:endParaRPr>
                    </a:p>
                  </a:txBody>
                  <a:tcPr marT="45716" marB="45716" anchor="ctr"/>
                </a:tc>
                <a:tc>
                  <a:txBody>
                    <a:bodyPr/>
                    <a:lstStyle/>
                    <a:p>
                      <a:pPr algn="ctr"/>
                      <a:r>
                        <a:rPr lang="en-US" sz="1600" dirty="0" smtClean="0"/>
                        <a:t>$65</a:t>
                      </a:r>
                      <a:endParaRPr lang="en-US" sz="1600" dirty="0"/>
                    </a:p>
                  </a:txBody>
                  <a:tcPr marT="45716" marB="45716" anchor="ctr"/>
                </a:tc>
                <a:tc>
                  <a:txBody>
                    <a:bodyPr/>
                    <a:lstStyle/>
                    <a:p>
                      <a:pPr algn="ctr"/>
                      <a:r>
                        <a:rPr lang="en-US" sz="1600" dirty="0" smtClean="0"/>
                        <a:t>$45</a:t>
                      </a:r>
                      <a:endParaRPr lang="en-US" sz="1600" dirty="0"/>
                    </a:p>
                  </a:txBody>
                  <a:tcPr marT="45716" marB="45716" anchor="ctr"/>
                </a:tc>
                <a:tc>
                  <a:txBody>
                    <a:bodyPr/>
                    <a:lstStyle/>
                    <a:p>
                      <a:pPr algn="ctr"/>
                      <a:r>
                        <a:rPr lang="en-US" sz="1600" dirty="0" smtClean="0"/>
                        <a:t>$35</a:t>
                      </a:r>
                      <a:endParaRPr lang="en-US" sz="1600" dirty="0"/>
                    </a:p>
                  </a:txBody>
                  <a:tcPr marT="45716" marB="45716" anchor="ctr"/>
                </a:tc>
              </a:tr>
            </a:tbl>
          </a:graphicData>
        </a:graphic>
      </p:graphicFrame>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355" t="9122" b="8262"/>
          <a:stretch/>
        </p:blipFill>
        <p:spPr>
          <a:xfrm>
            <a:off x="7247365" y="5867400"/>
            <a:ext cx="1896634" cy="990600"/>
          </a:xfrm>
          <a:prstGeom prst="rect">
            <a:avLst/>
          </a:prstGeom>
        </p:spPr>
      </p:pic>
      <p:sp>
        <p:nvSpPr>
          <p:cNvPr id="2" name="Rectangle 1"/>
          <p:cNvSpPr/>
          <p:nvPr/>
        </p:nvSpPr>
        <p:spPr>
          <a:xfrm>
            <a:off x="152400" y="2057400"/>
            <a:ext cx="3810000" cy="3170099"/>
          </a:xfrm>
          <a:prstGeom prst="rect">
            <a:avLst/>
          </a:prstGeom>
        </p:spPr>
        <p:txBody>
          <a:bodyPr wrap="square">
            <a:spAutoFit/>
          </a:bodyPr>
          <a:lstStyle/>
          <a:p>
            <a:pPr algn="ctr">
              <a:defRPr/>
            </a:pPr>
            <a:r>
              <a:rPr lang="en-US" sz="1600" b="1" i="1" dirty="0"/>
              <a:t>Just a few of our opportunities </a:t>
            </a:r>
          </a:p>
          <a:p>
            <a:pPr algn="ctr">
              <a:defRPr/>
            </a:pPr>
            <a:endParaRPr lang="en-US" sz="800" dirty="0"/>
          </a:p>
          <a:p>
            <a:pPr marL="285750" indent="-285750">
              <a:buFont typeface="Arial" pitchFamily="34" charset="0"/>
              <a:buChar char="•"/>
              <a:defRPr/>
            </a:pPr>
            <a:r>
              <a:rPr lang="en-US" sz="1600" dirty="0" smtClean="0"/>
              <a:t>Noon Rewind with Amy Grey</a:t>
            </a:r>
            <a:endParaRPr lang="en-US" sz="1600" dirty="0"/>
          </a:p>
          <a:p>
            <a:pPr marL="171450" indent="-171450">
              <a:buFont typeface="Arial" pitchFamily="34" charset="0"/>
              <a:buChar char="•"/>
              <a:defRPr/>
            </a:pPr>
            <a:endParaRPr lang="en-US" sz="800" dirty="0"/>
          </a:p>
          <a:p>
            <a:pPr marL="285750" indent="-285750">
              <a:buFont typeface="Arial" pitchFamily="34" charset="0"/>
              <a:buChar char="•"/>
              <a:defRPr/>
            </a:pPr>
            <a:r>
              <a:rPr lang="en-US" sz="1600" dirty="0"/>
              <a:t>Facebook Video of the Day – AM Drive with Fisch</a:t>
            </a:r>
          </a:p>
          <a:p>
            <a:pPr marL="171450" indent="-171450">
              <a:buFont typeface="Arial" pitchFamily="34" charset="0"/>
              <a:buChar char="•"/>
              <a:defRPr/>
            </a:pPr>
            <a:endParaRPr lang="en-US" sz="800" dirty="0"/>
          </a:p>
          <a:p>
            <a:pPr marL="285750" indent="-285750">
              <a:buFont typeface="Arial" pitchFamily="34" charset="0"/>
              <a:buChar char="•"/>
              <a:defRPr/>
            </a:pPr>
            <a:r>
              <a:rPr lang="en-US" sz="1600" b="1" i="1" dirty="0" smtClean="0"/>
              <a:t>Traffic Reports </a:t>
            </a:r>
            <a:r>
              <a:rPr lang="en-US" sz="1600" dirty="0"/>
              <a:t>– weekly packages and naming rights packages are available. </a:t>
            </a:r>
          </a:p>
          <a:p>
            <a:pPr marL="171450" indent="-171450">
              <a:buFont typeface="Arial" pitchFamily="34" charset="0"/>
              <a:buChar char="•"/>
              <a:defRPr/>
            </a:pPr>
            <a:endParaRPr lang="en-US" sz="800" dirty="0"/>
          </a:p>
          <a:p>
            <a:pPr marL="285750" indent="-285750">
              <a:buFont typeface="Arial" pitchFamily="34" charset="0"/>
              <a:buChar char="•"/>
              <a:defRPr/>
            </a:pPr>
            <a:r>
              <a:rPr lang="en-US" sz="1600" dirty="0"/>
              <a:t>Customized promotional plans, spec ads, in-house creative services, ETC... </a:t>
            </a:r>
          </a:p>
          <a:p>
            <a:pPr marL="171450" indent="-171450">
              <a:buFont typeface="Arial" pitchFamily="34" charset="0"/>
              <a:buChar char="•"/>
              <a:defRPr/>
            </a:pPr>
            <a:endParaRPr lang="en-US" sz="800" dirty="0"/>
          </a:p>
          <a:p>
            <a:pPr marL="285750" indent="-285750" algn="ctr">
              <a:buFont typeface="Arial" pitchFamily="34" charset="0"/>
              <a:buChar char="•"/>
              <a:defRPr/>
            </a:pPr>
            <a:r>
              <a:rPr lang="en-US" sz="1600" dirty="0"/>
              <a:t>Your </a:t>
            </a:r>
            <a:r>
              <a:rPr lang="en-US" sz="1600" dirty="0" smtClean="0"/>
              <a:t>Marketing Specialist </a:t>
            </a:r>
            <a:r>
              <a:rPr lang="en-US" sz="1600" dirty="0"/>
              <a:t>can outline these opportunities in detail.</a:t>
            </a:r>
          </a:p>
        </p:txBody>
      </p:sp>
      <p:sp>
        <p:nvSpPr>
          <p:cNvPr id="7" name="Rectangle 6"/>
          <p:cNvSpPr/>
          <p:nvPr/>
        </p:nvSpPr>
        <p:spPr>
          <a:xfrm>
            <a:off x="304800" y="5638800"/>
            <a:ext cx="6477000" cy="707886"/>
          </a:xfrm>
          <a:prstGeom prst="rect">
            <a:avLst/>
          </a:prstGeom>
        </p:spPr>
        <p:txBody>
          <a:bodyPr wrap="square">
            <a:spAutoFit/>
          </a:bodyPr>
          <a:lstStyle/>
          <a:p>
            <a:pPr algn="ctr">
              <a:defRPr/>
            </a:pPr>
            <a:r>
              <a:rPr lang="en-US" sz="2000" b="1" i="1" dirty="0" smtClean="0"/>
              <a:t>Our marketing team  specializes in creative advertising solutions to help your business grow!!!</a:t>
            </a:r>
            <a:endParaRPr lang="en-US" sz="2000" dirty="0"/>
          </a:p>
        </p:txBody>
      </p:sp>
    </p:spTree>
    <p:extLst>
      <p:ext uri="{BB962C8B-B14F-4D97-AF65-F5344CB8AC3E}">
        <p14:creationId xmlns:p14="http://schemas.microsoft.com/office/powerpoint/2010/main" val="387952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Meet our network!!!</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55" t="9122" b="8262"/>
          <a:stretch/>
        </p:blipFill>
        <p:spPr>
          <a:xfrm>
            <a:off x="6781800" y="4611329"/>
            <a:ext cx="2259018" cy="1179871"/>
          </a:xfrm>
          <a:prstGeom prst="rect">
            <a:avLst/>
          </a:prstGeom>
        </p:spPr>
      </p:pic>
      <p:sp>
        <p:nvSpPr>
          <p:cNvPr id="5" name="Rectangle 4"/>
          <p:cNvSpPr/>
          <p:nvPr/>
        </p:nvSpPr>
        <p:spPr>
          <a:xfrm>
            <a:off x="533400" y="1676400"/>
            <a:ext cx="8077200" cy="3662541"/>
          </a:xfrm>
          <a:prstGeom prst="rect">
            <a:avLst/>
          </a:prstGeom>
        </p:spPr>
        <p:txBody>
          <a:bodyPr wrap="square">
            <a:spAutoFit/>
          </a:bodyPr>
          <a:lstStyle/>
          <a:p>
            <a:pPr algn="ctr"/>
            <a:r>
              <a:rPr lang="en-US" sz="4400" dirty="0"/>
              <a:t>Red Wolf Broadcasting </a:t>
            </a:r>
            <a:r>
              <a:rPr lang="en-US" sz="4400" dirty="0" smtClean="0"/>
              <a:t>Family</a:t>
            </a:r>
          </a:p>
          <a:p>
            <a:r>
              <a:rPr lang="en-US" sz="2000" dirty="0" smtClean="0"/>
              <a:t>New </a:t>
            </a:r>
            <a:r>
              <a:rPr lang="en-US" sz="2000" dirty="0"/>
              <a:t>London, CT		  </a:t>
            </a:r>
            <a:r>
              <a:rPr lang="en-US" sz="2000" dirty="0" smtClean="0"/>
              <a:t>    </a:t>
            </a:r>
            <a:r>
              <a:rPr lang="en-US" sz="2000" dirty="0"/>
              <a:t>Burlington, VT		 </a:t>
            </a:r>
            <a:r>
              <a:rPr lang="en-US" sz="2000" dirty="0" smtClean="0"/>
              <a:t> </a:t>
            </a:r>
            <a:r>
              <a:rPr lang="en-US" sz="2000" dirty="0"/>
              <a:t>Hartford, </a:t>
            </a:r>
            <a:r>
              <a:rPr lang="en-US" sz="2000" dirty="0" smtClean="0"/>
              <a:t>CT</a:t>
            </a:r>
          </a:p>
          <a:p>
            <a:endParaRPr lang="en-US" sz="2000" dirty="0"/>
          </a:p>
          <a:p>
            <a:endParaRPr lang="en-US" sz="2000" dirty="0" smtClean="0"/>
          </a:p>
          <a:p>
            <a:endParaRPr lang="en-US" sz="2000" dirty="0"/>
          </a:p>
          <a:p>
            <a:r>
              <a:rPr lang="en-US" sz="2000" dirty="0"/>
              <a:t>	</a:t>
            </a:r>
            <a:r>
              <a:rPr lang="en-US" sz="2000" dirty="0" smtClean="0"/>
              <a:t>	</a:t>
            </a:r>
            <a:r>
              <a:rPr lang="en-US" sz="2000" dirty="0"/>
              <a:t>  </a:t>
            </a:r>
            <a:r>
              <a:rPr lang="en-US" sz="2000" dirty="0" smtClean="0"/>
              <a:t>   Long Island, NY &amp; New London, CT</a:t>
            </a:r>
          </a:p>
          <a:p>
            <a:endParaRPr lang="en-US" sz="2000" dirty="0"/>
          </a:p>
          <a:p>
            <a:endParaRPr lang="en-US" sz="2000" dirty="0" smtClean="0"/>
          </a:p>
          <a:p>
            <a:endParaRPr lang="en-US" sz="1200" dirty="0"/>
          </a:p>
          <a:p>
            <a:r>
              <a:rPr lang="en-US" sz="1600" dirty="0" smtClean="0"/>
              <a:t>			</a:t>
            </a:r>
          </a:p>
          <a:p>
            <a:r>
              <a:rPr lang="en-US" sz="2000" dirty="0"/>
              <a:t>	</a:t>
            </a:r>
            <a:r>
              <a:rPr lang="en-US" sz="2000" dirty="0" smtClean="0"/>
              <a:t>		     Bridgeport. CT</a:t>
            </a:r>
            <a:endParaRPr lang="en-US" sz="200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04" y="2882024"/>
            <a:ext cx="1466896" cy="96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6795" y="2745669"/>
            <a:ext cx="1783405"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4041610"/>
            <a:ext cx="1663700" cy="911390"/>
          </a:xfrm>
          <a:prstGeom prst="rect">
            <a:avLst/>
          </a:prstGeom>
        </p:spPr>
      </p:pic>
      <p:pic>
        <p:nvPicPr>
          <p:cNvPr id="2" name="Picture 1"/>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581400" y="5334000"/>
            <a:ext cx="1513939" cy="1169019"/>
          </a:xfrm>
          <a:prstGeom prst="rect">
            <a:avLst/>
          </a:prstGeom>
        </p:spPr>
      </p:pic>
      <p:pic>
        <p:nvPicPr>
          <p:cNvPr id="11" name="Picture 1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4200" y="2743200"/>
            <a:ext cx="1752600" cy="175260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452" y="5486400"/>
            <a:ext cx="1219200" cy="1219200"/>
          </a:xfrm>
          <a:prstGeom prst="rect">
            <a:avLst/>
          </a:prstGeom>
        </p:spPr>
      </p:pic>
      <p:pic>
        <p:nvPicPr>
          <p:cNvPr id="12" name="Picture 1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293" y="4105656"/>
            <a:ext cx="1953517" cy="1085088"/>
          </a:xfrm>
          <a:prstGeom prst="rect">
            <a:avLst/>
          </a:prstGeom>
        </p:spPr>
      </p:pic>
    </p:spTree>
    <p:extLst>
      <p:ext uri="{BB962C8B-B14F-4D97-AF65-F5344CB8AC3E}">
        <p14:creationId xmlns:p14="http://schemas.microsoft.com/office/powerpoint/2010/main" val="1010888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ustom 1">
      <a:dk1>
        <a:srgbClr val="000000"/>
      </a:dk1>
      <a:lt1>
        <a:sysClr val="window" lastClr="FFFFFF"/>
      </a:lt1>
      <a:dk2>
        <a:srgbClr val="00FF00"/>
      </a:dk2>
      <a:lt2>
        <a:srgbClr val="EEECE1"/>
      </a:lt2>
      <a:accent1>
        <a:srgbClr val="00FF00"/>
      </a:accent1>
      <a:accent2>
        <a:srgbClr val="000000"/>
      </a:accent2>
      <a:accent3>
        <a:srgbClr val="D8D8D8"/>
      </a:accent3>
      <a:accent4>
        <a:srgbClr val="00FF00"/>
      </a:accent4>
      <a:accent5>
        <a:srgbClr val="4BACC6"/>
      </a:accent5>
      <a:accent6>
        <a:srgbClr val="000000"/>
      </a:accent6>
      <a:hlink>
        <a:srgbClr val="D8D8D8"/>
      </a:hlink>
      <a:folHlink>
        <a:srgbClr val="00FF0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167</TotalTime>
  <Words>359</Words>
  <Application>Microsoft Office PowerPoint</Application>
  <PresentationFormat>On-screen Show (4:3)</PresentationFormat>
  <Paragraphs>75</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BlackTie</vt:lpstr>
      <vt:lpstr>PowerPoint Presentation</vt:lpstr>
      <vt:lpstr>Our amazing listeners</vt:lpstr>
      <vt:lpstr> Who are we? </vt:lpstr>
      <vt:lpstr>50,000 Watts of statewide coverage!!!</vt:lpstr>
      <vt:lpstr>Rates &amp; Features</vt:lpstr>
      <vt:lpstr>Meet our network!!!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28</cp:revision>
  <cp:lastPrinted>2011-12-12T19:48:56Z</cp:lastPrinted>
  <dcterms:created xsi:type="dcterms:W3CDTF">2011-12-12T19:00:33Z</dcterms:created>
  <dcterms:modified xsi:type="dcterms:W3CDTF">2014-05-27T20:52:24Z</dcterms:modified>
</cp:coreProperties>
</file>