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13" r:id="rId4"/>
    <p:sldId id="314" r:id="rId5"/>
    <p:sldId id="347" r:id="rId6"/>
    <p:sldId id="353" r:id="rId7"/>
    <p:sldId id="356" r:id="rId8"/>
    <p:sldId id="348" r:id="rId9"/>
    <p:sldId id="354" r:id="rId10"/>
    <p:sldId id="357" r:id="rId11"/>
    <p:sldId id="318" r:id="rId12"/>
    <p:sldId id="262" r:id="rId13"/>
    <p:sldId id="320" r:id="rId14"/>
    <p:sldId id="321" r:id="rId15"/>
    <p:sldId id="352" r:id="rId16"/>
    <p:sldId id="324" r:id="rId17"/>
    <p:sldId id="271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DBC1C9-3173-D60B-F83D-71AF5981BF4B}" name="Travis Armstrong" initials="TA" userId="65ec484670ce1fb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Dawson" initials="DD" lastIdx="5" clrIdx="0">
    <p:extLst>
      <p:ext uri="{19B8F6BF-5375-455C-9EA6-DF929625EA0E}">
        <p15:presenceInfo xmlns:p15="http://schemas.microsoft.com/office/powerpoint/2012/main" userId="c4e0ef77e881ab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5125_PowerPoint_Presentation_Broad_Sub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473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222" y="365125"/>
            <a:ext cx="9302578" cy="1325563"/>
          </a:xfrm>
        </p:spPr>
        <p:txBody>
          <a:bodyPr/>
          <a:lstStyle>
            <a:lvl1pPr>
              <a:defRPr>
                <a:solidFill>
                  <a:srgbClr val="00AAE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50" y="-1350703"/>
            <a:ext cx="9628769" cy="26852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32" y="365125"/>
            <a:ext cx="934376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14" y="365125"/>
            <a:ext cx="95018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9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18" y="365125"/>
            <a:ext cx="93684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125_PowerPoint_Presentation_Broad_Sub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5125_PowerPoint_Presentation_Broad_SubTitl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>
          <a:xfrm>
            <a:off x="0" y="0"/>
            <a:ext cx="72165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1794" y="365125"/>
            <a:ext cx="9352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CCBA-F399-4CF9-8D09-69C2FCF8000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68A4-606D-4B7D-965B-2BB524763E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88" y="5791200"/>
            <a:ext cx="1215373" cy="65503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552664" y="6446238"/>
            <a:ext cx="14829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FinleyUSA.com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9" y="5951328"/>
            <a:ext cx="1073371" cy="5433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56862" y="6446238"/>
            <a:ext cx="129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CCGcomm.com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AE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0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0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lackbean2@ccgcomm.com" TargetMode="External"/><Relationship Id="rId2" Type="http://schemas.openxmlformats.org/officeDocument/2006/relationships/hyperlink" Target="mailto:t.arbeiter@finleyus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tsandpansbyccg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Broadband Plan Report Sangamon County, 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4567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sz="3600" b="1" dirty="0"/>
          </a:p>
          <a:p>
            <a:pPr algn="l"/>
            <a:r>
              <a:rPr lang="en-US" sz="3600" b="1" dirty="0"/>
              <a:t>CCG Consulting &amp; Finley Engineering</a:t>
            </a:r>
          </a:p>
          <a:p>
            <a:pPr algn="l"/>
            <a:r>
              <a:rPr lang="en-US" sz="3600" b="1" dirty="0"/>
              <a:t>February 14, 2023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25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3CEA-440F-3811-3265-DFA55483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Without Good Broadband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67D9-E803-82B1-DEC6-3146BE87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>
                <a:ea typeface="Times New Roman" panose="02020603050405020304" pitchFamily="18" charset="0"/>
              </a:rPr>
              <a:t>				        	        </a:t>
            </a:r>
            <a:r>
              <a:rPr lang="en-US" b="1" dirty="0">
                <a:ea typeface="Times New Roman" panose="02020603050405020304" pitchFamily="18" charset="0"/>
              </a:rPr>
              <a:t>Without	 After	</a:t>
            </a:r>
            <a:endParaRPr lang="en-US" b="1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effectLst/>
                <a:ea typeface="Times New Roman" panose="02020603050405020304" pitchFamily="18" charset="0"/>
              </a:rPr>
              <a:t>Speeds</a:t>
            </a:r>
            <a:r>
              <a:rPr lang="en-US" b="1" dirty="0">
                <a:effectLst/>
                <a:ea typeface="Times New Roman" panose="02020603050405020304" pitchFamily="18" charset="0"/>
              </a:rPr>
              <a:t>				         	</a:t>
            </a: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RDOF</a:t>
            </a:r>
            <a:r>
              <a:rPr lang="en-US" b="1" dirty="0">
                <a:effectLst/>
                <a:ea typeface="Times New Roman" panose="02020603050405020304" pitchFamily="18" charset="0"/>
              </a:rPr>
              <a:t>		</a:t>
            </a:r>
            <a:r>
              <a:rPr lang="en-US" b="1" u="sng" dirty="0">
                <a:effectLst/>
                <a:ea typeface="Times New Roman" panose="02020603050405020304" pitchFamily="18" charset="0"/>
              </a:rPr>
              <a:t>RDOF</a:t>
            </a:r>
            <a:endParaRPr lang="en-US" b="1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Unserved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(Less than 25/3 Mbps)</a:t>
            </a:r>
            <a:r>
              <a:rPr lang="en-US" dirty="0">
                <a:effectLst/>
                <a:ea typeface="Times New Roman" panose="02020603050405020304" pitchFamily="18" charset="0"/>
              </a:rPr>
              <a:t>			6,457		5,277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Underserved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(25/3 to 100/20 Mbps) </a:t>
            </a:r>
            <a:r>
              <a:rPr lang="en-US" dirty="0">
                <a:effectLst/>
                <a:ea typeface="Times New Roman" panose="02020603050405020304" pitchFamily="18" charset="0"/>
              </a:rPr>
              <a:t>	 	   352		   352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Served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(100/20 Mbps or faster)	</a:t>
            </a:r>
            <a:r>
              <a:rPr lang="en-US" dirty="0">
                <a:effectLst/>
                <a:ea typeface="Times New Roman" panose="02020603050405020304" pitchFamily="18" charset="0"/>
              </a:rPr>
              <a:t>	         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85,410</a:t>
            </a: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dirty="0">
                <a:ea typeface="Times New Roman" panose="02020603050405020304" pitchFamily="18" charset="0"/>
              </a:rPr>
              <a:t>         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86,590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		    			Total	         92,219 	</a:t>
            </a:r>
            <a:r>
              <a:rPr lang="en-US" dirty="0">
                <a:ea typeface="Times New Roman" panose="02020603050405020304" pitchFamily="18" charset="0"/>
              </a:rPr>
              <a:t>         </a:t>
            </a:r>
            <a:r>
              <a:rPr lang="en-US" dirty="0">
                <a:effectLst/>
                <a:ea typeface="Times New Roman" panose="02020603050405020304" pitchFamily="18" charset="0"/>
              </a:rPr>
              <a:t>92,219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5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42"/>
            <a:ext cx="10515600" cy="4512113"/>
          </a:xfrm>
        </p:spPr>
        <p:txBody>
          <a:bodyPr>
            <a:normAutofit/>
          </a:bodyPr>
          <a:lstStyle/>
          <a:p>
            <a:r>
              <a:rPr lang="en-US" dirty="0"/>
              <a:t>The RFP asked us to consider what technologies might be used to close the broadband gaps. Finley Engineering considered both wireless and fiber technologies. </a:t>
            </a:r>
          </a:p>
          <a:p>
            <a:pPr lvl="1"/>
            <a:r>
              <a:rPr lang="en-US" dirty="0"/>
              <a:t>We could not find a comprehensive wireless solution that made sense due to the housing density, trees, and topology.</a:t>
            </a:r>
          </a:p>
          <a:p>
            <a:pPr lvl="1"/>
            <a:r>
              <a:rPr lang="en-US" dirty="0"/>
              <a:t>We considered several fiber technologies and determined that passive optical network fiber technology is the best fit for the County.</a:t>
            </a:r>
          </a:p>
          <a:p>
            <a:r>
              <a:rPr lang="en-US" dirty="0"/>
              <a:t>Network designed with XGS-PON technology capable of delivering  10-gigabit broadband. </a:t>
            </a:r>
          </a:p>
          <a:p>
            <a:r>
              <a:rPr lang="en-US" dirty="0"/>
              <a:t>Required fiber: 1,956 miles whole study area, 1,332 miles in rural areas, and 920 miles in non-RDOF areas.</a:t>
            </a:r>
          </a:p>
        </p:txBody>
      </p:sp>
    </p:spTree>
    <p:extLst>
      <p:ext uri="{BB962C8B-B14F-4D97-AF65-F5344CB8AC3E}">
        <p14:creationId xmlns:p14="http://schemas.microsoft.com/office/powerpoint/2010/main" val="323922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Cost of a New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119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		       </a:t>
            </a:r>
            <a:r>
              <a:rPr lang="en-US" sz="2600" dirty="0"/>
              <a:t>  </a:t>
            </a:r>
            <a:r>
              <a:rPr lang="en-US" sz="2600" u="sng" dirty="0"/>
              <a:t>60% Penetration</a:t>
            </a:r>
            <a:r>
              <a:rPr lang="en-US" sz="2600" dirty="0"/>
              <a:t> 	</a:t>
            </a:r>
            <a:r>
              <a:rPr lang="en-US" sz="2600" u="sng" dirty="0"/>
              <a:t>70% Penetration</a:t>
            </a:r>
          </a:p>
          <a:p>
            <a:pPr marL="0" indent="0">
              <a:buNone/>
            </a:pPr>
            <a:r>
              <a:rPr lang="en-US" sz="2600" dirty="0"/>
              <a:t>Fiber				$  37,189,682	      	    $  37,195,137	</a:t>
            </a:r>
          </a:p>
          <a:p>
            <a:pPr marL="0" indent="0">
              <a:buNone/>
            </a:pPr>
            <a:r>
              <a:rPr lang="en-US" sz="2600" dirty="0"/>
              <a:t>Drops				$    2,787,708		    $    3,238,990</a:t>
            </a:r>
          </a:p>
          <a:p>
            <a:pPr marL="0" indent="0">
              <a:buNone/>
            </a:pPr>
            <a:r>
              <a:rPr lang="en-US" sz="2600" dirty="0"/>
              <a:t>Electronics			$    2,739,701        	    $    3,018,377</a:t>
            </a:r>
          </a:p>
          <a:p>
            <a:pPr marL="0" indent="0">
              <a:buNone/>
            </a:pPr>
            <a:r>
              <a:rPr lang="en-US" sz="2600" dirty="0"/>
              <a:t>Huts				$       910,000	      	    $       910,000</a:t>
            </a:r>
          </a:p>
          <a:p>
            <a:pPr marL="0" indent="0">
              <a:buNone/>
            </a:pPr>
            <a:r>
              <a:rPr lang="en-US" sz="2600" dirty="0"/>
              <a:t>Operational Assets		</a:t>
            </a:r>
            <a:r>
              <a:rPr lang="en-US" sz="2600" u="sng" dirty="0"/>
              <a:t>$       219,057</a:t>
            </a:r>
            <a:r>
              <a:rPr lang="en-US" sz="2600" dirty="0"/>
              <a:t>		    </a:t>
            </a:r>
            <a:r>
              <a:rPr lang="en-US" sz="2600" u="sng" dirty="0"/>
              <a:t>$       221,449</a:t>
            </a:r>
          </a:p>
          <a:p>
            <a:pPr marL="0" indent="0">
              <a:buNone/>
            </a:pPr>
            <a:r>
              <a:rPr lang="en-US" sz="2600" dirty="0"/>
              <a:t>   Total				$  43,846,158        	    $ 44,583,953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/>
              <a:t>Passings			         5,629	             	            5,629</a:t>
            </a:r>
          </a:p>
          <a:p>
            <a:pPr marL="0" indent="0">
              <a:buNone/>
            </a:pPr>
            <a:r>
              <a:rPr lang="en-US" sz="2600" dirty="0"/>
              <a:t>Cost per Passing		       $7,789                 	           $7,920</a:t>
            </a:r>
          </a:p>
        </p:txBody>
      </p:sp>
    </p:spTree>
    <p:extLst>
      <p:ext uri="{BB962C8B-B14F-4D97-AF65-F5344CB8AC3E}">
        <p14:creationId xmlns:p14="http://schemas.microsoft.com/office/powerpoint/2010/main" val="25864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Financial Analysis – Total Study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2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Substantial Grants Needed</a:t>
            </a:r>
          </a:p>
          <a:p>
            <a:pPr marL="0" indent="0">
              <a:buNone/>
            </a:pPr>
            <a:r>
              <a:rPr lang="en-US" dirty="0"/>
              <a:t>	     </a:t>
            </a:r>
            <a:r>
              <a:rPr lang="en-US" u="sng" dirty="0"/>
              <a:t>Penetration</a:t>
            </a:r>
            <a:r>
              <a:rPr lang="en-US" dirty="0"/>
              <a:t>	 </a:t>
            </a:r>
            <a:r>
              <a:rPr lang="en-US" u="sng" dirty="0"/>
              <a:t>Assets</a:t>
            </a:r>
            <a:r>
              <a:rPr lang="en-US" dirty="0"/>
              <a:t>	     </a:t>
            </a:r>
            <a:r>
              <a:rPr lang="en-US" u="sng" dirty="0"/>
              <a:t>Breakeven </a:t>
            </a:r>
            <a:r>
              <a:rPr lang="en-US" dirty="0"/>
              <a:t>     </a:t>
            </a:r>
            <a:r>
              <a:rPr lang="en-US" u="sng" dirty="0"/>
              <a:t>% of Assets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       	50%		$43.1 M	        $31.7 M	    74%		       	55%		$43.5 M	        $29.9 M	    69%		   	60%		$43.8 M	        $28.1 M	    64%</a:t>
            </a:r>
          </a:p>
          <a:p>
            <a:pPr marL="0" indent="0">
              <a:buNone/>
            </a:pPr>
            <a:r>
              <a:rPr lang="en-US" dirty="0"/>
              <a:t>		65%		$44.2 M	        $26.6 M	    60%</a:t>
            </a:r>
          </a:p>
          <a:p>
            <a:pPr marL="0" indent="0">
              <a:buNone/>
            </a:pPr>
            <a:r>
              <a:rPr lang="en-US" dirty="0"/>
              <a:t>		70%		$44.6 M	        $25.0 M	    56%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 No ISP will be interested in a breakeven business, so realistically grants will need to be higher. </a:t>
            </a:r>
          </a:p>
        </p:txBody>
      </p:sp>
    </p:spTree>
    <p:extLst>
      <p:ext uri="{BB962C8B-B14F-4D97-AF65-F5344CB8AC3E}">
        <p14:creationId xmlns:p14="http://schemas.microsoft.com/office/powerpoint/2010/main" val="19580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Grant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3848"/>
          </a:xfrm>
        </p:spPr>
        <p:txBody>
          <a:bodyPr>
            <a:normAutofit/>
          </a:bodyPr>
          <a:lstStyle/>
          <a:p>
            <a:r>
              <a:rPr lang="en-US" dirty="0"/>
              <a:t>Congress passed infrastructure bill with over $42.5 billion for broadband funding – will mostly be aimed at rural areas, but the state will have a say in who gets funding. Illinois’ share likely over $1 billion.</a:t>
            </a:r>
          </a:p>
          <a:p>
            <a:r>
              <a:rPr lang="en-US" dirty="0"/>
              <a:t>The State of Illinois will have several rounds of state broadband grants in the near future. </a:t>
            </a:r>
          </a:p>
          <a:p>
            <a:r>
              <a:rPr lang="en-US" dirty="0"/>
              <a:t>There will be a few other smaller federal grant programs during 2023.</a:t>
            </a:r>
          </a:p>
          <a:p>
            <a:r>
              <a:rPr lang="en-US" dirty="0"/>
              <a:t>With some minor limitations the County can use ARPA funding for broadband projects. </a:t>
            </a:r>
          </a:p>
          <a:p>
            <a:r>
              <a:rPr lang="en-US" dirty="0"/>
              <a:t>There is also funding available for digital literacy and getting computers into homes.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Strategic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179"/>
            <a:ext cx="10515600" cy="4512113"/>
          </a:xfrm>
        </p:spPr>
        <p:txBody>
          <a:bodyPr>
            <a:normAutofit/>
          </a:bodyPr>
          <a:lstStyle/>
          <a:p>
            <a:r>
              <a:rPr lang="en-US" u="sng" dirty="0"/>
              <a:t>Is the County Willing to Help Fund a Solution?</a:t>
            </a:r>
            <a:r>
              <a:rPr lang="en-US" dirty="0"/>
              <a:t> If so, how much and in what manner? </a:t>
            </a:r>
          </a:p>
          <a:p>
            <a:r>
              <a:rPr lang="en-US" u="sng" dirty="0"/>
              <a:t>Think about the Digital Equity Gap</a:t>
            </a:r>
            <a:r>
              <a:rPr lang="en-US" dirty="0"/>
              <a:t>. Not only is there an opportunity to build rural broadband infrastructure, but there is an opportunity to find grant funding for digital inclusion. </a:t>
            </a:r>
          </a:p>
          <a:p>
            <a:r>
              <a:rPr lang="en-US" u="sng" dirty="0"/>
              <a:t>Middle Mile Grants</a:t>
            </a:r>
            <a:r>
              <a:rPr lang="en-US" dirty="0"/>
              <a:t>. The engineering study did not find many fiber routes going in and out of the county. The county should work with local ISPs to consider pursuing middle-mile fiber and last-mile grants.</a:t>
            </a:r>
            <a:endParaRPr lang="en-US" u="sng" dirty="0"/>
          </a:p>
          <a:p>
            <a:r>
              <a:rPr lang="en-US" u="sng" dirty="0"/>
              <a:t>What is the County’s Best Role in Finding a Solution?</a:t>
            </a:r>
            <a:r>
              <a:rPr lang="en-US" dirty="0"/>
              <a:t> As a partner in grants or a supporter? Digital equity grants on top of infrastructure? </a:t>
            </a:r>
          </a:p>
        </p:txBody>
      </p:sp>
    </p:spTree>
    <p:extLst>
      <p:ext uri="{BB962C8B-B14F-4D97-AF65-F5344CB8AC3E}">
        <p14:creationId xmlns:p14="http://schemas.microsoft.com/office/powerpoint/2010/main" val="70764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512113"/>
          </a:xfrm>
        </p:spPr>
        <p:txBody>
          <a:bodyPr>
            <a:normAutofit/>
          </a:bodyPr>
          <a:lstStyle/>
          <a:p>
            <a:r>
              <a:rPr lang="en-US" sz="2400" u="sng" dirty="0"/>
              <a:t>Identify Staffing Resources</a:t>
            </a:r>
            <a:r>
              <a:rPr lang="en-US" sz="2400" dirty="0"/>
              <a:t>. Moving forward needs dedicated local effort. </a:t>
            </a:r>
          </a:p>
          <a:p>
            <a:r>
              <a:rPr lang="en-US" sz="2400" u="sng" dirty="0"/>
              <a:t>Reach out to ISPs</a:t>
            </a:r>
            <a:r>
              <a:rPr lang="en-US" sz="2400" dirty="0"/>
              <a:t>. We recommend talking to potential ISPs as an early step. Informal discussions, RFI, or RFP?</a:t>
            </a:r>
          </a:p>
          <a:p>
            <a:r>
              <a:rPr lang="en-US" sz="2400" u="sng" dirty="0"/>
              <a:t>Community Outreach</a:t>
            </a:r>
            <a:r>
              <a:rPr lang="en-US" sz="2400" dirty="0"/>
              <a:t>. How to involve the public in the process. </a:t>
            </a:r>
          </a:p>
          <a:p>
            <a:r>
              <a:rPr lang="en-US" sz="2400" u="sng" dirty="0"/>
              <a:t>Review County and Local Fiber Policies</a:t>
            </a:r>
            <a:r>
              <a:rPr lang="en-US" sz="2400" dirty="0"/>
              <a:t>. Are there any barriers for ISPs that want to build a fiber solution? </a:t>
            </a:r>
          </a:p>
          <a:p>
            <a:r>
              <a:rPr lang="en-US" sz="2400" u="sng" dirty="0"/>
              <a:t>Tackle the Other Broadband Gaps.</a:t>
            </a:r>
            <a:r>
              <a:rPr lang="en-US" sz="2400" dirty="0"/>
              <a:t> The report outlined other gaps the County could tackle, such as the homework gap, computer ownership gap, and the digital literacy gap.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43401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Tim Arbeiter, Director – Broadband Consulting</a:t>
            </a:r>
          </a:p>
          <a:p>
            <a:pPr marL="0" indent="0">
              <a:buNone/>
            </a:pPr>
            <a:r>
              <a:rPr lang="en-US" sz="3200" dirty="0"/>
              <a:t>Finley Engineering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t.arbeiter@finleyusa.com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(816) 944-9113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Doug Dawson, President, CCG Consulting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blackbean2@ccgcomm.com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(202) 255-7689</a:t>
            </a:r>
          </a:p>
          <a:p>
            <a:pPr marL="0" indent="0">
              <a:buNone/>
            </a:pPr>
            <a:r>
              <a:rPr lang="en-US" sz="3200" dirty="0"/>
              <a:t>Daily blog:  </a:t>
            </a:r>
            <a:r>
              <a:rPr lang="en-US" sz="3200" dirty="0">
                <a:hlinkClick r:id="rId4"/>
              </a:rPr>
              <a:t>https://potsandpansbyccg.com/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D3DD-7789-6841-6906-9D1E5C49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Improved Broadband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E490-968B-5C4E-088E-528BB868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</a:t>
            </a:r>
          </a:p>
          <a:p>
            <a:r>
              <a:rPr lang="en-US" dirty="0"/>
              <a:t>School / Homework / Training</a:t>
            </a:r>
          </a:p>
          <a:p>
            <a:r>
              <a:rPr lang="en-US" dirty="0"/>
              <a:t>Telemedicine</a:t>
            </a:r>
          </a:p>
          <a:p>
            <a:r>
              <a:rPr lang="en-US" dirty="0"/>
              <a:t>Increased Home Values / Property Taxes</a:t>
            </a:r>
          </a:p>
          <a:p>
            <a:r>
              <a:rPr lang="en-US" dirty="0"/>
              <a:t>Growth / New Housing Opportunities</a:t>
            </a:r>
          </a:p>
          <a:p>
            <a:r>
              <a:rPr lang="en-US" dirty="0"/>
              <a:t>Easier to Create Rural Businesses</a:t>
            </a:r>
          </a:p>
          <a:p>
            <a:r>
              <a:rPr lang="en-US" dirty="0"/>
              <a:t>Connected to the Modern World – Everything Moving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Online Residential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211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7% of households don’t have home broadband. </a:t>
            </a:r>
          </a:p>
          <a:p>
            <a:r>
              <a:rPr lang="en-US" sz="3200" dirty="0"/>
              <a:t>70% of respondents have somebody working at home at least part-time. 20% of homes have somebody working full-time. 38% of respondents said they would work from home more often with better broadband.</a:t>
            </a:r>
          </a:p>
          <a:p>
            <a:r>
              <a:rPr lang="en-US" sz="3200" dirty="0"/>
              <a:t>29% of respondents lack workable cell coverage at home.</a:t>
            </a:r>
          </a:p>
          <a:p>
            <a:r>
              <a:rPr lang="en-US" sz="3200" dirty="0"/>
              <a:t>Average price being paid for broadband is $83. </a:t>
            </a:r>
          </a:p>
          <a:p>
            <a:pPr lvl="1"/>
            <a:r>
              <a:rPr lang="en-US" sz="2800" dirty="0"/>
              <a:t>We typically see an average of $75 in other communities. </a:t>
            </a:r>
          </a:p>
          <a:p>
            <a:r>
              <a:rPr lang="en-US" sz="3200" dirty="0"/>
              <a:t>66% of residents support building a fiber network. Another 33% might support the idea but need more facts.</a:t>
            </a:r>
          </a:p>
          <a:p>
            <a:r>
              <a:rPr lang="en-US" sz="3200" dirty="0"/>
              <a:t>39% said they would buy from a new fiber network. 29% said they would probably buy.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5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Business Surveys and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2113"/>
          </a:xfrm>
        </p:spPr>
        <p:txBody>
          <a:bodyPr>
            <a:normAutofit/>
          </a:bodyPr>
          <a:lstStyle/>
          <a:p>
            <a:r>
              <a:rPr lang="en-US" sz="3200" dirty="0"/>
              <a:t>The most common problems we heard were slow broadband in the daytime, occasional multi-day outages, and regular shorter outages.</a:t>
            </a:r>
          </a:p>
          <a:p>
            <a:r>
              <a:rPr lang="en-US" sz="3200" dirty="0"/>
              <a:t>We heard that it is difficult to sell rural homes that don’t have good broadband.</a:t>
            </a:r>
          </a:p>
          <a:p>
            <a:r>
              <a:rPr lang="en-US" sz="3200" dirty="0"/>
              <a:t>Farmers are mostly using fixed wireless. They were happy with this when it first came ten years ago but it is now inadequate. Some farmers can get faster broadband from    T-Mobile or Starlink.  </a:t>
            </a:r>
          </a:p>
        </p:txBody>
      </p:sp>
    </p:spTree>
    <p:extLst>
      <p:ext uri="{BB962C8B-B14F-4D97-AF65-F5344CB8AC3E}">
        <p14:creationId xmlns:p14="http://schemas.microsoft.com/office/powerpoint/2010/main" val="10937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en-US" dirty="0"/>
              <a:t>The RDOF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2113"/>
          </a:xfrm>
        </p:spPr>
        <p:txBody>
          <a:bodyPr>
            <a:normAutofit/>
          </a:bodyPr>
          <a:lstStyle/>
          <a:p>
            <a:r>
              <a:rPr lang="en-US" dirty="0"/>
              <a:t>RDOF - Rural Development Opportunity Fund</a:t>
            </a:r>
          </a:p>
          <a:p>
            <a:r>
              <a:rPr lang="en-US" dirty="0"/>
              <a:t>10-year subsidy created by the Federal Communications Commission (FCC) to entice ISPs to build broadband networks in fully-unserved areas. </a:t>
            </a:r>
          </a:p>
          <a:p>
            <a:r>
              <a:rPr lang="en-US" dirty="0"/>
              <a:t>Two companies were awarded funding in the County: </a:t>
            </a:r>
          </a:p>
          <a:p>
            <a:pPr lvl="1"/>
            <a:r>
              <a:rPr lang="en-US" dirty="0"/>
              <a:t>Largest winner is AMG Technologies (NextLink) which promises fast wireless technology.</a:t>
            </a:r>
          </a:p>
          <a:p>
            <a:pPr lvl="1"/>
            <a:r>
              <a:rPr lang="en-US" dirty="0"/>
              <a:t>Mercury Broadband won funds in the county. Mercury Broadband is implementing a hybrid of fixed wireless and fiber-to-the-home for its RDOF awards. There is no way to know which technology will be used in the county.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1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719F-D342-1A52-C885-51E01E4A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3549500-85BB-74F6-C55E-252A9195A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84" y="530554"/>
            <a:ext cx="6985110" cy="5184591"/>
          </a:xfrm>
        </p:spPr>
      </p:pic>
    </p:spTree>
    <p:extLst>
      <p:ext uri="{BB962C8B-B14F-4D97-AF65-F5344CB8AC3E}">
        <p14:creationId xmlns:p14="http://schemas.microsoft.com/office/powerpoint/2010/main" val="120071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172E-ADF4-3375-EFC0-7FA14504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Doesn’t Have Good Broadband?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7DAD-CC58-3E5C-A18A-A86983C4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two maps:</a:t>
            </a:r>
          </a:p>
          <a:p>
            <a:pPr lvl="1"/>
            <a:r>
              <a:rPr lang="en-US" sz="2800" dirty="0"/>
              <a:t>The first is a map of the parts of the County that don’t have good broadband today, and no known broadband solution is underway. (Shown in blue and yellow)</a:t>
            </a:r>
          </a:p>
          <a:p>
            <a:pPr lvl="1"/>
            <a:r>
              <a:rPr lang="en-US" sz="2800" dirty="0"/>
              <a:t>The second map shows the impact of layering on the RDOF awards. (Shown in orange)</a:t>
            </a:r>
          </a:p>
          <a:p>
            <a:r>
              <a:rPr lang="en-US" dirty="0"/>
              <a:t>This is important to understand, because the RDOF areas will likely be wireless broadband, and those areas are now ineligible for other federal and state broadband grants.</a:t>
            </a:r>
          </a:p>
        </p:txBody>
      </p:sp>
    </p:spTree>
    <p:extLst>
      <p:ext uri="{BB962C8B-B14F-4D97-AF65-F5344CB8AC3E}">
        <p14:creationId xmlns:p14="http://schemas.microsoft.com/office/powerpoint/2010/main" val="317786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93E-D1CE-4DAD-8E13-E3137B67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554" y="974724"/>
            <a:ext cx="93026" cy="457"/>
          </a:xfrm>
        </p:spPr>
        <p:txBody>
          <a:bodyPr>
            <a:normAutofit fontScale="90000"/>
          </a:bodyPr>
          <a:lstStyle/>
          <a:p>
            <a:endParaRPr lang="en-US" dirty="0">
              <a:noFill/>
            </a:endParaRP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B691937E-9FAB-6432-335A-A0E900AB9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41" y="300469"/>
            <a:ext cx="7239278" cy="5508916"/>
          </a:xfrm>
        </p:spPr>
      </p:pic>
    </p:spTree>
    <p:extLst>
      <p:ext uri="{BB962C8B-B14F-4D97-AF65-F5344CB8AC3E}">
        <p14:creationId xmlns:p14="http://schemas.microsoft.com/office/powerpoint/2010/main" val="278234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3259-24AC-C9BC-9E8E-73F891D0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4D6A397-6F05-508A-CF5F-A25F825CB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44539"/>
            <a:ext cx="7064685" cy="5401518"/>
          </a:xfrm>
        </p:spPr>
      </p:pic>
    </p:spTree>
    <p:extLst>
      <p:ext uri="{BB962C8B-B14F-4D97-AF65-F5344CB8AC3E}">
        <p14:creationId xmlns:p14="http://schemas.microsoft.com/office/powerpoint/2010/main" val="2431865800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Custom 1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009FDD"/>
      </a:accent1>
      <a:accent2>
        <a:srgbClr val="0094E5"/>
      </a:accent2>
      <a:accent3>
        <a:srgbClr val="007BBF"/>
      </a:accent3>
      <a:accent4>
        <a:srgbClr val="00527F"/>
      </a:accent4>
      <a:accent5>
        <a:srgbClr val="BFBFBF"/>
      </a:accent5>
      <a:accent6>
        <a:srgbClr val="1D1F2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3876</TotalTime>
  <Words>1253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test</vt:lpstr>
      <vt:lpstr>Broadband Plan Report Sangamon County, IL</vt:lpstr>
      <vt:lpstr>Benefits of Improved Broadband</vt:lpstr>
      <vt:lpstr>Online Residential Survey Results</vt:lpstr>
      <vt:lpstr>Business Surveys and Interviews</vt:lpstr>
      <vt:lpstr>The RDOF Issue</vt:lpstr>
      <vt:lpstr> </vt:lpstr>
      <vt:lpstr>Who Doesn’t Have Good Broadband?</vt:lpstr>
      <vt:lpstr>PowerPoint Presentation</vt:lpstr>
      <vt:lpstr> </vt:lpstr>
      <vt:lpstr>Locations Without Good Broadband</vt:lpstr>
      <vt:lpstr>Technology</vt:lpstr>
      <vt:lpstr>Cost of a New Network</vt:lpstr>
      <vt:lpstr>Financial Analysis – Total Study Area</vt:lpstr>
      <vt:lpstr>Grant Funding</vt:lpstr>
      <vt:lpstr>Strategic Questions</vt:lpstr>
      <vt:lpstr>Next Steps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White</dc:creator>
  <cp:lastModifiedBy>Tim Arbeiter</cp:lastModifiedBy>
  <cp:revision>128</cp:revision>
  <cp:lastPrinted>2022-12-05T18:08:12Z</cp:lastPrinted>
  <dcterms:created xsi:type="dcterms:W3CDTF">2019-05-02T18:31:20Z</dcterms:created>
  <dcterms:modified xsi:type="dcterms:W3CDTF">2023-02-10T17:34:13Z</dcterms:modified>
</cp:coreProperties>
</file>