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2" r:id="rId4"/>
    <p:sldId id="263" r:id="rId5"/>
    <p:sldId id="265" r:id="rId6"/>
    <p:sldId id="261" r:id="rId7"/>
    <p:sldId id="267" r:id="rId8"/>
    <p:sldId id="264" r:id="rId9"/>
    <p:sldId id="268" r:id="rId10"/>
    <p:sldId id="266" r:id="rId11"/>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FC88"/>
    <a:srgbClr val="8A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30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D9A4B8-06D0-46F5-88CE-3346C754831B}"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839D8-D654-485C-9F4C-9FDB3868D4BF}" type="slidenum">
              <a:rPr lang="en-US" smtClean="0"/>
              <a:t>‹#›</a:t>
            </a:fld>
            <a:endParaRPr lang="en-US"/>
          </a:p>
        </p:txBody>
      </p:sp>
    </p:spTree>
    <p:extLst>
      <p:ext uri="{BB962C8B-B14F-4D97-AF65-F5344CB8AC3E}">
        <p14:creationId xmlns:p14="http://schemas.microsoft.com/office/powerpoint/2010/main" val="3365332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9A4B8-06D0-46F5-88CE-3346C754831B}"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839D8-D654-485C-9F4C-9FDB3868D4BF}" type="slidenum">
              <a:rPr lang="en-US" smtClean="0"/>
              <a:t>‹#›</a:t>
            </a:fld>
            <a:endParaRPr lang="en-US"/>
          </a:p>
        </p:txBody>
      </p:sp>
    </p:spTree>
    <p:extLst>
      <p:ext uri="{BB962C8B-B14F-4D97-AF65-F5344CB8AC3E}">
        <p14:creationId xmlns:p14="http://schemas.microsoft.com/office/powerpoint/2010/main" val="138086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9A4B8-06D0-46F5-88CE-3346C754831B}"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839D8-D654-485C-9F4C-9FDB3868D4BF}" type="slidenum">
              <a:rPr lang="en-US" smtClean="0"/>
              <a:t>‹#›</a:t>
            </a:fld>
            <a:endParaRPr lang="en-US"/>
          </a:p>
        </p:txBody>
      </p:sp>
    </p:spTree>
    <p:extLst>
      <p:ext uri="{BB962C8B-B14F-4D97-AF65-F5344CB8AC3E}">
        <p14:creationId xmlns:p14="http://schemas.microsoft.com/office/powerpoint/2010/main" val="1128569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9A4B8-06D0-46F5-88CE-3346C754831B}"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839D8-D654-485C-9F4C-9FDB3868D4BF}" type="slidenum">
              <a:rPr lang="en-US" smtClean="0"/>
              <a:t>‹#›</a:t>
            </a:fld>
            <a:endParaRPr lang="en-US"/>
          </a:p>
        </p:txBody>
      </p:sp>
    </p:spTree>
    <p:extLst>
      <p:ext uri="{BB962C8B-B14F-4D97-AF65-F5344CB8AC3E}">
        <p14:creationId xmlns:p14="http://schemas.microsoft.com/office/powerpoint/2010/main" val="96257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D9A4B8-06D0-46F5-88CE-3346C754831B}"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839D8-D654-485C-9F4C-9FDB3868D4BF}" type="slidenum">
              <a:rPr lang="en-US" smtClean="0"/>
              <a:t>‹#›</a:t>
            </a:fld>
            <a:endParaRPr lang="en-US"/>
          </a:p>
        </p:txBody>
      </p:sp>
    </p:spTree>
    <p:extLst>
      <p:ext uri="{BB962C8B-B14F-4D97-AF65-F5344CB8AC3E}">
        <p14:creationId xmlns:p14="http://schemas.microsoft.com/office/powerpoint/2010/main" val="1747108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D9A4B8-06D0-46F5-88CE-3346C754831B}"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839D8-D654-485C-9F4C-9FDB3868D4BF}" type="slidenum">
              <a:rPr lang="en-US" smtClean="0"/>
              <a:t>‹#›</a:t>
            </a:fld>
            <a:endParaRPr lang="en-US"/>
          </a:p>
        </p:txBody>
      </p:sp>
    </p:spTree>
    <p:extLst>
      <p:ext uri="{BB962C8B-B14F-4D97-AF65-F5344CB8AC3E}">
        <p14:creationId xmlns:p14="http://schemas.microsoft.com/office/powerpoint/2010/main" val="3106738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D9A4B8-06D0-46F5-88CE-3346C754831B}" type="datetimeFigureOut">
              <a:rPr lang="en-US" smtClean="0"/>
              <a:t>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5839D8-D654-485C-9F4C-9FDB3868D4BF}" type="slidenum">
              <a:rPr lang="en-US" smtClean="0"/>
              <a:t>‹#›</a:t>
            </a:fld>
            <a:endParaRPr lang="en-US"/>
          </a:p>
        </p:txBody>
      </p:sp>
    </p:spTree>
    <p:extLst>
      <p:ext uri="{BB962C8B-B14F-4D97-AF65-F5344CB8AC3E}">
        <p14:creationId xmlns:p14="http://schemas.microsoft.com/office/powerpoint/2010/main" val="2255242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D9A4B8-06D0-46F5-88CE-3346C754831B}" type="datetimeFigureOut">
              <a:rPr lang="en-US" smtClean="0"/>
              <a:t>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5839D8-D654-485C-9F4C-9FDB3868D4BF}" type="slidenum">
              <a:rPr lang="en-US" smtClean="0"/>
              <a:t>‹#›</a:t>
            </a:fld>
            <a:endParaRPr lang="en-US"/>
          </a:p>
        </p:txBody>
      </p:sp>
    </p:spTree>
    <p:extLst>
      <p:ext uri="{BB962C8B-B14F-4D97-AF65-F5344CB8AC3E}">
        <p14:creationId xmlns:p14="http://schemas.microsoft.com/office/powerpoint/2010/main" val="2156326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9A4B8-06D0-46F5-88CE-3346C754831B}" type="datetimeFigureOut">
              <a:rPr lang="en-US" smtClean="0"/>
              <a:t>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5839D8-D654-485C-9F4C-9FDB3868D4BF}" type="slidenum">
              <a:rPr lang="en-US" smtClean="0"/>
              <a:t>‹#›</a:t>
            </a:fld>
            <a:endParaRPr lang="en-US"/>
          </a:p>
        </p:txBody>
      </p:sp>
    </p:spTree>
    <p:extLst>
      <p:ext uri="{BB962C8B-B14F-4D97-AF65-F5344CB8AC3E}">
        <p14:creationId xmlns:p14="http://schemas.microsoft.com/office/powerpoint/2010/main" val="1046537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2D9A4B8-06D0-46F5-88CE-3346C754831B}"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839D8-D654-485C-9F4C-9FDB3868D4BF}" type="slidenum">
              <a:rPr lang="en-US" smtClean="0"/>
              <a:t>‹#›</a:t>
            </a:fld>
            <a:endParaRPr lang="en-US"/>
          </a:p>
        </p:txBody>
      </p:sp>
    </p:spTree>
    <p:extLst>
      <p:ext uri="{BB962C8B-B14F-4D97-AF65-F5344CB8AC3E}">
        <p14:creationId xmlns:p14="http://schemas.microsoft.com/office/powerpoint/2010/main" val="1975044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2D9A4B8-06D0-46F5-88CE-3346C754831B}"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839D8-D654-485C-9F4C-9FDB3868D4BF}" type="slidenum">
              <a:rPr lang="en-US" smtClean="0"/>
              <a:t>‹#›</a:t>
            </a:fld>
            <a:endParaRPr lang="en-US"/>
          </a:p>
        </p:txBody>
      </p:sp>
    </p:spTree>
    <p:extLst>
      <p:ext uri="{BB962C8B-B14F-4D97-AF65-F5344CB8AC3E}">
        <p14:creationId xmlns:p14="http://schemas.microsoft.com/office/powerpoint/2010/main" val="127260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12D9A4B8-06D0-46F5-88CE-3346C754831B}" type="datetimeFigureOut">
              <a:rPr lang="en-US" smtClean="0"/>
              <a:t>2/1/2022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15839D8-D654-485C-9F4C-9FDB3868D4BF}" type="slidenum">
              <a:rPr lang="en-US" smtClean="0"/>
              <a:t>‹#›</a:t>
            </a:fld>
            <a:endParaRPr lang="en-US"/>
          </a:p>
        </p:txBody>
      </p:sp>
    </p:spTree>
    <p:extLst>
      <p:ext uri="{BB962C8B-B14F-4D97-AF65-F5344CB8AC3E}">
        <p14:creationId xmlns:p14="http://schemas.microsoft.com/office/powerpoint/2010/main" val="8103708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rful ukuleles on display">
            <a:extLst>
              <a:ext uri="{FF2B5EF4-FFF2-40B4-BE49-F238E27FC236}">
                <a16:creationId xmlns:a16="http://schemas.microsoft.com/office/drawing/2014/main" id="{F05063A1-A0A2-482B-9791-B7071DCCBF67}"/>
              </a:ext>
            </a:extLst>
          </p:cNvPr>
          <p:cNvPicPr>
            <a:picLocks noChangeAspect="1"/>
          </p:cNvPicPr>
          <p:nvPr/>
        </p:nvPicPr>
        <p:blipFill rotWithShape="1">
          <a:blip r:embed="rId2">
            <a:extLst>
              <a:ext uri="{28A0092B-C50C-407E-A947-70E740481C1C}">
                <a14:useLocalDpi xmlns:a14="http://schemas.microsoft.com/office/drawing/2010/main" val="0"/>
              </a:ext>
            </a:extLst>
          </a:blip>
          <a:srcRect l="26074" r="24239" b="1"/>
          <a:stretch/>
        </p:blipFill>
        <p:spPr>
          <a:xfrm>
            <a:off x="20" y="10"/>
            <a:ext cx="6857980" cy="9143990"/>
          </a:xfrm>
          <a:prstGeom prst="rect">
            <a:avLst/>
          </a:prstGeom>
        </p:spPr>
      </p:pic>
      <p:sp>
        <p:nvSpPr>
          <p:cNvPr id="6" name="Oval 5">
            <a:extLst>
              <a:ext uri="{FF2B5EF4-FFF2-40B4-BE49-F238E27FC236}">
                <a16:creationId xmlns:a16="http://schemas.microsoft.com/office/drawing/2014/main" id="{239468AF-BEC0-4CC1-AB3D-AF8811AF3018}"/>
              </a:ext>
            </a:extLst>
          </p:cNvPr>
          <p:cNvSpPr/>
          <p:nvPr/>
        </p:nvSpPr>
        <p:spPr>
          <a:xfrm>
            <a:off x="223024" y="1639229"/>
            <a:ext cx="6278138" cy="6467707"/>
          </a:xfrm>
          <a:prstGeom prst="ellipse">
            <a:avLst/>
          </a:prstGeom>
          <a:solidFill>
            <a:schemeClr val="bg1"/>
          </a:solidFill>
          <a:ln>
            <a:solidFill>
              <a:srgbClr val="00B050"/>
            </a:solidFill>
          </a:ln>
          <a:effectLst>
            <a:glow rad="1905000">
              <a:srgbClr val="00B050">
                <a:alpha val="56000"/>
              </a:srgbClr>
            </a:glow>
            <a:softEdge rad="533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 light&#10;&#10;Description automatically generated">
            <a:extLst>
              <a:ext uri="{FF2B5EF4-FFF2-40B4-BE49-F238E27FC236}">
                <a16:creationId xmlns:a16="http://schemas.microsoft.com/office/drawing/2014/main" id="{2ADB577C-21DF-4697-B749-F208E9FB3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825" y="3494935"/>
            <a:ext cx="4368602" cy="2717592"/>
          </a:xfrm>
          <a:prstGeom prst="rect">
            <a:avLst/>
          </a:prstGeom>
        </p:spPr>
      </p:pic>
      <p:sp>
        <p:nvSpPr>
          <p:cNvPr id="9" name="TextBox 8">
            <a:extLst>
              <a:ext uri="{FF2B5EF4-FFF2-40B4-BE49-F238E27FC236}">
                <a16:creationId xmlns:a16="http://schemas.microsoft.com/office/drawing/2014/main" id="{98D6798C-76C4-4672-8FCF-248E97DCD40B}"/>
              </a:ext>
            </a:extLst>
          </p:cNvPr>
          <p:cNvSpPr txBox="1"/>
          <p:nvPr/>
        </p:nvSpPr>
        <p:spPr>
          <a:xfrm>
            <a:off x="1864384" y="5913236"/>
            <a:ext cx="5229901" cy="830997"/>
          </a:xfrm>
          <a:prstGeom prst="rect">
            <a:avLst/>
          </a:prstGeom>
          <a:noFill/>
        </p:spPr>
        <p:txBody>
          <a:bodyPr wrap="square" rtlCol="0">
            <a:spAutoFit/>
          </a:bodyPr>
          <a:lstStyle/>
          <a:p>
            <a:r>
              <a:rPr lang="en-US" sz="4800" b="1" dirty="0">
                <a:solidFill>
                  <a:srgbClr val="FF0000"/>
                </a:solidFill>
                <a:latin typeface="Bradley Hand ITC" panose="03070402050302030203" pitchFamily="66" charset="0"/>
              </a:rPr>
              <a:t>MEDIA KIT</a:t>
            </a:r>
          </a:p>
        </p:txBody>
      </p:sp>
    </p:spTree>
    <p:extLst>
      <p:ext uri="{BB962C8B-B14F-4D97-AF65-F5344CB8AC3E}">
        <p14:creationId xmlns:p14="http://schemas.microsoft.com/office/powerpoint/2010/main" val="25834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rful ukuleles on display">
            <a:extLst>
              <a:ext uri="{FF2B5EF4-FFF2-40B4-BE49-F238E27FC236}">
                <a16:creationId xmlns:a16="http://schemas.microsoft.com/office/drawing/2014/main" id="{F05063A1-A0A2-482B-9791-B7071DCCBF67}"/>
              </a:ext>
            </a:extLst>
          </p:cNvPr>
          <p:cNvPicPr>
            <a:picLocks noChangeAspect="1"/>
          </p:cNvPicPr>
          <p:nvPr/>
        </p:nvPicPr>
        <p:blipFill rotWithShape="1">
          <a:blip r:embed="rId2">
            <a:extLst>
              <a:ext uri="{28A0092B-C50C-407E-A947-70E740481C1C}">
                <a14:useLocalDpi xmlns:a14="http://schemas.microsoft.com/office/drawing/2010/main" val="0"/>
              </a:ext>
            </a:extLst>
          </a:blip>
          <a:srcRect l="26074" r="24239" b="1"/>
          <a:stretch/>
        </p:blipFill>
        <p:spPr>
          <a:xfrm>
            <a:off x="20" y="10"/>
            <a:ext cx="6857980" cy="9143990"/>
          </a:xfrm>
          <a:prstGeom prst="rect">
            <a:avLst/>
          </a:prstGeom>
        </p:spPr>
      </p:pic>
      <p:sp>
        <p:nvSpPr>
          <p:cNvPr id="3" name="Rectangle: Rounded Corners 2">
            <a:extLst>
              <a:ext uri="{FF2B5EF4-FFF2-40B4-BE49-F238E27FC236}">
                <a16:creationId xmlns:a16="http://schemas.microsoft.com/office/drawing/2014/main" id="{AB14038E-D7B5-4C7D-A94C-6C2A6D5EB1C5}"/>
              </a:ext>
            </a:extLst>
          </p:cNvPr>
          <p:cNvSpPr/>
          <p:nvPr/>
        </p:nvSpPr>
        <p:spPr>
          <a:xfrm>
            <a:off x="278781" y="468352"/>
            <a:ext cx="6211230" cy="8352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66C5635-3D1E-4A3C-811C-8D1BC3F27921}"/>
              </a:ext>
            </a:extLst>
          </p:cNvPr>
          <p:cNvSpPr txBox="1"/>
          <p:nvPr/>
        </p:nvSpPr>
        <p:spPr>
          <a:xfrm>
            <a:off x="657923" y="1906297"/>
            <a:ext cx="5452946" cy="4493538"/>
          </a:xfrm>
          <a:prstGeom prst="rect">
            <a:avLst/>
          </a:prstGeom>
          <a:noFill/>
        </p:spPr>
        <p:txBody>
          <a:bodyPr wrap="square" rtlCol="0">
            <a:spAutoFit/>
          </a:bodyPr>
          <a:lstStyle/>
          <a:p>
            <a:pPr algn="ctr"/>
            <a:endParaRPr lang="en-US" sz="1400" b="1" dirty="0">
              <a:solidFill>
                <a:schemeClr val="bg1"/>
              </a:solidFill>
            </a:endParaRPr>
          </a:p>
          <a:p>
            <a:pPr algn="ctr"/>
            <a:r>
              <a:rPr lang="en-US" b="1" dirty="0" err="1">
                <a:solidFill>
                  <a:schemeClr val="bg1"/>
                </a:solidFill>
              </a:rPr>
              <a:t>SummitMedia</a:t>
            </a:r>
            <a:r>
              <a:rPr lang="en-US" b="1" dirty="0">
                <a:solidFill>
                  <a:schemeClr val="bg1"/>
                </a:solidFill>
              </a:rPr>
              <a:t> Corp</a:t>
            </a:r>
            <a:endParaRPr lang="en-US" dirty="0">
              <a:solidFill>
                <a:schemeClr val="bg1"/>
              </a:solidFill>
            </a:endParaRPr>
          </a:p>
          <a:p>
            <a:pPr algn="ctr"/>
            <a:r>
              <a:rPr lang="en-US" dirty="0">
                <a:solidFill>
                  <a:schemeClr val="bg1"/>
                </a:solidFill>
              </a:rPr>
              <a:t>4200 N. Old Lawrence Rd.</a:t>
            </a:r>
          </a:p>
          <a:p>
            <a:pPr algn="ctr"/>
            <a:r>
              <a:rPr lang="en-US" dirty="0">
                <a:solidFill>
                  <a:schemeClr val="bg1"/>
                </a:solidFill>
              </a:rPr>
              <a:t>Wichita, KS 67218</a:t>
            </a:r>
          </a:p>
          <a:p>
            <a:pPr algn="ctr"/>
            <a:r>
              <a:rPr lang="en-US" dirty="0">
                <a:solidFill>
                  <a:schemeClr val="bg1"/>
                </a:solidFill>
              </a:rPr>
              <a:t>316.838.9141 (Phone)</a:t>
            </a:r>
          </a:p>
          <a:p>
            <a:pPr algn="ctr"/>
            <a:r>
              <a:rPr lang="en-US" dirty="0">
                <a:solidFill>
                  <a:schemeClr val="bg1"/>
                </a:solidFill>
              </a:rPr>
              <a:t>316.838.3607 (Fax)</a:t>
            </a:r>
          </a:p>
          <a:p>
            <a:pPr algn="ctr"/>
            <a:endParaRPr lang="en-US" sz="1400" dirty="0">
              <a:solidFill>
                <a:schemeClr val="bg1"/>
              </a:solidFill>
            </a:endParaRPr>
          </a:p>
          <a:p>
            <a:pPr algn="ctr"/>
            <a:endParaRPr lang="en-US" sz="1400" dirty="0">
              <a:solidFill>
                <a:schemeClr val="bg1"/>
              </a:solidFill>
            </a:endParaRPr>
          </a:p>
          <a:p>
            <a:r>
              <a:rPr lang="en-US" sz="1400" dirty="0">
                <a:solidFill>
                  <a:schemeClr val="bg1"/>
                </a:solidFill>
              </a:rPr>
              <a:t>Todd Johnson, General Manager……………………..316.821.2015</a:t>
            </a:r>
          </a:p>
          <a:p>
            <a:r>
              <a:rPr lang="en-US" sz="1400" dirty="0">
                <a:solidFill>
                  <a:schemeClr val="bg1"/>
                </a:solidFill>
              </a:rPr>
              <a:t>                                                   todd.johnson@summitmediacorp.com</a:t>
            </a:r>
          </a:p>
          <a:p>
            <a:endParaRPr lang="en-US" sz="1400" dirty="0">
              <a:solidFill>
                <a:schemeClr val="bg1"/>
              </a:solidFill>
            </a:endParaRPr>
          </a:p>
          <a:p>
            <a:r>
              <a:rPr lang="en-US" sz="1400" dirty="0">
                <a:solidFill>
                  <a:schemeClr val="bg1"/>
                </a:solidFill>
              </a:rPr>
              <a:t>Chris Allison, General Sales Manager…………….….316.821.2076</a:t>
            </a:r>
            <a:br>
              <a:rPr lang="en-US" sz="1400" dirty="0">
                <a:solidFill>
                  <a:schemeClr val="bg1"/>
                </a:solidFill>
              </a:rPr>
            </a:br>
            <a:r>
              <a:rPr lang="en-US" sz="1400" dirty="0">
                <a:solidFill>
                  <a:schemeClr val="bg1"/>
                </a:solidFill>
              </a:rPr>
              <a:t>                                                   </a:t>
            </a:r>
            <a:r>
              <a:rPr lang="en-US" sz="1400" dirty="0">
                <a:solidFill>
                  <a:schemeClr val="bg1"/>
                </a:solidFill>
                <a:cs typeface="Calibri"/>
              </a:rPr>
              <a:t>chris.allison@summitmediacorp.com</a:t>
            </a:r>
            <a:endParaRPr lang="en-US" sz="1400" dirty="0">
              <a:solidFill>
                <a:schemeClr val="bg1"/>
              </a:solidFill>
            </a:endParaRPr>
          </a:p>
          <a:p>
            <a:endParaRPr lang="en-US" sz="1400" dirty="0">
              <a:solidFill>
                <a:schemeClr val="bg1"/>
              </a:solidFill>
            </a:endParaRPr>
          </a:p>
          <a:p>
            <a:r>
              <a:rPr lang="en-US" sz="1400" dirty="0">
                <a:solidFill>
                  <a:schemeClr val="bg1"/>
                </a:solidFill>
              </a:rPr>
              <a:t>Justin Case, Operations Manager…….……………...316.821.2002</a:t>
            </a:r>
            <a:endParaRPr lang="en-US" sz="1400" dirty="0">
              <a:solidFill>
                <a:schemeClr val="bg1"/>
              </a:solidFill>
              <a:cs typeface="Calibri"/>
            </a:endParaRPr>
          </a:p>
          <a:p>
            <a:r>
              <a:rPr lang="en-US" sz="1400" dirty="0">
                <a:solidFill>
                  <a:schemeClr val="bg1"/>
                </a:solidFill>
              </a:rPr>
              <a:t>                                                    justin.case@summitmediacorp.com</a:t>
            </a:r>
            <a:endParaRPr lang="en-US" sz="1400" dirty="0">
              <a:solidFill>
                <a:schemeClr val="bg1"/>
              </a:solidFill>
              <a:cs typeface="Calibri"/>
            </a:endParaRPr>
          </a:p>
          <a:p>
            <a:endParaRPr lang="en-US" sz="1400" dirty="0">
              <a:solidFill>
                <a:schemeClr val="bg1"/>
              </a:solidFill>
            </a:endParaRPr>
          </a:p>
          <a:p>
            <a:r>
              <a:rPr lang="en-US" sz="1400" dirty="0">
                <a:solidFill>
                  <a:schemeClr val="bg1"/>
                </a:solidFill>
              </a:rPr>
              <a:t>Jenny Goertzen, Promotions Manager…..…….…….316.821.2004</a:t>
            </a:r>
          </a:p>
          <a:p>
            <a:r>
              <a:rPr lang="en-US" sz="1400" dirty="0">
                <a:solidFill>
                  <a:schemeClr val="bg1"/>
                </a:solidFill>
              </a:rPr>
              <a:t>                                                    jenny.goertzen@summitmediacorp.com</a:t>
            </a:r>
          </a:p>
        </p:txBody>
      </p:sp>
      <p:sp>
        <p:nvSpPr>
          <p:cNvPr id="4" name="TextBox 3">
            <a:extLst>
              <a:ext uri="{FF2B5EF4-FFF2-40B4-BE49-F238E27FC236}">
                <a16:creationId xmlns:a16="http://schemas.microsoft.com/office/drawing/2014/main" id="{D848D683-C80B-40D6-9CE3-71B445DB9EFD}"/>
              </a:ext>
            </a:extLst>
          </p:cNvPr>
          <p:cNvSpPr txBox="1"/>
          <p:nvPr/>
        </p:nvSpPr>
        <p:spPr>
          <a:xfrm>
            <a:off x="981310" y="890634"/>
            <a:ext cx="5241072" cy="1015663"/>
          </a:xfrm>
          <a:prstGeom prst="rect">
            <a:avLst/>
          </a:prstGeom>
          <a:noFill/>
        </p:spPr>
        <p:txBody>
          <a:bodyPr wrap="square" rtlCol="0">
            <a:spAutoFit/>
          </a:bodyPr>
          <a:lstStyle/>
          <a:p>
            <a:r>
              <a:rPr lang="en-US" sz="6000" u="sng" dirty="0">
                <a:solidFill>
                  <a:schemeClr val="bg1"/>
                </a:solidFill>
                <a:latin typeface="Tempus Sans ITC" panose="04020404030D07020202" pitchFamily="82" charset="0"/>
              </a:rPr>
              <a:t>CONTACT US</a:t>
            </a:r>
          </a:p>
        </p:txBody>
      </p:sp>
      <p:sp>
        <p:nvSpPr>
          <p:cNvPr id="7" name="Rectangle: Rounded Corners 6">
            <a:extLst>
              <a:ext uri="{FF2B5EF4-FFF2-40B4-BE49-F238E27FC236}">
                <a16:creationId xmlns:a16="http://schemas.microsoft.com/office/drawing/2014/main" id="{0A2268F0-244F-4EAA-BFF0-BE032BFE2C05}"/>
              </a:ext>
            </a:extLst>
          </p:cNvPr>
          <p:cNvSpPr/>
          <p:nvPr/>
        </p:nvSpPr>
        <p:spPr>
          <a:xfrm>
            <a:off x="1276099" y="6616718"/>
            <a:ext cx="1761893" cy="128239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D95891F-9CF9-47AD-9800-CAB003BB0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269" y="6716029"/>
            <a:ext cx="1309552" cy="1083768"/>
          </a:xfrm>
          <a:prstGeom prst="rect">
            <a:avLst/>
          </a:prstGeom>
        </p:spPr>
      </p:pic>
      <p:pic>
        <p:nvPicPr>
          <p:cNvPr id="8" name="Picture 7" descr="A picture containing text, clipart, vector graphics, light&#10;&#10;Description automatically generated">
            <a:extLst>
              <a:ext uri="{FF2B5EF4-FFF2-40B4-BE49-F238E27FC236}">
                <a16:creationId xmlns:a16="http://schemas.microsoft.com/office/drawing/2014/main" id="{B3B8D603-F834-4D0F-B559-37CD285E7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6646781"/>
            <a:ext cx="1964822" cy="1222264"/>
          </a:xfrm>
          <a:prstGeom prst="rect">
            <a:avLst/>
          </a:prstGeom>
        </p:spPr>
      </p:pic>
    </p:spTree>
    <p:extLst>
      <p:ext uri="{BB962C8B-B14F-4D97-AF65-F5344CB8AC3E}">
        <p14:creationId xmlns:p14="http://schemas.microsoft.com/office/powerpoint/2010/main" val="3982749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rful ukuleles on display">
            <a:extLst>
              <a:ext uri="{FF2B5EF4-FFF2-40B4-BE49-F238E27FC236}">
                <a16:creationId xmlns:a16="http://schemas.microsoft.com/office/drawing/2014/main" id="{F05063A1-A0A2-482B-9791-B7071DCCBF67}"/>
              </a:ext>
            </a:extLst>
          </p:cNvPr>
          <p:cNvPicPr>
            <a:picLocks noChangeAspect="1"/>
          </p:cNvPicPr>
          <p:nvPr/>
        </p:nvPicPr>
        <p:blipFill rotWithShape="1">
          <a:blip r:embed="rId2">
            <a:extLst>
              <a:ext uri="{28A0092B-C50C-407E-A947-70E740481C1C}">
                <a14:useLocalDpi xmlns:a14="http://schemas.microsoft.com/office/drawing/2010/main" val="0"/>
              </a:ext>
            </a:extLst>
          </a:blip>
          <a:srcRect l="26074" r="24239" b="1"/>
          <a:stretch/>
        </p:blipFill>
        <p:spPr>
          <a:xfrm>
            <a:off x="20" y="10"/>
            <a:ext cx="6857980" cy="9143990"/>
          </a:xfrm>
          <a:prstGeom prst="rect">
            <a:avLst/>
          </a:prstGeom>
        </p:spPr>
      </p:pic>
      <p:sp>
        <p:nvSpPr>
          <p:cNvPr id="3" name="Rectangle: Rounded Corners 2">
            <a:extLst>
              <a:ext uri="{FF2B5EF4-FFF2-40B4-BE49-F238E27FC236}">
                <a16:creationId xmlns:a16="http://schemas.microsoft.com/office/drawing/2014/main" id="{536FE7F4-346D-43D2-A47E-4D256B8FFEF4}"/>
              </a:ext>
            </a:extLst>
          </p:cNvPr>
          <p:cNvSpPr/>
          <p:nvPr/>
        </p:nvSpPr>
        <p:spPr>
          <a:xfrm>
            <a:off x="278781" y="468352"/>
            <a:ext cx="6211230" cy="8352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8600AB-818F-4903-A564-9DF7387609DB}"/>
              </a:ext>
            </a:extLst>
          </p:cNvPr>
          <p:cNvSpPr txBox="1"/>
          <p:nvPr/>
        </p:nvSpPr>
        <p:spPr>
          <a:xfrm>
            <a:off x="367989" y="791737"/>
            <a:ext cx="5898995" cy="7294305"/>
          </a:xfrm>
          <a:prstGeom prst="rect">
            <a:avLst/>
          </a:prstGeom>
          <a:noFill/>
        </p:spPr>
        <p:txBody>
          <a:bodyPr wrap="square" rtlCol="0">
            <a:spAutoFit/>
          </a:bodyPr>
          <a:lstStyle/>
          <a:p>
            <a:r>
              <a:rPr lang="en-US" sz="5400" u="sng" dirty="0">
                <a:solidFill>
                  <a:schemeClr val="bg1"/>
                </a:solidFill>
                <a:latin typeface="Tempus Sans ITC" panose="04020404030D07020202" pitchFamily="82" charset="0"/>
              </a:rPr>
              <a:t>STATION PROFILE</a:t>
            </a:r>
          </a:p>
          <a:p>
            <a:endParaRPr lang="en-US" dirty="0">
              <a:solidFill>
                <a:schemeClr val="bg1"/>
              </a:solidFill>
            </a:endParaRPr>
          </a:p>
          <a:p>
            <a:r>
              <a:rPr lang="en-US" dirty="0">
                <a:solidFill>
                  <a:schemeClr val="bg1"/>
                </a:solidFill>
              </a:rPr>
              <a:t>Radio Lobo is the heritage Spanish language radio station for Wichita and the surrounding areas. Radio Lobo plays the best Regional Mexican music, including </a:t>
            </a:r>
            <a:r>
              <a:rPr lang="en-US" dirty="0" err="1">
                <a:solidFill>
                  <a:schemeClr val="bg1"/>
                </a:solidFill>
              </a:rPr>
              <a:t>Norteña</a:t>
            </a:r>
            <a:r>
              <a:rPr lang="en-US" dirty="0">
                <a:solidFill>
                  <a:schemeClr val="bg1"/>
                </a:solidFill>
              </a:rPr>
              <a:t>, Banda, Ranchero, Cumbia, </a:t>
            </a:r>
            <a:r>
              <a:rPr lang="en-US" dirty="0" err="1">
                <a:solidFill>
                  <a:schemeClr val="bg1"/>
                </a:solidFill>
              </a:rPr>
              <a:t>Grupera</a:t>
            </a:r>
            <a:r>
              <a:rPr lang="en-US" dirty="0">
                <a:solidFill>
                  <a:schemeClr val="bg1"/>
                </a:solidFill>
              </a:rPr>
              <a:t>, </a:t>
            </a:r>
            <a:r>
              <a:rPr lang="en-US" dirty="0" err="1">
                <a:solidFill>
                  <a:schemeClr val="bg1"/>
                </a:solidFill>
              </a:rPr>
              <a:t>Corridos</a:t>
            </a:r>
            <a:r>
              <a:rPr lang="en-US" dirty="0">
                <a:solidFill>
                  <a:schemeClr val="bg1"/>
                </a:solidFill>
              </a:rPr>
              <a:t>, and Spanish Oldies. Arnoldo “El Tigre” Gonzalez starts your morning off right, followed by Valentin “El </a:t>
            </a:r>
            <a:r>
              <a:rPr lang="en-US" dirty="0" err="1">
                <a:solidFill>
                  <a:schemeClr val="bg1"/>
                </a:solidFill>
              </a:rPr>
              <a:t>Tlaxcalteca</a:t>
            </a:r>
            <a:r>
              <a:rPr lang="en-US" dirty="0">
                <a:solidFill>
                  <a:schemeClr val="bg1"/>
                </a:solidFill>
              </a:rPr>
              <a:t>” Maldonado. </a:t>
            </a:r>
            <a:r>
              <a:rPr lang="en-US" dirty="0" err="1">
                <a:solidFill>
                  <a:schemeClr val="bg1"/>
                </a:solidFill>
              </a:rPr>
              <a:t>Erazno</a:t>
            </a:r>
            <a:r>
              <a:rPr lang="en-US" dirty="0">
                <a:solidFill>
                  <a:schemeClr val="bg1"/>
                </a:solidFill>
              </a:rPr>
              <a:t> y La </a:t>
            </a:r>
            <a:r>
              <a:rPr lang="en-US" dirty="0" err="1">
                <a:solidFill>
                  <a:schemeClr val="bg1"/>
                </a:solidFill>
              </a:rPr>
              <a:t>Chokolata</a:t>
            </a:r>
            <a:r>
              <a:rPr lang="en-US" dirty="0">
                <a:solidFill>
                  <a:schemeClr val="bg1"/>
                </a:solidFill>
              </a:rPr>
              <a:t> close out your day.</a:t>
            </a:r>
          </a:p>
          <a:p>
            <a:endParaRPr lang="en-US" dirty="0">
              <a:solidFill>
                <a:schemeClr val="bg1"/>
              </a:solidFill>
            </a:endParaRPr>
          </a:p>
          <a:p>
            <a:endParaRPr lang="en-US" dirty="0">
              <a:solidFill>
                <a:schemeClr val="bg1"/>
              </a:solidFill>
            </a:endParaRPr>
          </a:p>
          <a:p>
            <a:r>
              <a:rPr lang="en-US" b="1" dirty="0">
                <a:solidFill>
                  <a:schemeClr val="bg1"/>
                </a:solidFill>
              </a:rPr>
              <a:t>Station Dial:</a:t>
            </a:r>
          </a:p>
          <a:p>
            <a:r>
              <a:rPr lang="en-US" dirty="0">
                <a:solidFill>
                  <a:schemeClr val="bg1"/>
                </a:solidFill>
              </a:rPr>
              <a:t>106.5 FM/KYQQ</a:t>
            </a:r>
          </a:p>
          <a:p>
            <a:endParaRPr lang="en-US" dirty="0">
              <a:solidFill>
                <a:schemeClr val="bg1"/>
              </a:solidFill>
            </a:endParaRPr>
          </a:p>
          <a:p>
            <a:r>
              <a:rPr lang="en-US" b="1" dirty="0">
                <a:solidFill>
                  <a:schemeClr val="bg1"/>
                </a:solidFill>
              </a:rPr>
              <a:t>Station Format:</a:t>
            </a:r>
          </a:p>
          <a:p>
            <a:r>
              <a:rPr lang="en-US" dirty="0">
                <a:solidFill>
                  <a:schemeClr val="bg1"/>
                </a:solidFill>
              </a:rPr>
              <a:t>Regional Mexican</a:t>
            </a:r>
          </a:p>
          <a:p>
            <a:endParaRPr lang="en-US" dirty="0">
              <a:solidFill>
                <a:schemeClr val="bg1"/>
              </a:solidFill>
            </a:endParaRPr>
          </a:p>
          <a:p>
            <a:r>
              <a:rPr lang="en-US" b="1" dirty="0">
                <a:solidFill>
                  <a:schemeClr val="bg1"/>
                </a:solidFill>
              </a:rPr>
              <a:t>Target Audience:</a:t>
            </a:r>
          </a:p>
          <a:p>
            <a:r>
              <a:rPr lang="en-US" dirty="0">
                <a:solidFill>
                  <a:schemeClr val="bg1"/>
                </a:solidFill>
              </a:rPr>
              <a:t>Adults 18-49</a:t>
            </a:r>
          </a:p>
          <a:p>
            <a:endParaRPr lang="en-US" dirty="0">
              <a:solidFill>
                <a:schemeClr val="bg1"/>
              </a:solidFill>
            </a:endParaRPr>
          </a:p>
          <a:p>
            <a:r>
              <a:rPr lang="en-US" b="1" dirty="0">
                <a:solidFill>
                  <a:schemeClr val="bg1"/>
                </a:solidFill>
              </a:rPr>
              <a:t>Website:</a:t>
            </a:r>
          </a:p>
          <a:p>
            <a:r>
              <a:rPr lang="en-US" dirty="0">
                <a:solidFill>
                  <a:schemeClr val="bg1"/>
                </a:solidFill>
              </a:rPr>
              <a:t>www.radiolobo1065.com</a:t>
            </a:r>
          </a:p>
          <a:p>
            <a:endParaRPr lang="en-US" dirty="0"/>
          </a:p>
          <a:p>
            <a:endParaRPr lang="en-US" dirty="0"/>
          </a:p>
        </p:txBody>
      </p:sp>
      <p:pic>
        <p:nvPicPr>
          <p:cNvPr id="7" name="Picture 6" descr="A picture containing text, clipart, vector graphics, light&#10;&#10;Description automatically generated">
            <a:extLst>
              <a:ext uri="{FF2B5EF4-FFF2-40B4-BE49-F238E27FC236}">
                <a16:creationId xmlns:a16="http://schemas.microsoft.com/office/drawing/2014/main" id="{967F3CC4-A17D-4426-9351-B111F1025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1336" y="7751160"/>
            <a:ext cx="1421780" cy="884452"/>
          </a:xfrm>
          <a:prstGeom prst="rect">
            <a:avLst/>
          </a:prstGeom>
        </p:spPr>
      </p:pic>
      <p:pic>
        <p:nvPicPr>
          <p:cNvPr id="6" name="Picture 5" descr="A picture containing sky, outdoor, city, resort&#10;&#10;Description automatically generated">
            <a:extLst>
              <a:ext uri="{FF2B5EF4-FFF2-40B4-BE49-F238E27FC236}">
                <a16:creationId xmlns:a16="http://schemas.microsoft.com/office/drawing/2014/main" id="{BD8B44DD-5BBA-441E-A2DB-A8543F55E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4297636"/>
            <a:ext cx="1869542" cy="1245583"/>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statue of a person holding a torch on a rock by a river&#10;&#10;Description automatically generated with low confidence">
            <a:extLst>
              <a:ext uri="{FF2B5EF4-FFF2-40B4-BE49-F238E27FC236}">
                <a16:creationId xmlns:a16="http://schemas.microsoft.com/office/drawing/2014/main" id="{96755B84-2E61-40F3-A46F-0B542F946F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6011561"/>
            <a:ext cx="1869542" cy="1337093"/>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88833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rful ukuleles on display">
            <a:extLst>
              <a:ext uri="{FF2B5EF4-FFF2-40B4-BE49-F238E27FC236}">
                <a16:creationId xmlns:a16="http://schemas.microsoft.com/office/drawing/2014/main" id="{F05063A1-A0A2-482B-9791-B7071DCCBF67}"/>
              </a:ext>
            </a:extLst>
          </p:cNvPr>
          <p:cNvPicPr>
            <a:picLocks noChangeAspect="1"/>
          </p:cNvPicPr>
          <p:nvPr/>
        </p:nvPicPr>
        <p:blipFill rotWithShape="1">
          <a:blip r:embed="rId2">
            <a:extLst>
              <a:ext uri="{28A0092B-C50C-407E-A947-70E740481C1C}">
                <a14:useLocalDpi xmlns:a14="http://schemas.microsoft.com/office/drawing/2010/main" val="0"/>
              </a:ext>
            </a:extLst>
          </a:blip>
          <a:srcRect l="26074" r="24239" b="1"/>
          <a:stretch/>
        </p:blipFill>
        <p:spPr>
          <a:xfrm>
            <a:off x="20" y="10"/>
            <a:ext cx="6857980" cy="9143990"/>
          </a:xfrm>
          <a:prstGeom prst="rect">
            <a:avLst/>
          </a:prstGeom>
        </p:spPr>
      </p:pic>
      <p:sp>
        <p:nvSpPr>
          <p:cNvPr id="3" name="Rectangle: Rounded Corners 2">
            <a:extLst>
              <a:ext uri="{FF2B5EF4-FFF2-40B4-BE49-F238E27FC236}">
                <a16:creationId xmlns:a16="http://schemas.microsoft.com/office/drawing/2014/main" id="{536FE7F4-346D-43D2-A47E-4D256B8FFEF4}"/>
              </a:ext>
            </a:extLst>
          </p:cNvPr>
          <p:cNvSpPr/>
          <p:nvPr/>
        </p:nvSpPr>
        <p:spPr>
          <a:xfrm>
            <a:off x="278781" y="468352"/>
            <a:ext cx="6211230" cy="8352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8600AB-818F-4903-A564-9DF7387609DB}"/>
              </a:ext>
            </a:extLst>
          </p:cNvPr>
          <p:cNvSpPr txBox="1"/>
          <p:nvPr/>
        </p:nvSpPr>
        <p:spPr>
          <a:xfrm>
            <a:off x="367989" y="914400"/>
            <a:ext cx="5898995" cy="2585323"/>
          </a:xfrm>
          <a:prstGeom prst="rect">
            <a:avLst/>
          </a:prstGeom>
          <a:noFill/>
        </p:spPr>
        <p:txBody>
          <a:bodyPr wrap="square" rtlCol="0">
            <a:spAutoFit/>
          </a:bodyPr>
          <a:lstStyle/>
          <a:p>
            <a:pPr algn="ctr"/>
            <a:r>
              <a:rPr lang="en-US" sz="5400" u="sng" dirty="0">
                <a:solidFill>
                  <a:schemeClr val="bg1"/>
                </a:solidFill>
                <a:latin typeface="Tempus Sans ITC" panose="04020404030D07020202" pitchFamily="82" charset="0"/>
              </a:rPr>
              <a:t>STATION SNAPSHOT</a:t>
            </a:r>
          </a:p>
          <a:p>
            <a:endParaRPr lang="en-US" dirty="0"/>
          </a:p>
          <a:p>
            <a:endParaRPr lang="en-US" dirty="0"/>
          </a:p>
          <a:p>
            <a:endParaRPr lang="en-US" dirty="0"/>
          </a:p>
        </p:txBody>
      </p:sp>
      <p:pic>
        <p:nvPicPr>
          <p:cNvPr id="6" name="Picture 5" descr="A picture containing text, clipart, vector graphics, light&#10;&#10;Description automatically generated">
            <a:extLst>
              <a:ext uri="{FF2B5EF4-FFF2-40B4-BE49-F238E27FC236}">
                <a16:creationId xmlns:a16="http://schemas.microsoft.com/office/drawing/2014/main" id="{B457A197-2097-4017-AE29-EA0FD0013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511" y="7345148"/>
            <a:ext cx="1421780" cy="884452"/>
          </a:xfrm>
          <a:prstGeom prst="rect">
            <a:avLst/>
          </a:prstGeom>
        </p:spPr>
      </p:pic>
      <p:pic>
        <p:nvPicPr>
          <p:cNvPr id="7" name="Picture 6">
            <a:extLst>
              <a:ext uri="{FF2B5EF4-FFF2-40B4-BE49-F238E27FC236}">
                <a16:creationId xmlns:a16="http://schemas.microsoft.com/office/drawing/2014/main" id="{78203215-EA41-456E-9BF8-F85E40E3924B}"/>
              </a:ext>
            </a:extLst>
          </p:cNvPr>
          <p:cNvPicPr>
            <a:picLocks noChangeAspect="1"/>
          </p:cNvPicPr>
          <p:nvPr/>
        </p:nvPicPr>
        <p:blipFill>
          <a:blip r:embed="rId4"/>
          <a:stretch>
            <a:fillRect/>
          </a:stretch>
        </p:blipFill>
        <p:spPr>
          <a:xfrm>
            <a:off x="379939" y="2752801"/>
            <a:ext cx="6008914" cy="4358176"/>
          </a:xfrm>
          <a:prstGeom prst="rect">
            <a:avLst/>
          </a:prstGeom>
        </p:spPr>
      </p:pic>
    </p:spTree>
    <p:extLst>
      <p:ext uri="{BB962C8B-B14F-4D97-AF65-F5344CB8AC3E}">
        <p14:creationId xmlns:p14="http://schemas.microsoft.com/office/powerpoint/2010/main" val="1642163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rful ukuleles on display">
            <a:extLst>
              <a:ext uri="{FF2B5EF4-FFF2-40B4-BE49-F238E27FC236}">
                <a16:creationId xmlns:a16="http://schemas.microsoft.com/office/drawing/2014/main" id="{F05063A1-A0A2-482B-9791-B7071DCCBF67}"/>
              </a:ext>
            </a:extLst>
          </p:cNvPr>
          <p:cNvPicPr>
            <a:picLocks noChangeAspect="1"/>
          </p:cNvPicPr>
          <p:nvPr/>
        </p:nvPicPr>
        <p:blipFill rotWithShape="1">
          <a:blip r:embed="rId2">
            <a:extLst>
              <a:ext uri="{28A0092B-C50C-407E-A947-70E740481C1C}">
                <a14:useLocalDpi xmlns:a14="http://schemas.microsoft.com/office/drawing/2010/main" val="0"/>
              </a:ext>
            </a:extLst>
          </a:blip>
          <a:srcRect l="26074" r="24239" b="1"/>
          <a:stretch/>
        </p:blipFill>
        <p:spPr>
          <a:xfrm>
            <a:off x="20" y="10"/>
            <a:ext cx="6857980" cy="9143990"/>
          </a:xfrm>
          <a:prstGeom prst="rect">
            <a:avLst/>
          </a:prstGeom>
        </p:spPr>
      </p:pic>
      <p:sp>
        <p:nvSpPr>
          <p:cNvPr id="3" name="Rectangle: Rounded Corners 2">
            <a:extLst>
              <a:ext uri="{FF2B5EF4-FFF2-40B4-BE49-F238E27FC236}">
                <a16:creationId xmlns:a16="http://schemas.microsoft.com/office/drawing/2014/main" id="{536FE7F4-346D-43D2-A47E-4D256B8FFEF4}"/>
              </a:ext>
            </a:extLst>
          </p:cNvPr>
          <p:cNvSpPr/>
          <p:nvPr/>
        </p:nvSpPr>
        <p:spPr>
          <a:xfrm>
            <a:off x="278781" y="468352"/>
            <a:ext cx="6211230" cy="8352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8600AB-818F-4903-A564-9DF7387609DB}"/>
              </a:ext>
            </a:extLst>
          </p:cNvPr>
          <p:cNvSpPr txBox="1"/>
          <p:nvPr/>
        </p:nvSpPr>
        <p:spPr>
          <a:xfrm>
            <a:off x="367989" y="914400"/>
            <a:ext cx="5898995" cy="1600438"/>
          </a:xfrm>
          <a:prstGeom prst="rect">
            <a:avLst/>
          </a:prstGeom>
          <a:noFill/>
        </p:spPr>
        <p:txBody>
          <a:bodyPr wrap="square" rtlCol="0">
            <a:spAutoFit/>
          </a:bodyPr>
          <a:lstStyle/>
          <a:p>
            <a:r>
              <a:rPr lang="en-US" sz="4400" u="sng" dirty="0">
                <a:solidFill>
                  <a:schemeClr val="bg1"/>
                </a:solidFill>
                <a:latin typeface="Tempus Sans ITC" panose="04020404030D07020202" pitchFamily="82" charset="0"/>
              </a:rPr>
              <a:t>PERSONALITY LINEUP</a:t>
            </a:r>
          </a:p>
          <a:p>
            <a:endParaRPr lang="en-US" dirty="0"/>
          </a:p>
          <a:p>
            <a:endParaRPr lang="en-US" dirty="0"/>
          </a:p>
          <a:p>
            <a:endParaRPr lang="en-US" dirty="0"/>
          </a:p>
        </p:txBody>
      </p:sp>
      <p:sp>
        <p:nvSpPr>
          <p:cNvPr id="2" name="TextBox 1">
            <a:extLst>
              <a:ext uri="{FF2B5EF4-FFF2-40B4-BE49-F238E27FC236}">
                <a16:creationId xmlns:a16="http://schemas.microsoft.com/office/drawing/2014/main" id="{9289EA28-D6F2-4CF4-9B25-4B6C5F1680C4}"/>
              </a:ext>
            </a:extLst>
          </p:cNvPr>
          <p:cNvSpPr txBox="1"/>
          <p:nvPr/>
        </p:nvSpPr>
        <p:spPr>
          <a:xfrm>
            <a:off x="719720" y="3853179"/>
            <a:ext cx="5787482" cy="1938992"/>
          </a:xfrm>
          <a:prstGeom prst="rect">
            <a:avLst/>
          </a:prstGeom>
          <a:noFill/>
        </p:spPr>
        <p:txBody>
          <a:bodyPr wrap="square" rtlCol="0">
            <a:spAutoFit/>
          </a:bodyPr>
          <a:lstStyle/>
          <a:p>
            <a:r>
              <a:rPr lang="en-US" sz="2000" dirty="0">
                <a:solidFill>
                  <a:schemeClr val="bg1"/>
                </a:solidFill>
              </a:rPr>
              <a:t>Program Director and On-Air Personality, Arnoldo Gonzalez brings the best Regional Mexican Music to Wichita and South-Central Kansas.  Every weekday morning tune in to Radio Lobo to hear their funny stories, sports updates, entertainment, jokes and Crime Stopper reports.</a:t>
            </a:r>
          </a:p>
        </p:txBody>
      </p:sp>
      <p:sp>
        <p:nvSpPr>
          <p:cNvPr id="6" name="TextBox 5">
            <a:extLst>
              <a:ext uri="{FF2B5EF4-FFF2-40B4-BE49-F238E27FC236}">
                <a16:creationId xmlns:a16="http://schemas.microsoft.com/office/drawing/2014/main" id="{822AF92C-507B-47F1-A5BE-E31E8571FDC4}"/>
              </a:ext>
            </a:extLst>
          </p:cNvPr>
          <p:cNvSpPr txBox="1"/>
          <p:nvPr/>
        </p:nvSpPr>
        <p:spPr>
          <a:xfrm>
            <a:off x="3596270" y="2144800"/>
            <a:ext cx="3624143" cy="1384995"/>
          </a:xfrm>
          <a:prstGeom prst="rect">
            <a:avLst/>
          </a:prstGeom>
          <a:noFill/>
        </p:spPr>
        <p:txBody>
          <a:bodyPr wrap="square" rtlCol="0">
            <a:spAutoFit/>
          </a:bodyPr>
          <a:lstStyle/>
          <a:p>
            <a:r>
              <a:rPr lang="en-US" sz="2800" b="1" dirty="0">
                <a:solidFill>
                  <a:schemeClr val="bg1"/>
                </a:solidFill>
              </a:rPr>
              <a:t>ARNOLDO </a:t>
            </a:r>
          </a:p>
          <a:p>
            <a:r>
              <a:rPr lang="en-US" sz="2800" b="1" dirty="0">
                <a:solidFill>
                  <a:schemeClr val="bg1"/>
                </a:solidFill>
              </a:rPr>
              <a:t>“EL TIGRE”</a:t>
            </a:r>
          </a:p>
          <a:p>
            <a:r>
              <a:rPr lang="en-US" sz="2800" b="1" dirty="0">
                <a:solidFill>
                  <a:schemeClr val="bg1"/>
                </a:solidFill>
              </a:rPr>
              <a:t>GONZALEZ </a:t>
            </a:r>
          </a:p>
        </p:txBody>
      </p:sp>
      <p:pic>
        <p:nvPicPr>
          <p:cNvPr id="8" name="Picture 7" descr="A person wearing glasses&#10;&#10;Description automatically generated with medium confidence">
            <a:extLst>
              <a:ext uri="{FF2B5EF4-FFF2-40B4-BE49-F238E27FC236}">
                <a16:creationId xmlns:a16="http://schemas.microsoft.com/office/drawing/2014/main" id="{2EF5A1C8-3ADF-4961-9505-7B399D5DC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776" y="1980708"/>
            <a:ext cx="2095500" cy="1638300"/>
          </a:xfrm>
          <a:prstGeom prst="rect">
            <a:avLst/>
          </a:prstGeom>
        </p:spPr>
      </p:pic>
      <p:pic>
        <p:nvPicPr>
          <p:cNvPr id="9" name="Picture 8" descr="A picture containing text, clipart, vector graphics, light&#10;&#10;Description automatically generated">
            <a:extLst>
              <a:ext uri="{FF2B5EF4-FFF2-40B4-BE49-F238E27FC236}">
                <a16:creationId xmlns:a16="http://schemas.microsoft.com/office/drawing/2014/main" id="{E6DC5031-7AC3-4079-BA3A-83A0ED687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6596" y="7611024"/>
            <a:ext cx="1421780" cy="884452"/>
          </a:xfrm>
          <a:prstGeom prst="rect">
            <a:avLst/>
          </a:prstGeom>
        </p:spPr>
      </p:pic>
    </p:spTree>
    <p:extLst>
      <p:ext uri="{BB962C8B-B14F-4D97-AF65-F5344CB8AC3E}">
        <p14:creationId xmlns:p14="http://schemas.microsoft.com/office/powerpoint/2010/main" val="2756526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rful ukuleles on display">
            <a:extLst>
              <a:ext uri="{FF2B5EF4-FFF2-40B4-BE49-F238E27FC236}">
                <a16:creationId xmlns:a16="http://schemas.microsoft.com/office/drawing/2014/main" id="{F05063A1-A0A2-482B-9791-B7071DCCBF67}"/>
              </a:ext>
            </a:extLst>
          </p:cNvPr>
          <p:cNvPicPr>
            <a:picLocks noChangeAspect="1"/>
          </p:cNvPicPr>
          <p:nvPr/>
        </p:nvPicPr>
        <p:blipFill rotWithShape="1">
          <a:blip r:embed="rId2">
            <a:extLst>
              <a:ext uri="{28A0092B-C50C-407E-A947-70E740481C1C}">
                <a14:useLocalDpi xmlns:a14="http://schemas.microsoft.com/office/drawing/2010/main" val="0"/>
              </a:ext>
            </a:extLst>
          </a:blip>
          <a:srcRect l="26074" r="24239" b="1"/>
          <a:stretch/>
        </p:blipFill>
        <p:spPr>
          <a:xfrm>
            <a:off x="20" y="10"/>
            <a:ext cx="6857980" cy="9143990"/>
          </a:xfrm>
          <a:prstGeom prst="rect">
            <a:avLst/>
          </a:prstGeom>
        </p:spPr>
      </p:pic>
      <p:sp>
        <p:nvSpPr>
          <p:cNvPr id="3" name="Rectangle: Rounded Corners 2">
            <a:extLst>
              <a:ext uri="{FF2B5EF4-FFF2-40B4-BE49-F238E27FC236}">
                <a16:creationId xmlns:a16="http://schemas.microsoft.com/office/drawing/2014/main" id="{536FE7F4-346D-43D2-A47E-4D256B8FFEF4}"/>
              </a:ext>
            </a:extLst>
          </p:cNvPr>
          <p:cNvSpPr/>
          <p:nvPr/>
        </p:nvSpPr>
        <p:spPr>
          <a:xfrm>
            <a:off x="278781" y="468352"/>
            <a:ext cx="6211230" cy="8352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8600AB-818F-4903-A564-9DF7387609DB}"/>
              </a:ext>
            </a:extLst>
          </p:cNvPr>
          <p:cNvSpPr txBox="1"/>
          <p:nvPr/>
        </p:nvSpPr>
        <p:spPr>
          <a:xfrm>
            <a:off x="367989" y="914400"/>
            <a:ext cx="5898995" cy="1600438"/>
          </a:xfrm>
          <a:prstGeom prst="rect">
            <a:avLst/>
          </a:prstGeom>
          <a:noFill/>
        </p:spPr>
        <p:txBody>
          <a:bodyPr wrap="square" rtlCol="0">
            <a:spAutoFit/>
          </a:bodyPr>
          <a:lstStyle/>
          <a:p>
            <a:r>
              <a:rPr lang="en-US" sz="4400" u="sng" dirty="0">
                <a:solidFill>
                  <a:schemeClr val="bg1"/>
                </a:solidFill>
                <a:latin typeface="Tempus Sans ITC" panose="04020404030D07020202" pitchFamily="82" charset="0"/>
              </a:rPr>
              <a:t>PERSONALITY LINEUP</a:t>
            </a:r>
          </a:p>
          <a:p>
            <a:endParaRPr lang="en-US" dirty="0"/>
          </a:p>
          <a:p>
            <a:endParaRPr lang="en-US" dirty="0"/>
          </a:p>
          <a:p>
            <a:endParaRPr lang="en-US" dirty="0"/>
          </a:p>
        </p:txBody>
      </p:sp>
      <p:sp>
        <p:nvSpPr>
          <p:cNvPr id="2" name="TextBox 1">
            <a:extLst>
              <a:ext uri="{FF2B5EF4-FFF2-40B4-BE49-F238E27FC236}">
                <a16:creationId xmlns:a16="http://schemas.microsoft.com/office/drawing/2014/main" id="{9289EA28-D6F2-4CF4-9B25-4B6C5F1680C4}"/>
              </a:ext>
            </a:extLst>
          </p:cNvPr>
          <p:cNvSpPr txBox="1"/>
          <p:nvPr/>
        </p:nvSpPr>
        <p:spPr>
          <a:xfrm>
            <a:off x="627494" y="3712326"/>
            <a:ext cx="5787482" cy="4339650"/>
          </a:xfrm>
          <a:prstGeom prst="rect">
            <a:avLst/>
          </a:prstGeom>
          <a:noFill/>
        </p:spPr>
        <p:txBody>
          <a:bodyPr wrap="square" rtlCol="0">
            <a:spAutoFit/>
          </a:bodyPr>
          <a:lstStyle/>
          <a:p>
            <a:r>
              <a:rPr lang="en-US" sz="1600" dirty="0">
                <a:solidFill>
                  <a:schemeClr val="bg1"/>
                </a:solidFill>
              </a:rPr>
              <a:t>Valentin "The </a:t>
            </a:r>
            <a:r>
              <a:rPr lang="en-US" sz="1600" dirty="0" err="1">
                <a:solidFill>
                  <a:schemeClr val="bg1"/>
                </a:solidFill>
              </a:rPr>
              <a:t>Tlaxcalteca</a:t>
            </a:r>
            <a:r>
              <a:rPr lang="en-US" sz="1600" dirty="0">
                <a:solidFill>
                  <a:schemeClr val="bg1"/>
                </a:solidFill>
              </a:rPr>
              <a:t>" is very happy to be working at Radio Lobo 106.5 and to share their experience with the radio audience from 11 am - 4 pm every weekday.</a:t>
            </a:r>
          </a:p>
          <a:p>
            <a:r>
              <a:rPr lang="en-US" sz="1600" dirty="0">
                <a:solidFill>
                  <a:schemeClr val="bg1"/>
                </a:solidFill>
              </a:rPr>
              <a:t>There are many ways to have a great time listening to “El </a:t>
            </a:r>
            <a:r>
              <a:rPr lang="en-US" sz="1600" dirty="0" err="1">
                <a:solidFill>
                  <a:schemeClr val="bg1"/>
                </a:solidFill>
              </a:rPr>
              <a:t>Tlaxcalteca</a:t>
            </a:r>
            <a:r>
              <a:rPr lang="en-US" sz="1600" dirty="0">
                <a:solidFill>
                  <a:schemeClr val="bg1"/>
                </a:solidFill>
              </a:rPr>
              <a:t>”, if you like old music, if you want to request your favorite song, receive the traffic report, or find out what's happening around the world. If you're working, driving, cooking or just bored, “El </a:t>
            </a:r>
            <a:r>
              <a:rPr lang="en-US" sz="1600" dirty="0" err="1">
                <a:solidFill>
                  <a:schemeClr val="bg1"/>
                </a:solidFill>
              </a:rPr>
              <a:t>Tlaxcalteca</a:t>
            </a:r>
            <a:r>
              <a:rPr lang="en-US" sz="1600" dirty="0">
                <a:solidFill>
                  <a:schemeClr val="bg1"/>
                </a:solidFill>
              </a:rPr>
              <a:t> will be there for company.</a:t>
            </a:r>
          </a:p>
          <a:p>
            <a:r>
              <a:rPr lang="en-US" sz="1600" dirty="0">
                <a:solidFill>
                  <a:schemeClr val="bg1"/>
                </a:solidFill>
              </a:rPr>
              <a:t>Want to know more about Valentin?</a:t>
            </a:r>
          </a:p>
          <a:p>
            <a:r>
              <a:rPr lang="en-US" sz="1600" dirty="0">
                <a:solidFill>
                  <a:schemeClr val="bg1"/>
                </a:solidFill>
              </a:rPr>
              <a:t>Here are some surprises:</a:t>
            </a:r>
          </a:p>
          <a:p>
            <a:r>
              <a:rPr lang="en-US" sz="1600" dirty="0">
                <a:solidFill>
                  <a:schemeClr val="bg1"/>
                </a:solidFill>
              </a:rPr>
              <a:t>Valentin is a lover of pop music, rock, classic rock, and country.</a:t>
            </a:r>
          </a:p>
          <a:p>
            <a:r>
              <a:rPr lang="en-US" sz="1600" dirty="0">
                <a:solidFill>
                  <a:schemeClr val="bg1"/>
                </a:solidFill>
              </a:rPr>
              <a:t>He likes to read articles from newspapers and the internet rather than a book.</a:t>
            </a:r>
          </a:p>
          <a:p>
            <a:r>
              <a:rPr lang="en-US" sz="1600" dirty="0">
                <a:solidFill>
                  <a:schemeClr val="bg1"/>
                </a:solidFill>
              </a:rPr>
              <a:t>He has a cat named Comet.</a:t>
            </a:r>
          </a:p>
          <a:p>
            <a:r>
              <a:rPr lang="en-US" sz="1600" dirty="0">
                <a:solidFill>
                  <a:schemeClr val="bg1"/>
                </a:solidFill>
              </a:rPr>
              <a:t>Pirates of the Caribbean is his favorite film. </a:t>
            </a:r>
          </a:p>
          <a:p>
            <a:r>
              <a:rPr lang="en-US" sz="1600" dirty="0">
                <a:solidFill>
                  <a:schemeClr val="bg1"/>
                </a:solidFill>
              </a:rPr>
              <a:t>Pink is his favorite color.</a:t>
            </a:r>
          </a:p>
          <a:p>
            <a:endParaRPr lang="en-US" sz="2000" dirty="0"/>
          </a:p>
        </p:txBody>
      </p:sp>
      <p:sp>
        <p:nvSpPr>
          <p:cNvPr id="6" name="TextBox 5">
            <a:extLst>
              <a:ext uri="{FF2B5EF4-FFF2-40B4-BE49-F238E27FC236}">
                <a16:creationId xmlns:a16="http://schemas.microsoft.com/office/drawing/2014/main" id="{822AF92C-507B-47F1-A5BE-E31E8571FDC4}"/>
              </a:ext>
            </a:extLst>
          </p:cNvPr>
          <p:cNvSpPr txBox="1"/>
          <p:nvPr/>
        </p:nvSpPr>
        <p:spPr>
          <a:xfrm>
            <a:off x="2790833" y="2419134"/>
            <a:ext cx="3624143" cy="954107"/>
          </a:xfrm>
          <a:prstGeom prst="rect">
            <a:avLst/>
          </a:prstGeom>
          <a:noFill/>
        </p:spPr>
        <p:txBody>
          <a:bodyPr wrap="square" rtlCol="0">
            <a:spAutoFit/>
          </a:bodyPr>
          <a:lstStyle/>
          <a:p>
            <a:pPr algn="ctr"/>
            <a:r>
              <a:rPr lang="en-US" sz="2800" b="1" dirty="0">
                <a:solidFill>
                  <a:schemeClr val="bg1"/>
                </a:solidFill>
              </a:rPr>
              <a:t>Valentin</a:t>
            </a:r>
            <a:br>
              <a:rPr lang="en-US" sz="2800" b="1" u="sng" dirty="0">
                <a:solidFill>
                  <a:schemeClr val="bg1"/>
                </a:solidFill>
              </a:rPr>
            </a:br>
            <a:r>
              <a:rPr lang="en-US" sz="2800" b="1" u="sng" dirty="0">
                <a:solidFill>
                  <a:schemeClr val="bg1"/>
                </a:solidFill>
              </a:rPr>
              <a:t>“El </a:t>
            </a:r>
            <a:r>
              <a:rPr lang="en-US" sz="2800" b="1" u="sng" dirty="0" err="1">
                <a:solidFill>
                  <a:schemeClr val="bg1"/>
                </a:solidFill>
              </a:rPr>
              <a:t>Tlaxcalteca</a:t>
            </a:r>
            <a:r>
              <a:rPr lang="en-US" sz="2800" b="1" u="sng" dirty="0">
                <a:solidFill>
                  <a:schemeClr val="bg1"/>
                </a:solidFill>
              </a:rPr>
              <a:t>”</a:t>
            </a:r>
            <a:r>
              <a:rPr lang="en-US" sz="2800" b="1" dirty="0">
                <a:solidFill>
                  <a:schemeClr val="bg1"/>
                </a:solidFill>
              </a:rPr>
              <a:t> </a:t>
            </a:r>
          </a:p>
        </p:txBody>
      </p:sp>
      <p:pic>
        <p:nvPicPr>
          <p:cNvPr id="9" name="Picture 8" descr="A person wearing a hat&#10;&#10;Description automatically generated with medium confidence">
            <a:extLst>
              <a:ext uri="{FF2B5EF4-FFF2-40B4-BE49-F238E27FC236}">
                <a16:creationId xmlns:a16="http://schemas.microsoft.com/office/drawing/2014/main" id="{76E35863-15BF-4B0D-96AA-AF621FF04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29" y="2089272"/>
            <a:ext cx="2299008" cy="1293192"/>
          </a:xfrm>
          <a:prstGeom prst="rect">
            <a:avLst/>
          </a:prstGeom>
        </p:spPr>
      </p:pic>
      <p:pic>
        <p:nvPicPr>
          <p:cNvPr id="8" name="Picture 7" descr="A picture containing text, clipart, vector graphics, light&#10;&#10;Description automatically generated">
            <a:extLst>
              <a:ext uri="{FF2B5EF4-FFF2-40B4-BE49-F238E27FC236}">
                <a16:creationId xmlns:a16="http://schemas.microsoft.com/office/drawing/2014/main" id="{E64BC221-A887-42DB-AC64-BC415648DB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6596" y="7787374"/>
            <a:ext cx="1421780" cy="884452"/>
          </a:xfrm>
          <a:prstGeom prst="rect">
            <a:avLst/>
          </a:prstGeom>
        </p:spPr>
      </p:pic>
    </p:spTree>
    <p:extLst>
      <p:ext uri="{BB962C8B-B14F-4D97-AF65-F5344CB8AC3E}">
        <p14:creationId xmlns:p14="http://schemas.microsoft.com/office/powerpoint/2010/main" val="901970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rful ukuleles on display">
            <a:extLst>
              <a:ext uri="{FF2B5EF4-FFF2-40B4-BE49-F238E27FC236}">
                <a16:creationId xmlns:a16="http://schemas.microsoft.com/office/drawing/2014/main" id="{F05063A1-A0A2-482B-9791-B7071DCCBF67}"/>
              </a:ext>
            </a:extLst>
          </p:cNvPr>
          <p:cNvPicPr>
            <a:picLocks noChangeAspect="1"/>
          </p:cNvPicPr>
          <p:nvPr/>
        </p:nvPicPr>
        <p:blipFill rotWithShape="1">
          <a:blip r:embed="rId2">
            <a:extLst>
              <a:ext uri="{28A0092B-C50C-407E-A947-70E740481C1C}">
                <a14:useLocalDpi xmlns:a14="http://schemas.microsoft.com/office/drawing/2010/main" val="0"/>
              </a:ext>
            </a:extLst>
          </a:blip>
          <a:srcRect l="26074" r="24239" b="1"/>
          <a:stretch/>
        </p:blipFill>
        <p:spPr>
          <a:xfrm>
            <a:off x="20" y="10"/>
            <a:ext cx="6857980" cy="9143990"/>
          </a:xfrm>
          <a:prstGeom prst="rect">
            <a:avLst/>
          </a:prstGeom>
        </p:spPr>
      </p:pic>
      <p:sp>
        <p:nvSpPr>
          <p:cNvPr id="3" name="Rectangle: Rounded Corners 2">
            <a:extLst>
              <a:ext uri="{FF2B5EF4-FFF2-40B4-BE49-F238E27FC236}">
                <a16:creationId xmlns:a16="http://schemas.microsoft.com/office/drawing/2014/main" id="{48EA22BF-4F64-45A0-AA87-2C8DB26EDD8E}"/>
              </a:ext>
            </a:extLst>
          </p:cNvPr>
          <p:cNvSpPr/>
          <p:nvPr/>
        </p:nvSpPr>
        <p:spPr>
          <a:xfrm>
            <a:off x="278781" y="468352"/>
            <a:ext cx="6211230" cy="8352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5C0D28-C333-4D3F-80B6-1DA5588311FD}"/>
              </a:ext>
            </a:extLst>
          </p:cNvPr>
          <p:cNvSpPr txBox="1"/>
          <p:nvPr/>
        </p:nvSpPr>
        <p:spPr>
          <a:xfrm>
            <a:off x="367989" y="914400"/>
            <a:ext cx="5898995" cy="1600438"/>
          </a:xfrm>
          <a:prstGeom prst="rect">
            <a:avLst/>
          </a:prstGeom>
          <a:noFill/>
        </p:spPr>
        <p:txBody>
          <a:bodyPr wrap="square" rtlCol="0">
            <a:spAutoFit/>
          </a:bodyPr>
          <a:lstStyle/>
          <a:p>
            <a:r>
              <a:rPr lang="en-US" sz="4400" u="sng" dirty="0">
                <a:solidFill>
                  <a:schemeClr val="bg1"/>
                </a:solidFill>
                <a:latin typeface="Tempus Sans ITC" panose="04020404030D07020202" pitchFamily="82" charset="0"/>
              </a:rPr>
              <a:t>PERSONALITY LINEUP</a:t>
            </a:r>
          </a:p>
          <a:p>
            <a:endParaRPr lang="en-US" dirty="0"/>
          </a:p>
          <a:p>
            <a:endParaRPr lang="en-US" dirty="0"/>
          </a:p>
          <a:p>
            <a:endParaRPr lang="en-US" dirty="0"/>
          </a:p>
        </p:txBody>
      </p:sp>
      <p:pic>
        <p:nvPicPr>
          <p:cNvPr id="6" name="Picture 5" descr="A picture containing toy, doll, vector graphics&#10;&#10;Description automatically generated">
            <a:extLst>
              <a:ext uri="{FF2B5EF4-FFF2-40B4-BE49-F238E27FC236}">
                <a16:creationId xmlns:a16="http://schemas.microsoft.com/office/drawing/2014/main" id="{34D2EA72-32D4-4884-A9D4-2EA8A4F3F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63" y="2027756"/>
            <a:ext cx="1007281" cy="1674219"/>
          </a:xfrm>
          <a:prstGeom prst="rect">
            <a:avLst/>
          </a:prstGeom>
        </p:spPr>
      </p:pic>
      <p:pic>
        <p:nvPicPr>
          <p:cNvPr id="8" name="Picture 7" descr="A picture containing toy, doll&#10;&#10;Description automatically generated">
            <a:extLst>
              <a:ext uri="{FF2B5EF4-FFF2-40B4-BE49-F238E27FC236}">
                <a16:creationId xmlns:a16="http://schemas.microsoft.com/office/drawing/2014/main" id="{E29B1E58-3DCE-41E2-8E2D-8CF0373FB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115" y="2027756"/>
            <a:ext cx="584932" cy="1600438"/>
          </a:xfrm>
          <a:prstGeom prst="rect">
            <a:avLst/>
          </a:prstGeom>
        </p:spPr>
      </p:pic>
      <p:pic>
        <p:nvPicPr>
          <p:cNvPr id="10" name="Picture 9" descr="A red and yellow sign&#10;&#10;Description automatically generated with low confidence">
            <a:extLst>
              <a:ext uri="{FF2B5EF4-FFF2-40B4-BE49-F238E27FC236}">
                <a16:creationId xmlns:a16="http://schemas.microsoft.com/office/drawing/2014/main" id="{B50F139A-3D25-458E-92C6-9271F3BC81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1556" y="2027756"/>
            <a:ext cx="3142034" cy="1600437"/>
          </a:xfrm>
          <a:prstGeom prst="rect">
            <a:avLst/>
          </a:prstGeom>
        </p:spPr>
      </p:pic>
      <p:sp>
        <p:nvSpPr>
          <p:cNvPr id="11" name="TextBox 10">
            <a:extLst>
              <a:ext uri="{FF2B5EF4-FFF2-40B4-BE49-F238E27FC236}">
                <a16:creationId xmlns:a16="http://schemas.microsoft.com/office/drawing/2014/main" id="{78FEB58D-E972-46AC-B241-9972CD3A4378}"/>
              </a:ext>
            </a:extLst>
          </p:cNvPr>
          <p:cNvSpPr txBox="1"/>
          <p:nvPr/>
        </p:nvSpPr>
        <p:spPr>
          <a:xfrm>
            <a:off x="809437" y="3906093"/>
            <a:ext cx="5016097" cy="4708981"/>
          </a:xfrm>
          <a:prstGeom prst="rect">
            <a:avLst/>
          </a:prstGeom>
          <a:noFill/>
        </p:spPr>
        <p:txBody>
          <a:bodyPr wrap="square" rtlCol="0">
            <a:spAutoFit/>
          </a:bodyPr>
          <a:lstStyle/>
          <a:p>
            <a:r>
              <a:rPr lang="en-US" sz="1200" b="1" dirty="0" err="1">
                <a:solidFill>
                  <a:schemeClr val="bg1"/>
                </a:solidFill>
              </a:rPr>
              <a:t>Erazno</a:t>
            </a:r>
            <a:r>
              <a:rPr lang="en-US" sz="1200" b="1" dirty="0">
                <a:solidFill>
                  <a:schemeClr val="bg1"/>
                </a:solidFill>
              </a:rPr>
              <a:t> y La </a:t>
            </a:r>
            <a:r>
              <a:rPr lang="en-US" sz="1200" b="1" dirty="0" err="1">
                <a:solidFill>
                  <a:schemeClr val="bg1"/>
                </a:solidFill>
              </a:rPr>
              <a:t>Chokolata</a:t>
            </a:r>
            <a:r>
              <a:rPr lang="en-US" sz="1200" b="1" dirty="0">
                <a:solidFill>
                  <a:schemeClr val="bg1"/>
                </a:solidFill>
              </a:rPr>
              <a:t>, is the afternoon version of Saturday Night Live, it’s a variety show for listeners of all ages, and you can join Radio Lobo in bringing the fun to our listeners.</a:t>
            </a:r>
          </a:p>
          <a:p>
            <a:endParaRPr lang="en-US" sz="1200" b="1" dirty="0">
              <a:solidFill>
                <a:schemeClr val="bg1"/>
              </a:solidFill>
            </a:endParaRPr>
          </a:p>
          <a:p>
            <a:r>
              <a:rPr lang="en-US" sz="1200" b="1" dirty="0">
                <a:solidFill>
                  <a:schemeClr val="bg1"/>
                </a:solidFill>
              </a:rPr>
              <a:t>A little more about the show:</a:t>
            </a:r>
          </a:p>
          <a:p>
            <a:endParaRPr lang="en-US" sz="1200" b="1" dirty="0">
              <a:solidFill>
                <a:schemeClr val="bg1"/>
              </a:solidFill>
            </a:endParaRPr>
          </a:p>
          <a:p>
            <a:pPr lvl="1">
              <a:buFont typeface="Arial" pitchFamily="34" charset="0"/>
              <a:buChar char="•"/>
            </a:pPr>
            <a:r>
              <a:rPr lang="en-US" sz="1200" b="1" dirty="0">
                <a:solidFill>
                  <a:schemeClr val="bg1"/>
                </a:solidFill>
              </a:rPr>
              <a:t>La </a:t>
            </a:r>
            <a:r>
              <a:rPr lang="en-US" sz="1200" b="1" dirty="0" err="1">
                <a:solidFill>
                  <a:schemeClr val="bg1"/>
                </a:solidFill>
              </a:rPr>
              <a:t>Chokolata</a:t>
            </a:r>
            <a:r>
              <a:rPr lang="en-US" sz="1200" b="1" dirty="0">
                <a:solidFill>
                  <a:schemeClr val="bg1"/>
                </a:solidFill>
              </a:rPr>
              <a:t> runs the show and is a self-proclaimed “diva” who is always maintaining that she’s not “</a:t>
            </a:r>
            <a:r>
              <a:rPr lang="en-US" sz="1200" b="1" dirty="0" err="1">
                <a:solidFill>
                  <a:schemeClr val="bg1"/>
                </a:solidFill>
              </a:rPr>
              <a:t>Naca</a:t>
            </a:r>
            <a:r>
              <a:rPr lang="en-US" sz="1200" b="1" dirty="0">
                <a:solidFill>
                  <a:schemeClr val="bg1"/>
                </a:solidFill>
              </a:rPr>
              <a:t>” and loves to put </a:t>
            </a:r>
            <a:r>
              <a:rPr lang="en-US" sz="1200" b="1" dirty="0" err="1">
                <a:solidFill>
                  <a:schemeClr val="bg1"/>
                </a:solidFill>
              </a:rPr>
              <a:t>Erazno</a:t>
            </a:r>
            <a:r>
              <a:rPr lang="en-US" sz="1200" b="1" dirty="0">
                <a:solidFill>
                  <a:schemeClr val="bg1"/>
                </a:solidFill>
              </a:rPr>
              <a:t> in his place.</a:t>
            </a:r>
          </a:p>
          <a:p>
            <a:pPr lvl="1">
              <a:buFont typeface="Arial" pitchFamily="34" charset="0"/>
              <a:buChar char="•"/>
            </a:pPr>
            <a:endParaRPr lang="en-US" sz="1200" b="1" dirty="0">
              <a:solidFill>
                <a:schemeClr val="bg1"/>
              </a:solidFill>
            </a:endParaRPr>
          </a:p>
          <a:p>
            <a:pPr lvl="1">
              <a:buFont typeface="Arial" pitchFamily="34" charset="0"/>
              <a:buChar char="•"/>
            </a:pPr>
            <a:r>
              <a:rPr lang="en-US" sz="1200" b="1" dirty="0" err="1">
                <a:solidFill>
                  <a:schemeClr val="bg1"/>
                </a:solidFill>
              </a:rPr>
              <a:t>Erazno</a:t>
            </a:r>
            <a:r>
              <a:rPr lang="en-US" sz="1200" b="1" dirty="0">
                <a:solidFill>
                  <a:schemeClr val="bg1"/>
                </a:solidFill>
              </a:rPr>
              <a:t> is a wannabe “Luchador (Mexican Wrestler) who leads the rest of the crew in outrageous skits, parodies and news delivered like never before.</a:t>
            </a:r>
          </a:p>
          <a:p>
            <a:pPr lvl="1">
              <a:buFont typeface="Arial" pitchFamily="34" charset="0"/>
              <a:buChar char="•"/>
            </a:pPr>
            <a:endParaRPr lang="en-US" sz="1200" b="1" dirty="0">
              <a:solidFill>
                <a:schemeClr val="bg1"/>
              </a:solidFill>
            </a:endParaRPr>
          </a:p>
          <a:p>
            <a:pPr lvl="1">
              <a:buFont typeface="Arial" pitchFamily="34" charset="0"/>
              <a:buChar char="•"/>
            </a:pPr>
            <a:r>
              <a:rPr lang="en-US" sz="1200" b="1" dirty="0">
                <a:solidFill>
                  <a:schemeClr val="bg1"/>
                </a:solidFill>
              </a:rPr>
              <a:t>The show features many daily segments, including “El </a:t>
            </a:r>
            <a:r>
              <a:rPr lang="en-US" sz="1200" b="1" dirty="0" err="1">
                <a:solidFill>
                  <a:schemeClr val="bg1"/>
                </a:solidFill>
              </a:rPr>
              <a:t>Chokolatazo</a:t>
            </a:r>
            <a:r>
              <a:rPr lang="en-US" sz="1200" b="1" dirty="0">
                <a:solidFill>
                  <a:schemeClr val="bg1"/>
                </a:solidFill>
              </a:rPr>
              <a:t>” during which </a:t>
            </a:r>
            <a:r>
              <a:rPr lang="en-US" sz="1200" b="1" dirty="0" err="1">
                <a:solidFill>
                  <a:schemeClr val="bg1"/>
                </a:solidFill>
              </a:rPr>
              <a:t>Choko</a:t>
            </a:r>
            <a:r>
              <a:rPr lang="en-US" sz="1200" b="1" dirty="0">
                <a:solidFill>
                  <a:schemeClr val="bg1"/>
                </a:solidFill>
              </a:rPr>
              <a:t> intervenes in a relationship to find out if cheating is involved, “La </a:t>
            </a:r>
            <a:r>
              <a:rPr lang="en-US" sz="1200" b="1" dirty="0" err="1">
                <a:solidFill>
                  <a:schemeClr val="bg1"/>
                </a:solidFill>
              </a:rPr>
              <a:t>Doctorcita</a:t>
            </a:r>
            <a:r>
              <a:rPr lang="en-US" sz="1200" b="1" dirty="0">
                <a:solidFill>
                  <a:schemeClr val="bg1"/>
                </a:solidFill>
              </a:rPr>
              <a:t>” which answers health and love questions from the audience, and “Los 5 del </a:t>
            </a:r>
            <a:r>
              <a:rPr lang="en-US" sz="1200" b="1" dirty="0" err="1">
                <a:solidFill>
                  <a:schemeClr val="bg1"/>
                </a:solidFill>
              </a:rPr>
              <a:t>Doggie”in</a:t>
            </a:r>
            <a:r>
              <a:rPr lang="en-US" sz="1200" b="1" dirty="0">
                <a:solidFill>
                  <a:schemeClr val="bg1"/>
                </a:solidFill>
              </a:rPr>
              <a:t> which El Doggie (a man’s man) gives opinions of what’s happening in pop culture and debates with the audience.</a:t>
            </a:r>
          </a:p>
          <a:p>
            <a:pPr lvl="1">
              <a:buFont typeface="Arial" pitchFamily="34" charset="0"/>
              <a:buChar char="•"/>
            </a:pPr>
            <a:endParaRPr lang="en-US" sz="1200" b="1" dirty="0">
              <a:solidFill>
                <a:schemeClr val="bg1"/>
              </a:solidFill>
            </a:endParaRPr>
          </a:p>
          <a:p>
            <a:pPr lvl="1">
              <a:buFont typeface="Arial" pitchFamily="34" charset="0"/>
              <a:buChar char="•"/>
            </a:pPr>
            <a:r>
              <a:rPr lang="en-US" sz="1200" b="1" dirty="0">
                <a:solidFill>
                  <a:schemeClr val="bg1"/>
                </a:solidFill>
              </a:rPr>
              <a:t>The show incorporates all levels of social media to interact with their fans. Elerazno.com, Twitter, Facebook and their You Tube channel feature the funniest segments of what you can’t see live. Check out their ninja episodes on You Tube, they’re classic fun!</a:t>
            </a:r>
          </a:p>
        </p:txBody>
      </p:sp>
    </p:spTree>
    <p:extLst>
      <p:ext uri="{BB962C8B-B14F-4D97-AF65-F5344CB8AC3E}">
        <p14:creationId xmlns:p14="http://schemas.microsoft.com/office/powerpoint/2010/main" val="3424632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rful ukuleles on display">
            <a:extLst>
              <a:ext uri="{FF2B5EF4-FFF2-40B4-BE49-F238E27FC236}">
                <a16:creationId xmlns:a16="http://schemas.microsoft.com/office/drawing/2014/main" id="{F05063A1-A0A2-482B-9791-B7071DCCBF67}"/>
              </a:ext>
            </a:extLst>
          </p:cNvPr>
          <p:cNvPicPr>
            <a:picLocks noChangeAspect="1"/>
          </p:cNvPicPr>
          <p:nvPr/>
        </p:nvPicPr>
        <p:blipFill rotWithShape="1">
          <a:blip r:embed="rId2">
            <a:extLst>
              <a:ext uri="{28A0092B-C50C-407E-A947-70E740481C1C}">
                <a14:useLocalDpi xmlns:a14="http://schemas.microsoft.com/office/drawing/2010/main" val="0"/>
              </a:ext>
            </a:extLst>
          </a:blip>
          <a:srcRect l="26074" r="24239" b="1"/>
          <a:stretch/>
        </p:blipFill>
        <p:spPr>
          <a:xfrm>
            <a:off x="20" y="10"/>
            <a:ext cx="6857980" cy="9143990"/>
          </a:xfrm>
          <a:prstGeom prst="rect">
            <a:avLst/>
          </a:prstGeom>
        </p:spPr>
      </p:pic>
      <p:sp>
        <p:nvSpPr>
          <p:cNvPr id="3" name="Rectangle: Rounded Corners 2">
            <a:extLst>
              <a:ext uri="{FF2B5EF4-FFF2-40B4-BE49-F238E27FC236}">
                <a16:creationId xmlns:a16="http://schemas.microsoft.com/office/drawing/2014/main" id="{DFCA5952-24F5-44BB-B62A-A5184093FB7D}"/>
              </a:ext>
            </a:extLst>
          </p:cNvPr>
          <p:cNvSpPr/>
          <p:nvPr/>
        </p:nvSpPr>
        <p:spPr>
          <a:xfrm>
            <a:off x="278781" y="468352"/>
            <a:ext cx="6211230" cy="8352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A10E392-CF1A-4132-BE6C-016B8B1DD106}"/>
              </a:ext>
            </a:extLst>
          </p:cNvPr>
          <p:cNvSpPr txBox="1"/>
          <p:nvPr/>
        </p:nvSpPr>
        <p:spPr>
          <a:xfrm>
            <a:off x="367989" y="769434"/>
            <a:ext cx="5898995" cy="1600438"/>
          </a:xfrm>
          <a:prstGeom prst="rect">
            <a:avLst/>
          </a:prstGeom>
          <a:noFill/>
        </p:spPr>
        <p:txBody>
          <a:bodyPr wrap="square" rtlCol="0">
            <a:spAutoFit/>
          </a:bodyPr>
          <a:lstStyle/>
          <a:p>
            <a:pPr algn="ctr"/>
            <a:r>
              <a:rPr lang="en-US" sz="4400" u="sng" dirty="0">
                <a:solidFill>
                  <a:schemeClr val="bg1"/>
                </a:solidFill>
                <a:latin typeface="Tempus Sans ITC" panose="04020404030D07020202" pitchFamily="82" charset="0"/>
              </a:rPr>
              <a:t>PLAYLIST</a:t>
            </a:r>
          </a:p>
          <a:p>
            <a:endParaRPr lang="en-US" dirty="0"/>
          </a:p>
          <a:p>
            <a:endParaRPr lang="en-US" dirty="0"/>
          </a:p>
          <a:p>
            <a:endParaRPr lang="en-US" dirty="0"/>
          </a:p>
        </p:txBody>
      </p:sp>
      <p:sp>
        <p:nvSpPr>
          <p:cNvPr id="2" name="TextBox 1">
            <a:extLst>
              <a:ext uri="{FF2B5EF4-FFF2-40B4-BE49-F238E27FC236}">
                <a16:creationId xmlns:a16="http://schemas.microsoft.com/office/drawing/2014/main" id="{65131DA7-A6EF-4CDA-995F-A1719EEBCB77}"/>
              </a:ext>
            </a:extLst>
          </p:cNvPr>
          <p:cNvSpPr txBox="1"/>
          <p:nvPr/>
        </p:nvSpPr>
        <p:spPr>
          <a:xfrm>
            <a:off x="992458" y="1714619"/>
            <a:ext cx="3178098" cy="6740307"/>
          </a:xfrm>
          <a:prstGeom prst="rect">
            <a:avLst/>
          </a:prstGeom>
          <a:noFill/>
        </p:spPr>
        <p:txBody>
          <a:bodyPr wrap="square" rtlCol="0">
            <a:spAutoFit/>
          </a:bodyPr>
          <a:lstStyle/>
          <a:p>
            <a:r>
              <a:rPr lang="en-US" sz="1600" dirty="0">
                <a:solidFill>
                  <a:schemeClr val="bg1"/>
                </a:solidFill>
              </a:rPr>
              <a:t>Los </a:t>
            </a:r>
            <a:r>
              <a:rPr lang="en-US" sz="1600" dirty="0" err="1">
                <a:solidFill>
                  <a:schemeClr val="bg1"/>
                </a:solidFill>
              </a:rPr>
              <a:t>Tigres</a:t>
            </a:r>
            <a:r>
              <a:rPr lang="en-US" sz="1600" dirty="0">
                <a:solidFill>
                  <a:schemeClr val="bg1"/>
                </a:solidFill>
              </a:rPr>
              <a:t> Del Norte</a:t>
            </a:r>
          </a:p>
          <a:p>
            <a:r>
              <a:rPr lang="en-US" sz="1600" dirty="0">
                <a:solidFill>
                  <a:schemeClr val="bg1"/>
                </a:solidFill>
              </a:rPr>
              <a:t>Los </a:t>
            </a:r>
            <a:r>
              <a:rPr lang="en-US" sz="1600" dirty="0" err="1">
                <a:solidFill>
                  <a:schemeClr val="bg1"/>
                </a:solidFill>
              </a:rPr>
              <a:t>Huracanes</a:t>
            </a:r>
            <a:r>
              <a:rPr lang="en-US" sz="1600" dirty="0">
                <a:solidFill>
                  <a:schemeClr val="bg1"/>
                </a:solidFill>
              </a:rPr>
              <a:t> Del Norte</a:t>
            </a:r>
          </a:p>
          <a:p>
            <a:r>
              <a:rPr lang="en-US" sz="1600" dirty="0">
                <a:solidFill>
                  <a:schemeClr val="bg1"/>
                </a:solidFill>
              </a:rPr>
              <a:t>Marco Antonio Solis</a:t>
            </a:r>
          </a:p>
          <a:p>
            <a:r>
              <a:rPr lang="en-US" sz="1600" dirty="0">
                <a:solidFill>
                  <a:schemeClr val="bg1"/>
                </a:solidFill>
              </a:rPr>
              <a:t>Los </a:t>
            </a:r>
            <a:r>
              <a:rPr lang="en-US" sz="1600" dirty="0" err="1">
                <a:solidFill>
                  <a:schemeClr val="bg1"/>
                </a:solidFill>
              </a:rPr>
              <a:t>Temerarios</a:t>
            </a:r>
            <a:r>
              <a:rPr lang="en-US" sz="1600" dirty="0">
                <a:solidFill>
                  <a:schemeClr val="bg1"/>
                </a:solidFill>
              </a:rPr>
              <a:t>	</a:t>
            </a:r>
          </a:p>
          <a:p>
            <a:r>
              <a:rPr lang="en-US" sz="1600" dirty="0">
                <a:solidFill>
                  <a:schemeClr val="bg1"/>
                </a:solidFill>
              </a:rPr>
              <a:t>Conjunto Primavera</a:t>
            </a:r>
          </a:p>
          <a:p>
            <a:r>
              <a:rPr lang="en-US" sz="1600" dirty="0">
                <a:solidFill>
                  <a:schemeClr val="bg1"/>
                </a:solidFill>
              </a:rPr>
              <a:t>Los </a:t>
            </a:r>
            <a:r>
              <a:rPr lang="en-US" sz="1600" dirty="0" err="1">
                <a:solidFill>
                  <a:schemeClr val="bg1"/>
                </a:solidFill>
              </a:rPr>
              <a:t>Rieleros</a:t>
            </a:r>
            <a:r>
              <a:rPr lang="en-US" sz="1600" dirty="0">
                <a:solidFill>
                  <a:schemeClr val="bg1"/>
                </a:solidFill>
              </a:rPr>
              <a:t> Del Norte</a:t>
            </a:r>
          </a:p>
          <a:p>
            <a:r>
              <a:rPr lang="en-US" sz="1600" dirty="0">
                <a:solidFill>
                  <a:schemeClr val="bg1"/>
                </a:solidFill>
              </a:rPr>
              <a:t>La </a:t>
            </a:r>
            <a:r>
              <a:rPr lang="en-US" sz="1600" dirty="0" err="1">
                <a:solidFill>
                  <a:schemeClr val="bg1"/>
                </a:solidFill>
              </a:rPr>
              <a:t>Arrolladora</a:t>
            </a:r>
            <a:r>
              <a:rPr lang="en-US" sz="1600" dirty="0">
                <a:solidFill>
                  <a:schemeClr val="bg1"/>
                </a:solidFill>
              </a:rPr>
              <a:t> Banda El Limon</a:t>
            </a:r>
          </a:p>
          <a:p>
            <a:r>
              <a:rPr lang="en-US" sz="1600" dirty="0">
                <a:solidFill>
                  <a:schemeClr val="bg1"/>
                </a:solidFill>
              </a:rPr>
              <a:t>Gerardo Ortiz</a:t>
            </a:r>
          </a:p>
          <a:p>
            <a:r>
              <a:rPr lang="en-US" sz="1600" dirty="0" err="1">
                <a:solidFill>
                  <a:schemeClr val="bg1"/>
                </a:solidFill>
              </a:rPr>
              <a:t>Calibre</a:t>
            </a:r>
            <a:r>
              <a:rPr lang="en-US" sz="1600" dirty="0">
                <a:solidFill>
                  <a:schemeClr val="bg1"/>
                </a:solidFill>
              </a:rPr>
              <a:t> 50</a:t>
            </a:r>
          </a:p>
          <a:p>
            <a:r>
              <a:rPr lang="en-US" sz="1600" dirty="0">
                <a:solidFill>
                  <a:schemeClr val="bg1"/>
                </a:solidFill>
              </a:rPr>
              <a:t>Espinoza Paz</a:t>
            </a:r>
          </a:p>
          <a:p>
            <a:r>
              <a:rPr lang="en-US" sz="1600" dirty="0" err="1">
                <a:solidFill>
                  <a:schemeClr val="bg1"/>
                </a:solidFill>
              </a:rPr>
              <a:t>Julion</a:t>
            </a:r>
            <a:r>
              <a:rPr lang="en-US" sz="1600" dirty="0">
                <a:solidFill>
                  <a:schemeClr val="bg1"/>
                </a:solidFill>
              </a:rPr>
              <a:t> Alvarez</a:t>
            </a:r>
          </a:p>
          <a:p>
            <a:r>
              <a:rPr lang="en-US" sz="1600" dirty="0">
                <a:solidFill>
                  <a:schemeClr val="bg1"/>
                </a:solidFill>
              </a:rPr>
              <a:t>El </a:t>
            </a:r>
            <a:r>
              <a:rPr lang="en-US" sz="1600" dirty="0" err="1">
                <a:solidFill>
                  <a:schemeClr val="bg1"/>
                </a:solidFill>
              </a:rPr>
              <a:t>Trono</a:t>
            </a:r>
            <a:r>
              <a:rPr lang="en-US" sz="1600" dirty="0">
                <a:solidFill>
                  <a:schemeClr val="bg1"/>
                </a:solidFill>
              </a:rPr>
              <a:t> De Mexico </a:t>
            </a:r>
          </a:p>
          <a:p>
            <a:r>
              <a:rPr lang="en-US" sz="1600" dirty="0">
                <a:solidFill>
                  <a:schemeClr val="bg1"/>
                </a:solidFill>
              </a:rPr>
              <a:t>Montez De Durango</a:t>
            </a:r>
          </a:p>
          <a:p>
            <a:r>
              <a:rPr lang="en-US" sz="1600" dirty="0">
                <a:solidFill>
                  <a:schemeClr val="bg1"/>
                </a:solidFill>
              </a:rPr>
              <a:t>La Original Banda El Limon</a:t>
            </a:r>
          </a:p>
          <a:p>
            <a:r>
              <a:rPr lang="en-US" sz="1600" dirty="0">
                <a:solidFill>
                  <a:schemeClr val="bg1"/>
                </a:solidFill>
              </a:rPr>
              <a:t>Joan Sebastian</a:t>
            </a:r>
          </a:p>
          <a:p>
            <a:r>
              <a:rPr lang="en-US" sz="1600" dirty="0">
                <a:solidFill>
                  <a:schemeClr val="bg1"/>
                </a:solidFill>
              </a:rPr>
              <a:t>Juan Gabriel</a:t>
            </a:r>
          </a:p>
          <a:p>
            <a:r>
              <a:rPr lang="en-US" sz="1600" dirty="0">
                <a:solidFill>
                  <a:schemeClr val="bg1"/>
                </a:solidFill>
              </a:rPr>
              <a:t>Ramon Ayala</a:t>
            </a:r>
          </a:p>
          <a:p>
            <a:r>
              <a:rPr lang="en-US" sz="1600" dirty="0">
                <a:solidFill>
                  <a:schemeClr val="bg1"/>
                </a:solidFill>
              </a:rPr>
              <a:t>Jenny Rivera</a:t>
            </a:r>
          </a:p>
          <a:p>
            <a:r>
              <a:rPr lang="en-US" sz="1600" dirty="0">
                <a:solidFill>
                  <a:schemeClr val="bg1"/>
                </a:solidFill>
              </a:rPr>
              <a:t>Vicente Fernandez</a:t>
            </a:r>
          </a:p>
          <a:p>
            <a:r>
              <a:rPr lang="en-US" sz="1600" dirty="0">
                <a:solidFill>
                  <a:schemeClr val="bg1"/>
                </a:solidFill>
              </a:rPr>
              <a:t>La Banda El </a:t>
            </a:r>
            <a:r>
              <a:rPr lang="en-US" sz="1600" dirty="0" err="1">
                <a:solidFill>
                  <a:schemeClr val="bg1"/>
                </a:solidFill>
              </a:rPr>
              <a:t>Recodo</a:t>
            </a:r>
            <a:endParaRPr lang="en-US" sz="1600" dirty="0">
              <a:solidFill>
                <a:schemeClr val="bg1"/>
              </a:solidFill>
            </a:endParaRPr>
          </a:p>
          <a:p>
            <a:r>
              <a:rPr lang="en-US" sz="1600" dirty="0" err="1">
                <a:solidFill>
                  <a:schemeClr val="bg1"/>
                </a:solidFill>
              </a:rPr>
              <a:t>Intocable</a:t>
            </a:r>
            <a:endParaRPr lang="en-US" sz="1600" dirty="0">
              <a:solidFill>
                <a:schemeClr val="bg1"/>
              </a:solidFill>
            </a:endParaRPr>
          </a:p>
          <a:p>
            <a:r>
              <a:rPr lang="en-US" sz="1600" dirty="0" err="1">
                <a:solidFill>
                  <a:schemeClr val="bg1"/>
                </a:solidFill>
              </a:rPr>
              <a:t>Duelo</a:t>
            </a:r>
            <a:endParaRPr lang="en-US" sz="1600" dirty="0">
              <a:solidFill>
                <a:schemeClr val="bg1"/>
              </a:solidFill>
            </a:endParaRPr>
          </a:p>
          <a:p>
            <a:r>
              <a:rPr lang="en-US" sz="1600" dirty="0" err="1">
                <a:solidFill>
                  <a:schemeClr val="bg1"/>
                </a:solidFill>
              </a:rPr>
              <a:t>Shaila</a:t>
            </a:r>
            <a:r>
              <a:rPr lang="en-US" sz="1600" dirty="0">
                <a:solidFill>
                  <a:schemeClr val="bg1"/>
                </a:solidFill>
              </a:rPr>
              <a:t> </a:t>
            </a:r>
            <a:r>
              <a:rPr lang="en-US" sz="1600" dirty="0" err="1">
                <a:solidFill>
                  <a:schemeClr val="bg1"/>
                </a:solidFill>
              </a:rPr>
              <a:t>Durcal</a:t>
            </a:r>
            <a:endParaRPr lang="en-US" sz="1600" dirty="0">
              <a:solidFill>
                <a:schemeClr val="bg1"/>
              </a:solidFill>
            </a:endParaRPr>
          </a:p>
          <a:p>
            <a:r>
              <a:rPr lang="en-US" sz="1600" dirty="0">
                <a:solidFill>
                  <a:schemeClr val="bg1"/>
                </a:solidFill>
              </a:rPr>
              <a:t>Larry Hernandez</a:t>
            </a:r>
          </a:p>
          <a:p>
            <a:r>
              <a:rPr lang="en-US" sz="1600" dirty="0">
                <a:solidFill>
                  <a:schemeClr val="bg1"/>
                </a:solidFill>
              </a:rPr>
              <a:t>Los </a:t>
            </a:r>
            <a:r>
              <a:rPr lang="en-US" sz="1600" dirty="0" err="1">
                <a:solidFill>
                  <a:schemeClr val="bg1"/>
                </a:solidFill>
              </a:rPr>
              <a:t>Tucanes</a:t>
            </a:r>
            <a:r>
              <a:rPr lang="en-US" sz="1600" dirty="0">
                <a:solidFill>
                  <a:schemeClr val="bg1"/>
                </a:solidFill>
              </a:rPr>
              <a:t> De Tijuana</a:t>
            </a:r>
          </a:p>
          <a:p>
            <a:r>
              <a:rPr lang="en-US" sz="1600" dirty="0" err="1">
                <a:solidFill>
                  <a:schemeClr val="bg1"/>
                </a:solidFill>
              </a:rPr>
              <a:t>Regulo</a:t>
            </a:r>
            <a:r>
              <a:rPr lang="en-US" sz="1600" dirty="0">
                <a:solidFill>
                  <a:schemeClr val="bg1"/>
                </a:solidFill>
              </a:rPr>
              <a:t> Caro</a:t>
            </a:r>
          </a:p>
          <a:p>
            <a:r>
              <a:rPr lang="en-US" sz="1600" dirty="0" err="1">
                <a:solidFill>
                  <a:schemeClr val="bg1"/>
                </a:solidFill>
              </a:rPr>
              <a:t>Remmy</a:t>
            </a:r>
            <a:r>
              <a:rPr lang="en-US" sz="1600" dirty="0">
                <a:solidFill>
                  <a:schemeClr val="bg1"/>
                </a:solidFill>
              </a:rPr>
              <a:t> Valenzuela</a:t>
            </a:r>
          </a:p>
        </p:txBody>
      </p:sp>
    </p:spTree>
    <p:extLst>
      <p:ext uri="{BB962C8B-B14F-4D97-AF65-F5344CB8AC3E}">
        <p14:creationId xmlns:p14="http://schemas.microsoft.com/office/powerpoint/2010/main" val="904175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rful ukuleles on display">
            <a:extLst>
              <a:ext uri="{FF2B5EF4-FFF2-40B4-BE49-F238E27FC236}">
                <a16:creationId xmlns:a16="http://schemas.microsoft.com/office/drawing/2014/main" id="{F05063A1-A0A2-482B-9791-B7071DCCBF67}"/>
              </a:ext>
            </a:extLst>
          </p:cNvPr>
          <p:cNvPicPr>
            <a:picLocks noChangeAspect="1"/>
          </p:cNvPicPr>
          <p:nvPr/>
        </p:nvPicPr>
        <p:blipFill rotWithShape="1">
          <a:blip r:embed="rId2">
            <a:extLst>
              <a:ext uri="{28A0092B-C50C-407E-A947-70E740481C1C}">
                <a14:useLocalDpi xmlns:a14="http://schemas.microsoft.com/office/drawing/2010/main" val="0"/>
              </a:ext>
            </a:extLst>
          </a:blip>
          <a:srcRect l="26074" r="24239" b="1"/>
          <a:stretch/>
        </p:blipFill>
        <p:spPr>
          <a:xfrm>
            <a:off x="20" y="10"/>
            <a:ext cx="6857980" cy="9143990"/>
          </a:xfrm>
          <a:prstGeom prst="rect">
            <a:avLst/>
          </a:prstGeom>
        </p:spPr>
      </p:pic>
      <p:sp>
        <p:nvSpPr>
          <p:cNvPr id="3" name="Rectangle: Rounded Corners 2">
            <a:extLst>
              <a:ext uri="{FF2B5EF4-FFF2-40B4-BE49-F238E27FC236}">
                <a16:creationId xmlns:a16="http://schemas.microsoft.com/office/drawing/2014/main" id="{536FE7F4-346D-43D2-A47E-4D256B8FFEF4}"/>
              </a:ext>
            </a:extLst>
          </p:cNvPr>
          <p:cNvSpPr/>
          <p:nvPr/>
        </p:nvSpPr>
        <p:spPr>
          <a:xfrm>
            <a:off x="278781" y="468352"/>
            <a:ext cx="6211230" cy="8352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8600AB-818F-4903-A564-9DF7387609DB}"/>
              </a:ext>
            </a:extLst>
          </p:cNvPr>
          <p:cNvSpPr txBox="1"/>
          <p:nvPr/>
        </p:nvSpPr>
        <p:spPr>
          <a:xfrm>
            <a:off x="367989" y="914400"/>
            <a:ext cx="5898995" cy="1754326"/>
          </a:xfrm>
          <a:prstGeom prst="rect">
            <a:avLst/>
          </a:prstGeom>
          <a:noFill/>
        </p:spPr>
        <p:txBody>
          <a:bodyPr wrap="square" rtlCol="0">
            <a:spAutoFit/>
          </a:bodyPr>
          <a:lstStyle/>
          <a:p>
            <a:pPr algn="ctr"/>
            <a:r>
              <a:rPr lang="en-US" sz="5400" u="sng" dirty="0">
                <a:solidFill>
                  <a:schemeClr val="bg1"/>
                </a:solidFill>
                <a:latin typeface="Tempus Sans ITC" panose="04020404030D07020202" pitchFamily="82" charset="0"/>
              </a:rPr>
              <a:t>COVERAGE MAP</a:t>
            </a:r>
          </a:p>
          <a:p>
            <a:endParaRPr lang="en-US" dirty="0"/>
          </a:p>
          <a:p>
            <a:endParaRPr lang="en-US" dirty="0"/>
          </a:p>
          <a:p>
            <a:endParaRPr lang="en-US" dirty="0"/>
          </a:p>
        </p:txBody>
      </p:sp>
      <p:pic>
        <p:nvPicPr>
          <p:cNvPr id="6" name="Picture 5" descr="Map&#10;&#10;Description automatically generated">
            <a:extLst>
              <a:ext uri="{FF2B5EF4-FFF2-40B4-BE49-F238E27FC236}">
                <a16:creationId xmlns:a16="http://schemas.microsoft.com/office/drawing/2014/main" id="{883B04B7-F1BC-4C99-9F68-484BAC31B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582" y="2668726"/>
            <a:ext cx="3159627" cy="3189249"/>
          </a:xfrm>
          <a:prstGeom prst="rect">
            <a:avLst/>
          </a:prstGeom>
        </p:spPr>
      </p:pic>
      <p:sp>
        <p:nvSpPr>
          <p:cNvPr id="7" name="TextBox 6">
            <a:extLst>
              <a:ext uri="{FF2B5EF4-FFF2-40B4-BE49-F238E27FC236}">
                <a16:creationId xmlns:a16="http://schemas.microsoft.com/office/drawing/2014/main" id="{A9AECF09-ACD1-4B3D-98C5-1CE167503290}"/>
              </a:ext>
            </a:extLst>
          </p:cNvPr>
          <p:cNvSpPr txBox="1"/>
          <p:nvPr/>
        </p:nvSpPr>
        <p:spPr>
          <a:xfrm>
            <a:off x="1326993" y="7659546"/>
            <a:ext cx="3980985" cy="369332"/>
          </a:xfrm>
          <a:prstGeom prst="rect">
            <a:avLst/>
          </a:prstGeom>
          <a:noFill/>
        </p:spPr>
        <p:txBody>
          <a:bodyPr wrap="square" rtlCol="0">
            <a:spAutoFit/>
          </a:bodyPr>
          <a:lstStyle/>
          <a:p>
            <a:pPr algn="ctr"/>
            <a:r>
              <a:rPr lang="en-US" dirty="0"/>
              <a:t>www.radiolobo1065.com</a:t>
            </a:r>
          </a:p>
        </p:txBody>
      </p:sp>
      <p:pic>
        <p:nvPicPr>
          <p:cNvPr id="9" name="Picture 8" descr="A picture containing text, clipart, vector graphics, light&#10;&#10;Description automatically generated">
            <a:extLst>
              <a:ext uri="{FF2B5EF4-FFF2-40B4-BE49-F238E27FC236}">
                <a16:creationId xmlns:a16="http://schemas.microsoft.com/office/drawing/2014/main" id="{2EA63ED3-CC73-4A90-8E36-183FB0B9B8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5074" y="6437282"/>
            <a:ext cx="1964822" cy="1222264"/>
          </a:xfrm>
          <a:prstGeom prst="rect">
            <a:avLst/>
          </a:prstGeom>
        </p:spPr>
      </p:pic>
    </p:spTree>
    <p:extLst>
      <p:ext uri="{BB962C8B-B14F-4D97-AF65-F5344CB8AC3E}">
        <p14:creationId xmlns:p14="http://schemas.microsoft.com/office/powerpoint/2010/main" val="341659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rful ukuleles on display">
            <a:extLst>
              <a:ext uri="{FF2B5EF4-FFF2-40B4-BE49-F238E27FC236}">
                <a16:creationId xmlns:a16="http://schemas.microsoft.com/office/drawing/2014/main" id="{F05063A1-A0A2-482B-9791-B7071DCCBF67}"/>
              </a:ext>
            </a:extLst>
          </p:cNvPr>
          <p:cNvPicPr>
            <a:picLocks noChangeAspect="1"/>
          </p:cNvPicPr>
          <p:nvPr/>
        </p:nvPicPr>
        <p:blipFill rotWithShape="1">
          <a:blip r:embed="rId2">
            <a:extLst>
              <a:ext uri="{28A0092B-C50C-407E-A947-70E740481C1C}">
                <a14:useLocalDpi xmlns:a14="http://schemas.microsoft.com/office/drawing/2010/main" val="0"/>
              </a:ext>
            </a:extLst>
          </a:blip>
          <a:srcRect l="26074" r="24239" b="1"/>
          <a:stretch/>
        </p:blipFill>
        <p:spPr>
          <a:xfrm>
            <a:off x="20" y="10"/>
            <a:ext cx="6857980" cy="9143990"/>
          </a:xfrm>
          <a:prstGeom prst="rect">
            <a:avLst/>
          </a:prstGeom>
        </p:spPr>
      </p:pic>
      <p:sp>
        <p:nvSpPr>
          <p:cNvPr id="3" name="Rectangle: Rounded Corners 2">
            <a:extLst>
              <a:ext uri="{FF2B5EF4-FFF2-40B4-BE49-F238E27FC236}">
                <a16:creationId xmlns:a16="http://schemas.microsoft.com/office/drawing/2014/main" id="{536FE7F4-346D-43D2-A47E-4D256B8FFEF4}"/>
              </a:ext>
            </a:extLst>
          </p:cNvPr>
          <p:cNvSpPr/>
          <p:nvPr/>
        </p:nvSpPr>
        <p:spPr>
          <a:xfrm>
            <a:off x="278781" y="468352"/>
            <a:ext cx="6211230" cy="8352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8600AB-818F-4903-A564-9DF7387609DB}"/>
              </a:ext>
            </a:extLst>
          </p:cNvPr>
          <p:cNvSpPr txBox="1"/>
          <p:nvPr/>
        </p:nvSpPr>
        <p:spPr>
          <a:xfrm>
            <a:off x="367989" y="914400"/>
            <a:ext cx="5898995" cy="1754326"/>
          </a:xfrm>
          <a:prstGeom prst="rect">
            <a:avLst/>
          </a:prstGeom>
          <a:noFill/>
        </p:spPr>
        <p:txBody>
          <a:bodyPr wrap="square" rtlCol="0">
            <a:spAutoFit/>
          </a:bodyPr>
          <a:lstStyle/>
          <a:p>
            <a:pPr algn="ctr"/>
            <a:r>
              <a:rPr lang="en-US" sz="5400" u="sng" dirty="0">
                <a:solidFill>
                  <a:schemeClr val="bg1"/>
                </a:solidFill>
                <a:latin typeface="Tempus Sans ITC" panose="04020404030D07020202" pitchFamily="82" charset="0"/>
              </a:rPr>
              <a:t>EVENTS</a:t>
            </a:r>
          </a:p>
          <a:p>
            <a:endParaRPr lang="en-US" dirty="0"/>
          </a:p>
          <a:p>
            <a:endParaRPr lang="en-US" dirty="0"/>
          </a:p>
          <a:p>
            <a:endParaRPr lang="en-US" dirty="0"/>
          </a:p>
        </p:txBody>
      </p:sp>
      <p:sp>
        <p:nvSpPr>
          <p:cNvPr id="7" name="TextBox 6">
            <a:extLst>
              <a:ext uri="{FF2B5EF4-FFF2-40B4-BE49-F238E27FC236}">
                <a16:creationId xmlns:a16="http://schemas.microsoft.com/office/drawing/2014/main" id="{A9AECF09-ACD1-4B3D-98C5-1CE167503290}"/>
              </a:ext>
            </a:extLst>
          </p:cNvPr>
          <p:cNvSpPr txBox="1"/>
          <p:nvPr/>
        </p:nvSpPr>
        <p:spPr>
          <a:xfrm>
            <a:off x="1326993" y="7659546"/>
            <a:ext cx="3980985" cy="369332"/>
          </a:xfrm>
          <a:prstGeom prst="rect">
            <a:avLst/>
          </a:prstGeom>
          <a:noFill/>
        </p:spPr>
        <p:txBody>
          <a:bodyPr wrap="square" rtlCol="0">
            <a:spAutoFit/>
          </a:bodyPr>
          <a:lstStyle/>
          <a:p>
            <a:pPr algn="ctr"/>
            <a:r>
              <a:rPr lang="en-US" dirty="0"/>
              <a:t>www.radiolobo1065.com</a:t>
            </a:r>
          </a:p>
        </p:txBody>
      </p:sp>
      <p:pic>
        <p:nvPicPr>
          <p:cNvPr id="9" name="Picture 8" descr="A picture containing text, clipart, vector graphics, light&#10;&#10;Description automatically generated">
            <a:extLst>
              <a:ext uri="{FF2B5EF4-FFF2-40B4-BE49-F238E27FC236}">
                <a16:creationId xmlns:a16="http://schemas.microsoft.com/office/drawing/2014/main" id="{2EA63ED3-CC73-4A90-8E36-183FB0B9B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134" y="6691163"/>
            <a:ext cx="1556702" cy="968383"/>
          </a:xfrm>
          <a:prstGeom prst="rect">
            <a:avLst/>
          </a:prstGeom>
        </p:spPr>
      </p:pic>
      <p:pic>
        <p:nvPicPr>
          <p:cNvPr id="16" name="Picture 15" descr="A group of people on stage&#10;&#10;Description automatically generated with low confidence">
            <a:extLst>
              <a:ext uri="{FF2B5EF4-FFF2-40B4-BE49-F238E27FC236}">
                <a16:creationId xmlns:a16="http://schemas.microsoft.com/office/drawing/2014/main" id="{CB7BF8B3-3490-444A-8651-B11F7DA6B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392" y="4467178"/>
            <a:ext cx="2288828" cy="1969916"/>
          </a:xfrm>
          <a:prstGeom prst="rect">
            <a:avLst/>
          </a:prstGeom>
          <a:ln w="88900" cap="sq" cmpd="thickThin">
            <a:solidFill>
              <a:srgbClr val="000000"/>
            </a:solidFill>
            <a:prstDash val="solid"/>
            <a:miter lim="800000"/>
          </a:ln>
          <a:effectLst>
            <a:innerShdw blurRad="76200">
              <a:srgbClr val="000000"/>
            </a:innerShdw>
          </a:effectLst>
        </p:spPr>
      </p:pic>
      <p:pic>
        <p:nvPicPr>
          <p:cNvPr id="18" name="Picture 17" descr="A group of people in clothing&#10;&#10;Description automatically generated with medium confidence">
            <a:extLst>
              <a:ext uri="{FF2B5EF4-FFF2-40B4-BE49-F238E27FC236}">
                <a16:creationId xmlns:a16="http://schemas.microsoft.com/office/drawing/2014/main" id="{59308EEF-659D-461C-9ABF-B12086F44F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3210795"/>
            <a:ext cx="2068551" cy="2068551"/>
          </a:xfrm>
          <a:prstGeom prst="rect">
            <a:avLst/>
          </a:prstGeom>
          <a:ln w="88900" cap="sq" cmpd="thickThin">
            <a:solidFill>
              <a:srgbClr val="000000"/>
            </a:solidFill>
            <a:prstDash val="solid"/>
            <a:miter lim="800000"/>
          </a:ln>
          <a:effectLst>
            <a:innerShdw blurRad="76200">
              <a:srgbClr val="000000"/>
            </a:innerShdw>
          </a:effectLst>
        </p:spPr>
      </p:pic>
      <p:pic>
        <p:nvPicPr>
          <p:cNvPr id="20" name="Picture 19" descr="A picture containing indoor, sport&#10;&#10;Description automatically generated">
            <a:extLst>
              <a:ext uri="{FF2B5EF4-FFF2-40B4-BE49-F238E27FC236}">
                <a16:creationId xmlns:a16="http://schemas.microsoft.com/office/drawing/2014/main" id="{EE9E8809-236C-4C4C-845F-CF5BE074E8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2958" y="2130355"/>
            <a:ext cx="1868481" cy="186848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356175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TotalTime>
  <Words>725</Words>
  <Application>Microsoft Office PowerPoint</Application>
  <PresentationFormat>Letter Paper (8.5x11 in)</PresentationFormat>
  <Paragraphs>104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Bradley Hand ITC</vt:lpstr>
      <vt:lpstr>Calibri</vt:lpstr>
      <vt:lpstr>Calibri Light</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Audrey Obrock</dc:creator>
  <cp:lastModifiedBy>Audrey Obrock</cp:lastModifiedBy>
  <cp:revision>22</cp:revision>
  <dcterms:created xsi:type="dcterms:W3CDTF">2021-09-20T20:14:14Z</dcterms:created>
  <dcterms:modified xsi:type="dcterms:W3CDTF">2022-02-01T19:13:49Z</dcterms:modified>
</cp:coreProperties>
</file>