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1"/>
  </p:notesMasterIdLst>
  <p:sldIdLst>
    <p:sldId id="269" r:id="rId2"/>
    <p:sldId id="270" r:id="rId3"/>
    <p:sldId id="258" r:id="rId4"/>
    <p:sldId id="259" r:id="rId5"/>
    <p:sldId id="267" r:id="rId6"/>
    <p:sldId id="275" r:id="rId7"/>
    <p:sldId id="276" r:id="rId8"/>
    <p:sldId id="279" r:id="rId9"/>
    <p:sldId id="277" r:id="rId10"/>
    <p:sldId id="260" r:id="rId11"/>
    <p:sldId id="262" r:id="rId12"/>
    <p:sldId id="263" r:id="rId13"/>
    <p:sldId id="265" r:id="rId14"/>
    <p:sldId id="268" r:id="rId15"/>
    <p:sldId id="273" r:id="rId16"/>
    <p:sldId id="274" r:id="rId17"/>
    <p:sldId id="264" r:id="rId18"/>
    <p:sldId id="261" r:id="rId19"/>
    <p:sldId id="26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5" autoAdjust="0"/>
    <p:restoredTop sz="86453" autoAdjust="0"/>
  </p:normalViewPr>
  <p:slideViewPr>
    <p:cSldViewPr snapToGrid="0">
      <p:cViewPr varScale="1">
        <p:scale>
          <a:sx n="68" d="100"/>
          <a:sy n="68" d="100"/>
        </p:scale>
        <p:origin x="-324" y="-96"/>
      </p:cViewPr>
      <p:guideLst>
        <p:guide orient="horz" pos="2160"/>
        <p:guide pos="3840"/>
      </p:guideLst>
    </p:cSldViewPr>
  </p:slideViewPr>
  <p:outlineViewPr>
    <p:cViewPr>
      <p:scale>
        <a:sx n="33" d="100"/>
        <a:sy n="33" d="100"/>
      </p:scale>
      <p:origin x="0" y="-460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tx2">
                  <a:lumMod val="50000"/>
                </a:schemeClr>
              </a:solidFill>
            </c:spPr>
            <c:extLst xmlns:c16r2="http://schemas.microsoft.com/office/drawing/2015/06/chart">
              <c:ext xmlns:c16="http://schemas.microsoft.com/office/drawing/2014/chart" uri="{C3380CC4-5D6E-409C-BE32-E72D297353CC}">
                <c16:uniqueId val="{00000001-A6F2-440F-8EAC-630F1204C214}"/>
              </c:ext>
            </c:extLst>
          </c:dPt>
          <c:dPt>
            <c:idx val="2"/>
            <c:bubble3D val="0"/>
            <c:extLst xmlns:c16r2="http://schemas.microsoft.com/office/drawing/2015/06/chart">
              <c:ext xmlns:c16="http://schemas.microsoft.com/office/drawing/2014/chart" uri="{C3380CC4-5D6E-409C-BE32-E72D297353CC}">
                <c16:uniqueId val="{00000002-A6F2-440F-8EAC-630F1204C214}"/>
              </c:ext>
            </c:extLst>
          </c:dPt>
          <c:cat>
            <c:strRef>
              <c:f>Sheet1!$A$2:$A$8</c:f>
              <c:strCache>
                <c:ptCount val="7"/>
                <c:pt idx="0">
                  <c:v>CONSTRUCTION COST</c:v>
                </c:pt>
                <c:pt idx="1">
                  <c:v>DESIGN &amp; ESTIMATING CONTINGENCY</c:v>
                </c:pt>
                <c:pt idx="2">
                  <c:v>A/E DESIGN PROFESSIONAL SERVICES</c:v>
                </c:pt>
                <c:pt idx="3">
                  <c:v>FURNTIURE, FIXTURES, &amp; EQUIPMENT</c:v>
                </c:pt>
                <c:pt idx="4">
                  <c:v>CONSTRUCTION CONTINGENCY</c:v>
                </c:pt>
                <c:pt idx="5">
                  <c:v>LAND ACQUISITION</c:v>
                </c:pt>
                <c:pt idx="6">
                  <c:v>OTHER</c:v>
                </c:pt>
              </c:strCache>
            </c:strRef>
          </c:cat>
          <c:val>
            <c:numRef>
              <c:f>Sheet1!$B$2:$B$8</c:f>
              <c:numCache>
                <c:formatCode>General</c:formatCode>
                <c:ptCount val="7"/>
                <c:pt idx="0">
                  <c:v>77</c:v>
                </c:pt>
                <c:pt idx="1">
                  <c:v>7</c:v>
                </c:pt>
                <c:pt idx="2">
                  <c:v>6</c:v>
                </c:pt>
                <c:pt idx="3">
                  <c:v>3</c:v>
                </c:pt>
                <c:pt idx="4">
                  <c:v>3</c:v>
                </c:pt>
                <c:pt idx="5">
                  <c:v>2</c:v>
                </c:pt>
                <c:pt idx="6">
                  <c:v>1</c:v>
                </c:pt>
              </c:numCache>
            </c:numRef>
          </c:val>
          <c:extLst xmlns:c16r2="http://schemas.microsoft.com/office/drawing/2015/06/chart">
            <c:ext xmlns:c16="http://schemas.microsoft.com/office/drawing/2014/chart" uri="{C3380CC4-5D6E-409C-BE32-E72D297353CC}">
              <c16:uniqueId val="{00000003-A6F2-440F-8EAC-630F1204C214}"/>
            </c:ext>
          </c:extLst>
        </c:ser>
        <c:dLbls>
          <c:showLegendKey val="0"/>
          <c:showVal val="0"/>
          <c:showCatName val="0"/>
          <c:showSerName val="0"/>
          <c:showPercent val="0"/>
          <c:showBubbleSize val="0"/>
          <c:showLeaderLines val="1"/>
        </c:dLbls>
        <c:firstSliceAng val="0"/>
        <c:holeSize val="70"/>
      </c:doughnutChart>
    </c:plotArea>
    <c:legend>
      <c:legendPos val="r"/>
      <c:layout>
        <c:manualLayout>
          <c:xMode val="edge"/>
          <c:yMode val="edge"/>
          <c:x val="0.62645011600928069"/>
          <c:y val="4.5004483364548153E-2"/>
          <c:w val="0.35498839907192575"/>
          <c:h val="0.90999103327090369"/>
        </c:manualLayout>
      </c:layout>
      <c:overlay val="0"/>
      <c:txPr>
        <a:bodyPr/>
        <a:lstStyle/>
        <a:p>
          <a:pPr>
            <a:defRPr>
              <a:latin typeface="Arial Narrow" panose="020B0606020202030204" pitchFamily="34" charset="0"/>
            </a:defRPr>
          </a:pPr>
          <a:endParaRPr lang="en-US"/>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A28692-232D-4E9C-91D8-B63056603947}" type="datetimeFigureOut">
              <a:rPr lang="en-US" smtClean="0"/>
              <a:t>7/9/2018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D87079-ED24-40D3-A8C5-6432D3AD813C}" type="slidenum">
              <a:rPr lang="en-US" smtClean="0"/>
              <a:t>‹#›</a:t>
            </a:fld>
            <a:endParaRPr lang="en-US"/>
          </a:p>
        </p:txBody>
      </p:sp>
    </p:spTree>
    <p:extLst>
      <p:ext uri="{BB962C8B-B14F-4D97-AF65-F5344CB8AC3E}">
        <p14:creationId xmlns:p14="http://schemas.microsoft.com/office/powerpoint/2010/main" val="1394434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D87079-ED24-40D3-A8C5-6432D3AD813C}" type="slidenum">
              <a:rPr lang="en-US" smtClean="0"/>
              <a:t>1</a:t>
            </a:fld>
            <a:endParaRPr lang="en-US"/>
          </a:p>
        </p:txBody>
      </p:sp>
    </p:spTree>
    <p:extLst>
      <p:ext uri="{BB962C8B-B14F-4D97-AF65-F5344CB8AC3E}">
        <p14:creationId xmlns:p14="http://schemas.microsoft.com/office/powerpoint/2010/main" val="2664729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D87079-ED24-40D3-A8C5-6432D3AD813C}" type="slidenum">
              <a:rPr lang="en-US" smtClean="0"/>
              <a:t>2</a:t>
            </a:fld>
            <a:endParaRPr lang="en-US"/>
          </a:p>
        </p:txBody>
      </p:sp>
    </p:spTree>
    <p:extLst>
      <p:ext uri="{BB962C8B-B14F-4D97-AF65-F5344CB8AC3E}">
        <p14:creationId xmlns:p14="http://schemas.microsoft.com/office/powerpoint/2010/main" val="3419401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D87079-ED24-40D3-A8C5-6432D3AD813C}" type="slidenum">
              <a:rPr lang="en-US" smtClean="0"/>
              <a:t>3</a:t>
            </a:fld>
            <a:endParaRPr lang="en-US"/>
          </a:p>
        </p:txBody>
      </p:sp>
    </p:spTree>
    <p:extLst>
      <p:ext uri="{BB962C8B-B14F-4D97-AF65-F5344CB8AC3E}">
        <p14:creationId xmlns:p14="http://schemas.microsoft.com/office/powerpoint/2010/main" val="475303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D87079-ED24-40D3-A8C5-6432D3AD813C}" type="slidenum">
              <a:rPr lang="en-US" smtClean="0"/>
              <a:t>13</a:t>
            </a:fld>
            <a:endParaRPr lang="en-US"/>
          </a:p>
        </p:txBody>
      </p:sp>
    </p:spTree>
    <p:extLst>
      <p:ext uri="{BB962C8B-B14F-4D97-AF65-F5344CB8AC3E}">
        <p14:creationId xmlns:p14="http://schemas.microsoft.com/office/powerpoint/2010/main" val="4170727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About bond for Carroll county, </a:t>
            </a:r>
            <a:r>
              <a:rPr lang="en-US" dirty="0" err="1"/>
              <a:t>iowa</a:t>
            </a:r>
            <a:endParaRPr lang="en-US" dirty="0"/>
          </a:p>
        </p:txBody>
      </p:sp>
      <p:sp>
        <p:nvSpPr>
          <p:cNvPr id="4" name="Slide Number Placeholder 3"/>
          <p:cNvSpPr>
            <a:spLocks noGrp="1"/>
          </p:cNvSpPr>
          <p:nvPr>
            <p:ph type="sldNum" sz="quarter" idx="10"/>
          </p:nvPr>
        </p:nvSpPr>
        <p:spPr/>
        <p:txBody>
          <a:bodyPr/>
          <a:lstStyle/>
          <a:p>
            <a:fld id="{10D87079-ED24-40D3-A8C5-6432D3AD813C}" type="slidenum">
              <a:rPr lang="en-US" smtClean="0"/>
              <a:t>14</a:t>
            </a:fld>
            <a:endParaRPr lang="en-US"/>
          </a:p>
        </p:txBody>
      </p:sp>
    </p:spTree>
    <p:extLst>
      <p:ext uri="{BB962C8B-B14F-4D97-AF65-F5344CB8AC3E}">
        <p14:creationId xmlns:p14="http://schemas.microsoft.com/office/powerpoint/2010/main" val="3989479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D87079-ED24-40D3-A8C5-6432D3AD813C}" type="slidenum">
              <a:rPr lang="en-US" smtClean="0"/>
              <a:t>19</a:t>
            </a:fld>
            <a:endParaRPr lang="en-US"/>
          </a:p>
        </p:txBody>
      </p:sp>
    </p:spTree>
    <p:extLst>
      <p:ext uri="{BB962C8B-B14F-4D97-AF65-F5344CB8AC3E}">
        <p14:creationId xmlns:p14="http://schemas.microsoft.com/office/powerpoint/2010/main" val="25701337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7F0F140-5446-4BD7-BB63-34F4999830A4}" type="datetimeFigureOut">
              <a:rPr lang="en-US" smtClean="0"/>
              <a:t>7/9/2018</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0031E5F-6289-4480-A427-1F13A7A92DB1}"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1149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F0F140-5446-4BD7-BB63-34F4999830A4}" type="datetimeFigureOut">
              <a:rPr lang="en-US" smtClean="0"/>
              <a:t>7/9/2018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031E5F-6289-4480-A427-1F13A7A92DB1}" type="slidenum">
              <a:rPr lang="en-US" smtClean="0"/>
              <a:t>‹#›</a:t>
            </a:fld>
            <a:endParaRPr lang="en-US"/>
          </a:p>
        </p:txBody>
      </p:sp>
    </p:spTree>
    <p:extLst>
      <p:ext uri="{BB962C8B-B14F-4D97-AF65-F5344CB8AC3E}">
        <p14:creationId xmlns:p14="http://schemas.microsoft.com/office/powerpoint/2010/main" val="1317116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F0F140-5446-4BD7-BB63-34F4999830A4}" type="datetimeFigureOut">
              <a:rPr lang="en-US" smtClean="0"/>
              <a:t>7/9/2018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31E5F-6289-4480-A427-1F13A7A92DB1}"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3283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F0F140-5446-4BD7-BB63-34F4999830A4}" type="datetimeFigureOut">
              <a:rPr lang="en-US" smtClean="0"/>
              <a:t>7/9/2018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31E5F-6289-4480-A427-1F13A7A92DB1}"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3655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F0F140-5446-4BD7-BB63-34F4999830A4}" type="datetimeFigureOut">
              <a:rPr lang="en-US" smtClean="0"/>
              <a:t>7/9/2018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31E5F-6289-4480-A427-1F13A7A92DB1}" type="slidenum">
              <a:rPr lang="en-US" smtClean="0"/>
              <a:t>‹#›</a:t>
            </a:fld>
            <a:endParaRPr lang="en-US"/>
          </a:p>
        </p:txBody>
      </p:sp>
    </p:spTree>
    <p:extLst>
      <p:ext uri="{BB962C8B-B14F-4D97-AF65-F5344CB8AC3E}">
        <p14:creationId xmlns:p14="http://schemas.microsoft.com/office/powerpoint/2010/main" val="336994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F0F140-5446-4BD7-BB63-34F4999830A4}" type="datetimeFigureOut">
              <a:rPr lang="en-US" smtClean="0"/>
              <a:t>7/9/2018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31E5F-6289-4480-A427-1F13A7A92DB1}"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09636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F0F140-5446-4BD7-BB63-34F4999830A4}" type="datetimeFigureOut">
              <a:rPr lang="en-US" smtClean="0"/>
              <a:t>7/9/2018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31E5F-6289-4480-A427-1F13A7A92DB1}"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8314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F0F140-5446-4BD7-BB63-34F4999830A4}" type="datetimeFigureOut">
              <a:rPr lang="en-US" smtClean="0"/>
              <a:t>7/9/2018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31E5F-6289-4480-A427-1F13A7A92DB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20140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F0F140-5446-4BD7-BB63-34F4999830A4}" type="datetimeFigureOut">
              <a:rPr lang="en-US" smtClean="0"/>
              <a:t>7/9/2018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31E5F-6289-4480-A427-1F13A7A92DB1}"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0638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F0F140-5446-4BD7-BB63-34F4999830A4}" type="datetimeFigureOut">
              <a:rPr lang="en-US" smtClean="0"/>
              <a:t>7/9/2018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31E5F-6289-4480-A427-1F13A7A92DB1}" type="slidenum">
              <a:rPr lang="en-US" smtClean="0"/>
              <a:t>‹#›</a:t>
            </a:fld>
            <a:endParaRPr lang="en-US"/>
          </a:p>
        </p:txBody>
      </p:sp>
    </p:spTree>
    <p:extLst>
      <p:ext uri="{BB962C8B-B14F-4D97-AF65-F5344CB8AC3E}">
        <p14:creationId xmlns:p14="http://schemas.microsoft.com/office/powerpoint/2010/main" val="2232888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F0F140-5446-4BD7-BB63-34F4999830A4}" type="datetimeFigureOut">
              <a:rPr lang="en-US" smtClean="0"/>
              <a:t>7/9/2018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31E5F-6289-4480-A427-1F13A7A92DB1}"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7666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7F0F140-5446-4BD7-BB63-34F4999830A4}" type="datetimeFigureOut">
              <a:rPr lang="en-US" smtClean="0"/>
              <a:t>7/9/2018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031E5F-6289-4480-A427-1F13A7A92DB1}" type="slidenum">
              <a:rPr lang="en-US" smtClean="0"/>
              <a:t>‹#›</a:t>
            </a:fld>
            <a:endParaRPr lang="en-US"/>
          </a:p>
        </p:txBody>
      </p:sp>
    </p:spTree>
    <p:extLst>
      <p:ext uri="{BB962C8B-B14F-4D97-AF65-F5344CB8AC3E}">
        <p14:creationId xmlns:p14="http://schemas.microsoft.com/office/powerpoint/2010/main" val="3558308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F0F140-5446-4BD7-BB63-34F4999830A4}" type="datetimeFigureOut">
              <a:rPr lang="en-US" smtClean="0"/>
              <a:t>7/9/2018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031E5F-6289-4480-A427-1F13A7A92DB1}"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3761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7F0F140-5446-4BD7-BB63-34F4999830A4}" type="datetimeFigureOut">
              <a:rPr lang="en-US" smtClean="0"/>
              <a:t>7/9/2018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031E5F-6289-4480-A427-1F13A7A92DB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8900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F0F140-5446-4BD7-BB63-34F4999830A4}" type="datetimeFigureOut">
              <a:rPr lang="en-US" smtClean="0"/>
              <a:t>7/9/2018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031E5F-6289-4480-A427-1F13A7A92DB1}" type="slidenum">
              <a:rPr lang="en-US" smtClean="0"/>
              <a:t>‹#›</a:t>
            </a:fld>
            <a:endParaRPr lang="en-US"/>
          </a:p>
        </p:txBody>
      </p:sp>
    </p:spTree>
    <p:extLst>
      <p:ext uri="{BB962C8B-B14F-4D97-AF65-F5344CB8AC3E}">
        <p14:creationId xmlns:p14="http://schemas.microsoft.com/office/powerpoint/2010/main" val="2922475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F0F140-5446-4BD7-BB63-34F4999830A4}" type="datetimeFigureOut">
              <a:rPr lang="en-US" smtClean="0"/>
              <a:t>7/9/2018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031E5F-6289-4480-A427-1F13A7A92DB1}"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8161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F0F140-5446-4BD7-BB63-34F4999830A4}" type="datetimeFigureOut">
              <a:rPr lang="en-US" smtClean="0"/>
              <a:t>7/9/2018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031E5F-6289-4480-A427-1F13A7A92DB1}" type="slidenum">
              <a:rPr lang="en-US" smtClean="0"/>
              <a:t>‹#›</a:t>
            </a:fld>
            <a:endParaRPr lang="en-US"/>
          </a:p>
        </p:txBody>
      </p:sp>
    </p:spTree>
    <p:extLst>
      <p:ext uri="{BB962C8B-B14F-4D97-AF65-F5344CB8AC3E}">
        <p14:creationId xmlns:p14="http://schemas.microsoft.com/office/powerpoint/2010/main" val="1432259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5.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7F0F140-5446-4BD7-BB63-34F4999830A4}" type="datetimeFigureOut">
              <a:rPr lang="en-US" smtClean="0"/>
              <a:t>7/9/2018</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031E5F-6289-4480-A427-1F13A7A92DB1}" type="slidenum">
              <a:rPr lang="en-US" smtClean="0"/>
              <a:t>‹#›</a:t>
            </a:fld>
            <a:endParaRPr lang="en-US"/>
          </a:p>
        </p:txBody>
      </p:sp>
      <p:grpSp>
        <p:nvGrpSpPr>
          <p:cNvPr id="8" name="Group 7"/>
          <p:cNvGrpSpPr/>
          <p:nvPr userDrawn="1"/>
        </p:nvGrpSpPr>
        <p:grpSpPr>
          <a:xfrm>
            <a:off x="-15736" y="0"/>
            <a:ext cx="12229962" cy="6856214"/>
            <a:chOff x="-15736" y="0"/>
            <a:chExt cx="12229962" cy="6856214"/>
          </a:xfrm>
        </p:grpSpPr>
        <p:pic>
          <p:nvPicPr>
            <p:cNvPr id="9" name="Picture 8"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0" name="Rectangle 9"/>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2" name="Picture 11"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Tree>
    <p:extLst>
      <p:ext uri="{BB962C8B-B14F-4D97-AF65-F5344CB8AC3E}">
        <p14:creationId xmlns:p14="http://schemas.microsoft.com/office/powerpoint/2010/main" val="114031932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871131"/>
            <a:ext cx="6815669" cy="1703811"/>
          </a:xfrm>
        </p:spPr>
        <p:txBody>
          <a:bodyPr>
            <a:noAutofit/>
          </a:bodyPr>
          <a:lstStyle/>
          <a:p>
            <a:r>
              <a:rPr lang="en-US" sz="3600" dirty="0"/>
              <a:t>The Facts About </a:t>
            </a:r>
            <a:br>
              <a:rPr lang="en-US" sz="3600" dirty="0"/>
            </a:br>
            <a:r>
              <a:rPr lang="en-US" sz="3600" dirty="0"/>
              <a:t>a New Carroll County, IA </a:t>
            </a:r>
            <a:br>
              <a:rPr lang="en-US" sz="3600" dirty="0"/>
            </a:br>
            <a:r>
              <a:rPr lang="en-US" sz="3600" dirty="0"/>
              <a:t>Law Enforcement Center</a:t>
            </a:r>
          </a:p>
        </p:txBody>
      </p:sp>
      <p:sp>
        <p:nvSpPr>
          <p:cNvPr id="3" name="Subtitle 2"/>
          <p:cNvSpPr>
            <a:spLocks noGrp="1"/>
          </p:cNvSpPr>
          <p:nvPr>
            <p:ph type="subTitle" idx="1"/>
          </p:nvPr>
        </p:nvSpPr>
        <p:spPr>
          <a:xfrm>
            <a:off x="2754392" y="3791915"/>
            <a:ext cx="6815669" cy="1317360"/>
          </a:xfrm>
        </p:spPr>
        <p:txBody>
          <a:bodyPr/>
          <a:lstStyle/>
          <a:p>
            <a:endParaRPr lang="en-US" dirty="0"/>
          </a:p>
        </p:txBody>
      </p:sp>
    </p:spTree>
    <p:extLst>
      <p:ext uri="{BB962C8B-B14F-4D97-AF65-F5344CB8AC3E}">
        <p14:creationId xmlns:p14="http://schemas.microsoft.com/office/powerpoint/2010/main" val="3095182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cap="all" dirty="0"/>
              <a:t>Why that many beds?</a:t>
            </a:r>
            <a:endParaRPr lang="en-US" dirty="0"/>
          </a:p>
        </p:txBody>
      </p:sp>
      <p:sp>
        <p:nvSpPr>
          <p:cNvPr id="3" name="Content Placeholder 2"/>
          <p:cNvSpPr>
            <a:spLocks noGrp="1"/>
          </p:cNvSpPr>
          <p:nvPr>
            <p:ph idx="1"/>
          </p:nvPr>
        </p:nvSpPr>
        <p:spPr/>
        <p:txBody>
          <a:bodyPr>
            <a:normAutofit fontScale="92500" lnSpcReduction="10000"/>
          </a:bodyPr>
          <a:lstStyle/>
          <a:p>
            <a:pPr marL="0" indent="0" algn="ctr">
              <a:buNone/>
            </a:pPr>
            <a:r>
              <a:rPr lang="en-US" b="1" dirty="0">
                <a:solidFill>
                  <a:schemeClr val="tx1"/>
                </a:solidFill>
              </a:rPr>
              <a:t>We can’t afford a short-term fix.  </a:t>
            </a:r>
          </a:p>
          <a:p>
            <a:r>
              <a:rPr lang="en-US" dirty="0">
                <a:solidFill>
                  <a:schemeClr val="tx1"/>
                </a:solidFill>
              </a:rPr>
              <a:t>With only 3 housing units, Carroll County cannot currently provide adequate separation of inmates.  The current jail does not meet current building code requirements for jail facilities. Carroll County has been operating outside of state standards at the discretion of the jail inspector. </a:t>
            </a:r>
          </a:p>
          <a:p>
            <a:r>
              <a:rPr lang="en-US" dirty="0">
                <a:solidFill>
                  <a:schemeClr val="tx1"/>
                </a:solidFill>
              </a:rPr>
              <a:t>Consultants studied the number of beds we would need for the next 20 years and 30 years. </a:t>
            </a:r>
          </a:p>
          <a:p>
            <a:r>
              <a:rPr lang="en-US" dirty="0">
                <a:solidFill>
                  <a:schemeClr val="tx1"/>
                </a:solidFill>
              </a:rPr>
              <a:t>With the study, and given the continued demographic changes regarding incarceration, the 32-bed number solution was identified to meet the 30-year need.</a:t>
            </a:r>
          </a:p>
        </p:txBody>
      </p:sp>
    </p:spTree>
    <p:extLst>
      <p:ext uri="{BB962C8B-B14F-4D97-AF65-F5344CB8AC3E}">
        <p14:creationId xmlns:p14="http://schemas.microsoft.com/office/powerpoint/2010/main" val="751977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cap="all" dirty="0"/>
              <a:t>How much will it cost?</a:t>
            </a:r>
            <a:endParaRPr lang="en-US" dirty="0"/>
          </a:p>
        </p:txBody>
      </p:sp>
      <p:sp>
        <p:nvSpPr>
          <p:cNvPr id="3" name="Content Placeholder 2"/>
          <p:cNvSpPr>
            <a:spLocks noGrp="1"/>
          </p:cNvSpPr>
          <p:nvPr>
            <p:ph idx="1"/>
          </p:nvPr>
        </p:nvSpPr>
        <p:spPr>
          <a:xfrm>
            <a:off x="1295401" y="2556932"/>
            <a:ext cx="6029324" cy="3318936"/>
          </a:xfrm>
        </p:spPr>
        <p:txBody>
          <a:bodyPr>
            <a:normAutofit fontScale="92500"/>
          </a:bodyPr>
          <a:lstStyle/>
          <a:p>
            <a:pPr marL="0" indent="0" algn="ctr">
              <a:buNone/>
            </a:pPr>
            <a:endParaRPr lang="en-US" dirty="0">
              <a:solidFill>
                <a:schemeClr val="tx1"/>
              </a:solidFill>
            </a:endParaRPr>
          </a:p>
          <a:p>
            <a:pPr marL="0" indent="0" algn="ctr">
              <a:buNone/>
            </a:pPr>
            <a:r>
              <a:rPr lang="en-US" dirty="0">
                <a:solidFill>
                  <a:schemeClr val="tx1"/>
                </a:solidFill>
              </a:rPr>
              <a:t>The estimated Project Cost for the jail is $8,950,000. </a:t>
            </a:r>
          </a:p>
          <a:p>
            <a:pPr marL="0" indent="0" algn="ctr">
              <a:buNone/>
            </a:pPr>
            <a:endParaRPr lang="en-US" dirty="0">
              <a:solidFill>
                <a:schemeClr val="tx1"/>
              </a:solidFill>
            </a:endParaRPr>
          </a:p>
          <a:p>
            <a:pPr marL="0" indent="0" algn="ctr">
              <a:buNone/>
            </a:pPr>
            <a:r>
              <a:rPr lang="en-US" b="1" dirty="0">
                <a:solidFill>
                  <a:schemeClr val="tx1"/>
                </a:solidFill>
              </a:rPr>
              <a:t>This will include everything</a:t>
            </a:r>
            <a:r>
              <a:rPr lang="en-US" dirty="0">
                <a:solidFill>
                  <a:schemeClr val="tx1"/>
                </a:solidFill>
              </a:rPr>
              <a:t>; </a:t>
            </a:r>
          </a:p>
          <a:p>
            <a:pPr marL="0" indent="0" algn="ctr">
              <a:buNone/>
            </a:pPr>
            <a:r>
              <a:rPr lang="en-US" dirty="0">
                <a:solidFill>
                  <a:schemeClr val="tx1"/>
                </a:solidFill>
              </a:rPr>
              <a:t>Construction (building and site), professional fees, furniture fixtures, cameras, security systems, locks/ door controls, and detention equipment.</a:t>
            </a:r>
          </a:p>
        </p:txBody>
      </p:sp>
      <p:graphicFrame>
        <p:nvGraphicFramePr>
          <p:cNvPr id="4" name="Chart 3"/>
          <p:cNvGraphicFramePr/>
          <p:nvPr>
            <p:extLst>
              <p:ext uri="{D42A27DB-BD31-4B8C-83A1-F6EECF244321}">
                <p14:modId xmlns:p14="http://schemas.microsoft.com/office/powerpoint/2010/main" val="2527204762"/>
              </p:ext>
            </p:extLst>
          </p:nvPr>
        </p:nvGraphicFramePr>
        <p:xfrm>
          <a:off x="7324725" y="2556932"/>
          <a:ext cx="4105275" cy="331893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7863915" y="3638550"/>
            <a:ext cx="1513447" cy="646331"/>
          </a:xfrm>
          <a:prstGeom prst="rect">
            <a:avLst/>
          </a:prstGeom>
          <a:noFill/>
        </p:spPr>
        <p:txBody>
          <a:bodyPr wrap="square" rtlCol="0">
            <a:spAutoFit/>
          </a:bodyPr>
          <a:lstStyle/>
          <a:p>
            <a:pPr algn="ctr"/>
            <a:r>
              <a:rPr lang="en-US" sz="3600" b="1" dirty="0">
                <a:solidFill>
                  <a:schemeClr val="tx2"/>
                </a:solidFill>
                <a:latin typeface="Times New Roman" panose="02020603050405020304" pitchFamily="18" charset="0"/>
                <a:cs typeface="Times New Roman" panose="02020603050405020304" pitchFamily="18" charset="0"/>
              </a:rPr>
              <a:t>$8.950</a:t>
            </a:r>
          </a:p>
        </p:txBody>
      </p:sp>
      <p:sp>
        <p:nvSpPr>
          <p:cNvPr id="6" name="TextBox 5"/>
          <p:cNvSpPr txBox="1"/>
          <p:nvPr/>
        </p:nvSpPr>
        <p:spPr>
          <a:xfrm>
            <a:off x="7618739" y="4094149"/>
            <a:ext cx="2003798" cy="461665"/>
          </a:xfrm>
          <a:prstGeom prst="rect">
            <a:avLst/>
          </a:prstGeom>
          <a:noFill/>
        </p:spPr>
        <p:txBody>
          <a:bodyPr wrap="square" rtlCol="0">
            <a:spAutoFit/>
          </a:bodyPr>
          <a:lstStyle/>
          <a:p>
            <a:pPr algn="ctr"/>
            <a:r>
              <a:rPr lang="en-US" sz="2400" b="1" dirty="0">
                <a:solidFill>
                  <a:schemeClr val="tx2"/>
                </a:solidFill>
                <a:latin typeface="Times New Roman" panose="02020603050405020304" pitchFamily="18" charset="0"/>
                <a:cs typeface="Times New Roman" panose="02020603050405020304" pitchFamily="18" charset="0"/>
              </a:rPr>
              <a:t>MILLION</a:t>
            </a:r>
          </a:p>
        </p:txBody>
      </p:sp>
    </p:spTree>
    <p:extLst>
      <p:ext uri="{BB962C8B-B14F-4D97-AF65-F5344CB8AC3E}">
        <p14:creationId xmlns:p14="http://schemas.microsoft.com/office/powerpoint/2010/main" val="1253334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cap="all" dirty="0"/>
              <a:t/>
            </a:r>
            <a:br>
              <a:rPr lang="en-US" b="1" cap="all" dirty="0"/>
            </a:br>
            <a:r>
              <a:rPr lang="en-US" b="1" cap="all" dirty="0"/>
              <a:t>How will we pay for it?</a:t>
            </a:r>
            <a:endParaRPr lang="en-US" dirty="0"/>
          </a:p>
        </p:txBody>
      </p:sp>
      <p:sp>
        <p:nvSpPr>
          <p:cNvPr id="3" name="Content Placeholder 2"/>
          <p:cNvSpPr>
            <a:spLocks noGrp="1"/>
          </p:cNvSpPr>
          <p:nvPr>
            <p:ph idx="1"/>
          </p:nvPr>
        </p:nvSpPr>
        <p:spPr/>
        <p:txBody>
          <a:bodyPr>
            <a:normAutofit/>
          </a:bodyPr>
          <a:lstStyle/>
          <a:p>
            <a:endParaRPr lang="en-US" dirty="0"/>
          </a:p>
          <a:p>
            <a:r>
              <a:rPr lang="en-US" dirty="0" smtClean="0"/>
              <a:t>The voters will have to </a:t>
            </a:r>
            <a:r>
              <a:rPr lang="en-US" dirty="0"/>
              <a:t>approve a </a:t>
            </a:r>
            <a:r>
              <a:rPr lang="en-US" b="1" dirty="0"/>
              <a:t>bond referendum </a:t>
            </a:r>
            <a:r>
              <a:rPr lang="en-US" dirty="0"/>
              <a:t>for construction of the law enforcement center/jail.</a:t>
            </a:r>
          </a:p>
          <a:p>
            <a:r>
              <a:rPr lang="en-US" dirty="0"/>
              <a:t>That will expire in 20 years or earlier once the project is paid off. </a:t>
            </a:r>
          </a:p>
          <a:p>
            <a:r>
              <a:rPr lang="en-US" dirty="0"/>
              <a:t>The county has identified the potential to house out of county inmates from other jurisdictions, which would generate revenue that could be used to pay off the bond earlier than projected.</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23393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PLEASE CONSIDER THESE FACTS:</a:t>
            </a:r>
          </a:p>
        </p:txBody>
      </p:sp>
      <p:sp>
        <p:nvSpPr>
          <p:cNvPr id="3" name="Content Placeholder 2"/>
          <p:cNvSpPr>
            <a:spLocks noGrp="1"/>
          </p:cNvSpPr>
          <p:nvPr>
            <p:ph idx="1"/>
          </p:nvPr>
        </p:nvSpPr>
        <p:spPr/>
        <p:txBody>
          <a:bodyPr>
            <a:normAutofit fontScale="77500" lnSpcReduction="20000"/>
          </a:bodyPr>
          <a:lstStyle/>
          <a:p>
            <a:r>
              <a:rPr lang="en-US" dirty="0">
                <a:solidFill>
                  <a:schemeClr val="tx1"/>
                </a:solidFill>
              </a:rPr>
              <a:t>If we do not do this and the current jail is closed for any reason, it could cost the taxpayers an additional $315,000 in the first year to house inmates to other counties. This number will increase every year you do not have a jail when the jail closes. That is money we don’t have.</a:t>
            </a:r>
          </a:p>
          <a:p>
            <a:pPr marL="0" indent="0">
              <a:buNone/>
            </a:pPr>
            <a:endParaRPr lang="en-US" dirty="0">
              <a:solidFill>
                <a:srgbClr val="FF0000"/>
              </a:solidFill>
            </a:endParaRPr>
          </a:p>
          <a:p>
            <a:r>
              <a:rPr lang="en-US" dirty="0">
                <a:solidFill>
                  <a:schemeClr val="tx1"/>
                </a:solidFill>
              </a:rPr>
              <a:t>Given Iowa Jail Standards space requirements and Building Code requirements, it would not be possible to modify the current Courthouse to continue, including a jail. In addition, any significant remodeling of the current Courthouse would require the entire Courthouse be brought up to current code compliance.</a:t>
            </a:r>
          </a:p>
          <a:p>
            <a:pPr marL="0" indent="0">
              <a:buNone/>
            </a:pPr>
            <a:endParaRPr lang="en-US" dirty="0">
              <a:solidFill>
                <a:schemeClr val="tx1"/>
              </a:solidFill>
            </a:endParaRPr>
          </a:p>
          <a:p>
            <a:r>
              <a:rPr lang="en-US" dirty="0">
                <a:solidFill>
                  <a:schemeClr val="tx1"/>
                </a:solidFill>
              </a:rPr>
              <a:t>Safety / Security and compliance with the Code Requirements is a significant issue requiring resolution and action at this time to protect restrained occupant life safety.</a:t>
            </a:r>
          </a:p>
          <a:p>
            <a:endParaRPr lang="en-US" dirty="0">
              <a:solidFill>
                <a:srgbClr val="FF0000"/>
              </a:solidFill>
            </a:endParaRPr>
          </a:p>
        </p:txBody>
      </p:sp>
    </p:spTree>
    <p:extLst>
      <p:ext uri="{BB962C8B-B14F-4D97-AF65-F5344CB8AC3E}">
        <p14:creationId xmlns:p14="http://schemas.microsoft.com/office/powerpoint/2010/main" val="4129096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ABOUT THE BOND REFERENDUM</a:t>
            </a:r>
          </a:p>
        </p:txBody>
      </p:sp>
      <p:sp>
        <p:nvSpPr>
          <p:cNvPr id="3" name="Content Placeholder 2"/>
          <p:cNvSpPr>
            <a:spLocks noGrp="1"/>
          </p:cNvSpPr>
          <p:nvPr>
            <p:ph idx="1"/>
          </p:nvPr>
        </p:nvSpPr>
        <p:spPr/>
        <p:txBody>
          <a:bodyPr>
            <a:normAutofit fontScale="92500" lnSpcReduction="10000"/>
          </a:bodyPr>
          <a:lstStyle/>
          <a:p>
            <a:r>
              <a:rPr lang="en-US" dirty="0">
                <a:solidFill>
                  <a:schemeClr val="tx2"/>
                </a:solidFill>
              </a:rPr>
              <a:t>A bond referendum is proposed which requires 60% plus 1 vote for passage. This is tied to property tax and would only affect property owners in county.</a:t>
            </a:r>
          </a:p>
          <a:p>
            <a:r>
              <a:rPr lang="en-US" dirty="0">
                <a:solidFill>
                  <a:schemeClr val="tx2"/>
                </a:solidFill>
              </a:rPr>
              <a:t>The impact of the bond referendum to the taxpayers can be explained by a trip to McDonald’s.  The cost is the equivalent to a dollar sized drink and cheeseburger once a month, or in this case it will cost you the estimated $2.06. (Based on a $100,000 residential property value in Carroll County, IA).   </a:t>
            </a:r>
          </a:p>
          <a:p>
            <a:r>
              <a:rPr lang="en-US" dirty="0">
                <a:solidFill>
                  <a:schemeClr val="tx2"/>
                </a:solidFill>
              </a:rPr>
              <a:t>If you factor in the estimated operational savings, there is actually a cost savings compared to housing inmates out of county.  </a:t>
            </a:r>
          </a:p>
          <a:p>
            <a:r>
              <a:rPr lang="en-US" dirty="0">
                <a:solidFill>
                  <a:schemeClr val="tx2"/>
                </a:solidFill>
              </a:rPr>
              <a:t>This bond referendum will address this critical need and improve public safety.</a:t>
            </a:r>
          </a:p>
        </p:txBody>
      </p:sp>
    </p:spTree>
    <p:extLst>
      <p:ext uri="{BB962C8B-B14F-4D97-AF65-F5344CB8AC3E}">
        <p14:creationId xmlns:p14="http://schemas.microsoft.com/office/powerpoint/2010/main" val="18319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6601" y="1494313"/>
            <a:ext cx="9601200" cy="838200"/>
          </a:xfrm>
          <a:prstGeom prst="rect">
            <a:avLst/>
          </a:prstGeom>
          <a:solidFill>
            <a:srgbClr val="013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3B41"/>
              </a:solidFill>
            </a:endParaRPr>
          </a:p>
        </p:txBody>
      </p:sp>
      <p:cxnSp>
        <p:nvCxnSpPr>
          <p:cNvPr id="82" name="Straight Connector 81"/>
          <p:cNvCxnSpPr/>
          <p:nvPr/>
        </p:nvCxnSpPr>
        <p:spPr>
          <a:xfrm>
            <a:off x="1219200" y="1904802"/>
            <a:ext cx="9906000" cy="0"/>
          </a:xfrm>
          <a:prstGeom prst="line">
            <a:avLst/>
          </a:prstGeom>
          <a:ln w="7620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1438275" y="2428624"/>
            <a:ext cx="9320769" cy="95779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435925" y="2428634"/>
            <a:ext cx="990600" cy="287568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828800" y="2465803"/>
            <a:ext cx="4648200"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HOW MUCH WILL THE</a:t>
            </a:r>
          </a:p>
        </p:txBody>
      </p:sp>
      <p:sp>
        <p:nvSpPr>
          <p:cNvPr id="17" name="TextBox 16"/>
          <p:cNvSpPr txBox="1"/>
          <p:nvPr/>
        </p:nvSpPr>
        <p:spPr>
          <a:xfrm>
            <a:off x="2233550" y="3416138"/>
            <a:ext cx="2597208" cy="923330"/>
          </a:xfrm>
          <a:prstGeom prst="rect">
            <a:avLst/>
          </a:prstGeom>
          <a:noFill/>
        </p:spPr>
        <p:txBody>
          <a:bodyPr wrap="square" rtlCol="0">
            <a:spAutoFit/>
          </a:bodyPr>
          <a:lstStyle/>
          <a:p>
            <a:pPr algn="ctr"/>
            <a:r>
              <a:rPr lang="en-US" sz="5400" b="1" dirty="0">
                <a:solidFill>
                  <a:schemeClr val="accent3">
                    <a:lumMod val="75000"/>
                  </a:schemeClr>
                </a:solidFill>
                <a:latin typeface="Times New Roman" panose="02020603050405020304" pitchFamily="18" charset="0"/>
                <a:cs typeface="Times New Roman" panose="02020603050405020304" pitchFamily="18" charset="0"/>
              </a:rPr>
              <a:t>$24.76</a:t>
            </a:r>
            <a:endParaRPr lang="en-US" sz="5400"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2447684" y="4313715"/>
            <a:ext cx="2286329" cy="646331"/>
          </a:xfrm>
          <a:prstGeom prst="rect">
            <a:avLst/>
          </a:prstGeom>
          <a:noFill/>
        </p:spPr>
        <p:txBody>
          <a:bodyPr wrap="square" rtlCol="0">
            <a:spAutoFit/>
          </a:bodyPr>
          <a:lstStyle/>
          <a:p>
            <a:pPr algn="ctr"/>
            <a:r>
              <a:rPr lang="en-US" sz="1200" dirty="0">
                <a:solidFill>
                  <a:schemeClr val="accent3">
                    <a:lumMod val="75000"/>
                  </a:schemeClr>
                </a:solidFill>
                <a:latin typeface="Arial" panose="020B0604020202020204" pitchFamily="34" charset="0"/>
                <a:cs typeface="Arial" panose="020B0604020202020204" pitchFamily="34" charset="0"/>
              </a:rPr>
              <a:t>for a $100,000 </a:t>
            </a:r>
          </a:p>
          <a:p>
            <a:pPr algn="ctr"/>
            <a:r>
              <a:rPr lang="en-US" sz="1200" dirty="0">
                <a:solidFill>
                  <a:schemeClr val="accent3">
                    <a:lumMod val="75000"/>
                  </a:schemeClr>
                </a:solidFill>
                <a:latin typeface="Arial" panose="020B0604020202020204" pitchFamily="34" charset="0"/>
                <a:cs typeface="Arial" panose="020B0604020202020204" pitchFamily="34" charset="0"/>
              </a:rPr>
              <a:t>residential property value</a:t>
            </a:r>
          </a:p>
          <a:p>
            <a:pPr algn="ctr"/>
            <a:r>
              <a:rPr lang="en-US" sz="1200" dirty="0">
                <a:solidFill>
                  <a:schemeClr val="accent3">
                    <a:lumMod val="75000"/>
                  </a:schemeClr>
                </a:solidFill>
                <a:latin typeface="Arial" panose="020B0604020202020204" pitchFamily="34" charset="0"/>
                <a:cs typeface="Arial" panose="020B0604020202020204" pitchFamily="34" charset="0"/>
              </a:rPr>
              <a:t>or $2.06 per month</a:t>
            </a:r>
          </a:p>
        </p:txBody>
      </p:sp>
      <p:sp>
        <p:nvSpPr>
          <p:cNvPr id="22" name="TextBox 21"/>
          <p:cNvSpPr txBox="1"/>
          <p:nvPr/>
        </p:nvSpPr>
        <p:spPr>
          <a:xfrm>
            <a:off x="4495800" y="3427238"/>
            <a:ext cx="2808779" cy="923330"/>
          </a:xfrm>
          <a:prstGeom prst="rect">
            <a:avLst/>
          </a:prstGeom>
          <a:noFill/>
        </p:spPr>
        <p:txBody>
          <a:bodyPr wrap="square" rtlCol="0">
            <a:spAutoFit/>
          </a:bodyPr>
          <a:lstStyle/>
          <a:p>
            <a:pPr algn="ctr"/>
            <a:r>
              <a:rPr lang="en-US" sz="5400" b="1" dirty="0">
                <a:solidFill>
                  <a:schemeClr val="accent3">
                    <a:lumMod val="75000"/>
                  </a:schemeClr>
                </a:solidFill>
                <a:latin typeface="Times New Roman" panose="02020603050405020304" pitchFamily="18" charset="0"/>
                <a:cs typeface="Times New Roman" panose="02020603050405020304" pitchFamily="18" charset="0"/>
              </a:rPr>
              <a:t>$18.98</a:t>
            </a:r>
            <a:endParaRPr lang="en-US" sz="5400"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4724401" y="4313714"/>
            <a:ext cx="2351579" cy="646331"/>
          </a:xfrm>
          <a:prstGeom prst="rect">
            <a:avLst/>
          </a:prstGeom>
          <a:noFill/>
        </p:spPr>
        <p:txBody>
          <a:bodyPr wrap="square" rtlCol="0">
            <a:spAutoFit/>
          </a:bodyPr>
          <a:lstStyle/>
          <a:p>
            <a:pPr algn="ctr"/>
            <a:r>
              <a:rPr lang="en-US" sz="1200" dirty="0">
                <a:solidFill>
                  <a:schemeClr val="accent3">
                    <a:lumMod val="75000"/>
                  </a:schemeClr>
                </a:solidFill>
                <a:latin typeface="Arial" panose="020B0604020202020204" pitchFamily="34" charset="0"/>
                <a:cs typeface="Arial" panose="020B0604020202020204" pitchFamily="34" charset="0"/>
              </a:rPr>
              <a:t>for a 40-acre </a:t>
            </a:r>
          </a:p>
          <a:p>
            <a:pPr algn="ctr"/>
            <a:r>
              <a:rPr lang="en-US" sz="1200" dirty="0">
                <a:solidFill>
                  <a:schemeClr val="accent3">
                    <a:lumMod val="75000"/>
                  </a:schemeClr>
                </a:solidFill>
                <a:latin typeface="Arial" panose="020B0604020202020204" pitchFamily="34" charset="0"/>
                <a:cs typeface="Arial" panose="020B0604020202020204" pitchFamily="34" charset="0"/>
              </a:rPr>
              <a:t>assessed agricultural land value</a:t>
            </a:r>
          </a:p>
          <a:p>
            <a:pPr algn="ctr"/>
            <a:r>
              <a:rPr lang="en-US" sz="1200" dirty="0">
                <a:solidFill>
                  <a:schemeClr val="accent3">
                    <a:lumMod val="75000"/>
                  </a:schemeClr>
                </a:solidFill>
                <a:latin typeface="Arial" panose="020B0604020202020204" pitchFamily="34" charset="0"/>
                <a:cs typeface="Arial" panose="020B0604020202020204" pitchFamily="34" charset="0"/>
              </a:rPr>
              <a:t>or $1.58 per month</a:t>
            </a:r>
          </a:p>
        </p:txBody>
      </p:sp>
      <p:cxnSp>
        <p:nvCxnSpPr>
          <p:cNvPr id="36" name="Straight Connector 35"/>
          <p:cNvCxnSpPr/>
          <p:nvPr/>
        </p:nvCxnSpPr>
        <p:spPr>
          <a:xfrm>
            <a:off x="1717821" y="1951514"/>
            <a:ext cx="0" cy="3216009"/>
          </a:xfrm>
          <a:prstGeom prst="line">
            <a:avLst/>
          </a:prstGeom>
          <a:ln w="76200">
            <a:solidFill>
              <a:srgbClr val="013241"/>
            </a:solidFill>
            <a:prstDash val="sysDash"/>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828800" y="2650724"/>
            <a:ext cx="6717482" cy="523220"/>
          </a:xfrm>
          <a:prstGeom prst="rect">
            <a:avLst/>
          </a:prstGeom>
          <a:noFill/>
        </p:spPr>
        <p:txBody>
          <a:bodyPr wrap="square" rtlCol="0">
            <a:spAutoFit/>
          </a:bodyPr>
          <a:lstStyle/>
          <a:p>
            <a:r>
              <a:rPr lang="en-US" sz="2800" b="1" dirty="0">
                <a:solidFill>
                  <a:schemeClr val="bg1"/>
                </a:solidFill>
                <a:latin typeface="Arial" panose="020B0604020202020204" pitchFamily="34" charset="0"/>
                <a:cs typeface="Arial" panose="020B0604020202020204" pitchFamily="34" charset="0"/>
              </a:rPr>
              <a:t>New Law Enforcement Center/Jail </a:t>
            </a:r>
            <a:endParaRPr lang="en-US" sz="2800" dirty="0">
              <a:solidFill>
                <a:schemeClr val="bg1"/>
              </a:solidFill>
              <a:latin typeface="Arial" panose="020B0604020202020204" pitchFamily="34" charset="0"/>
              <a:cs typeface="Arial" panose="020B0604020202020204" pitchFamily="34" charset="0"/>
            </a:endParaRPr>
          </a:p>
        </p:txBody>
      </p:sp>
      <p:sp>
        <p:nvSpPr>
          <p:cNvPr id="38" name="TextBox 37"/>
          <p:cNvSpPr txBox="1"/>
          <p:nvPr/>
        </p:nvSpPr>
        <p:spPr>
          <a:xfrm>
            <a:off x="1828800" y="2999203"/>
            <a:ext cx="4648200" cy="400110"/>
          </a:xfrm>
          <a:prstGeom prst="rect">
            <a:avLst/>
          </a:prstGeom>
          <a:noFill/>
        </p:spPr>
        <p:txBody>
          <a:bodyPr wrap="square" rtlCol="0">
            <a:spAutoFit/>
          </a:bodyPr>
          <a:lstStyle/>
          <a:p>
            <a:r>
              <a:rPr lang="en-US" sz="2000" dirty="0">
                <a:solidFill>
                  <a:schemeClr val="bg1"/>
                </a:solidFill>
                <a:latin typeface="Arial" panose="020B0604020202020204" pitchFamily="34" charset="0"/>
                <a:cs typeface="Arial" panose="020B0604020202020204" pitchFamily="34" charset="0"/>
              </a:rPr>
              <a:t>COST ME PER YEAR?</a:t>
            </a:r>
          </a:p>
        </p:txBody>
      </p:sp>
      <p:cxnSp>
        <p:nvCxnSpPr>
          <p:cNvPr id="41" name="Straight Connector 40"/>
          <p:cNvCxnSpPr/>
          <p:nvPr/>
        </p:nvCxnSpPr>
        <p:spPr>
          <a:xfrm>
            <a:off x="1676400" y="5151913"/>
            <a:ext cx="8915400" cy="0"/>
          </a:xfrm>
          <a:prstGeom prst="line">
            <a:avLst/>
          </a:prstGeom>
          <a:ln w="76200">
            <a:solidFill>
              <a:srgbClr val="013241"/>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0566323" y="5140031"/>
            <a:ext cx="25477" cy="691630"/>
          </a:xfrm>
          <a:prstGeom prst="line">
            <a:avLst/>
          </a:prstGeom>
          <a:ln w="76200">
            <a:solidFill>
              <a:srgbClr val="013241"/>
            </a:solidFill>
            <a:prstDash val="sysDash"/>
          </a:ln>
        </p:spPr>
        <p:style>
          <a:lnRef idx="1">
            <a:schemeClr val="accent1"/>
          </a:lnRef>
          <a:fillRef idx="0">
            <a:schemeClr val="accent1"/>
          </a:fillRef>
          <a:effectRef idx="0">
            <a:schemeClr val="accent1"/>
          </a:effectRef>
          <a:fontRef idx="minor">
            <a:schemeClr val="tx1"/>
          </a:fontRef>
        </p:style>
      </p:cxnSp>
      <p:pic>
        <p:nvPicPr>
          <p:cNvPr id="55" name="Picture 54"/>
          <p:cNvPicPr>
            <a:picLocks noChangeAspect="1"/>
          </p:cNvPicPr>
          <p:nvPr/>
        </p:nvPicPr>
        <p:blipFill rotWithShape="1">
          <a:blip r:embed="rId2" cstate="print">
            <a:extLst>
              <a:ext uri="{28A0092B-C50C-407E-A947-70E740481C1C}">
                <a14:useLocalDpi xmlns:a14="http://schemas.microsoft.com/office/drawing/2010/main" val="0"/>
              </a:ext>
            </a:extLst>
          </a:blip>
          <a:srcRect l="30488" t="54425" r="50039" b="27875"/>
          <a:stretch/>
        </p:blipFill>
        <p:spPr>
          <a:xfrm>
            <a:off x="8560331" y="3933369"/>
            <a:ext cx="495724" cy="450585"/>
          </a:xfrm>
          <a:prstGeom prst="rect">
            <a:avLst/>
          </a:prstGeom>
        </p:spPr>
      </p:pic>
      <p:grpSp>
        <p:nvGrpSpPr>
          <p:cNvPr id="75" name="Group 74"/>
          <p:cNvGrpSpPr/>
          <p:nvPr/>
        </p:nvGrpSpPr>
        <p:grpSpPr>
          <a:xfrm>
            <a:off x="7495251" y="3856777"/>
            <a:ext cx="2409949" cy="1145306"/>
            <a:chOff x="5992157" y="2268305"/>
            <a:chExt cx="2409949" cy="1145306"/>
          </a:xfrm>
        </p:grpSpPr>
        <p:pic>
          <p:nvPicPr>
            <p:cNvPr id="70" name="Picture 69"/>
            <p:cNvPicPr>
              <a:picLocks noChangeAspect="1"/>
            </p:cNvPicPr>
            <p:nvPr/>
          </p:nvPicPr>
          <p:blipFill rotWithShape="1">
            <a:blip r:embed="rId3" cstate="print">
              <a:extLst>
                <a:ext uri="{28A0092B-C50C-407E-A947-70E740481C1C}">
                  <a14:useLocalDpi xmlns:a14="http://schemas.microsoft.com/office/drawing/2010/main" val="0"/>
                </a:ext>
              </a:extLst>
            </a:blip>
            <a:srcRect l="57198" t="76952" r="20842" b="2349"/>
            <a:stretch/>
          </p:blipFill>
          <p:spPr>
            <a:xfrm>
              <a:off x="6135830" y="2268305"/>
              <a:ext cx="640533" cy="603770"/>
            </a:xfrm>
            <a:prstGeom prst="rect">
              <a:avLst/>
            </a:prstGeom>
          </p:spPr>
        </p:pic>
        <p:pic>
          <p:nvPicPr>
            <p:cNvPr id="71" name="Picture 70"/>
            <p:cNvPicPr>
              <a:picLocks noChangeAspect="1"/>
            </p:cNvPicPr>
            <p:nvPr/>
          </p:nvPicPr>
          <p:blipFill rotWithShape="1">
            <a:blip r:embed="rId4" cstate="print">
              <a:extLst>
                <a:ext uri="{28A0092B-C50C-407E-A947-70E740481C1C}">
                  <a14:useLocalDpi xmlns:a14="http://schemas.microsoft.com/office/drawing/2010/main" val="0"/>
                </a:ext>
              </a:extLst>
            </a:blip>
            <a:srcRect l="55556" t="78447" r="31111" b="7911"/>
            <a:stretch/>
          </p:blipFill>
          <p:spPr>
            <a:xfrm>
              <a:off x="7797817" y="2285999"/>
              <a:ext cx="604289" cy="618236"/>
            </a:xfrm>
            <a:prstGeom prst="rect">
              <a:avLst/>
            </a:prstGeom>
          </p:spPr>
        </p:pic>
        <p:sp>
          <p:nvSpPr>
            <p:cNvPr id="72" name="TextBox 71"/>
            <p:cNvSpPr txBox="1"/>
            <p:nvPr/>
          </p:nvSpPr>
          <p:spPr>
            <a:xfrm>
              <a:off x="5992157" y="2747833"/>
              <a:ext cx="1010711" cy="630942"/>
            </a:xfrm>
            <a:prstGeom prst="rect">
              <a:avLst/>
            </a:prstGeom>
            <a:noFill/>
          </p:spPr>
          <p:txBody>
            <a:bodyPr wrap="square" rtlCol="0">
              <a:spAutoFit/>
            </a:bodyPr>
            <a:lstStyle/>
            <a:p>
              <a:r>
                <a:rPr lang="en-US" sz="1200" dirty="0">
                  <a:solidFill>
                    <a:schemeClr val="accent3">
                      <a:lumMod val="75000"/>
                    </a:schemeClr>
                  </a:solidFill>
                  <a:latin typeface="Arial Narrow" panose="020B0606020202030204" pitchFamily="34" charset="0"/>
                  <a:cs typeface="Arial" panose="020B0604020202020204" pitchFamily="34" charset="0"/>
                </a:rPr>
                <a:t>Law Enforcement</a:t>
              </a:r>
            </a:p>
            <a:p>
              <a:endParaRPr lang="en-US" sz="1100" b="1" dirty="0">
                <a:solidFill>
                  <a:schemeClr val="accent3">
                    <a:lumMod val="75000"/>
                  </a:schemeClr>
                </a:solidFill>
                <a:latin typeface="Arial Narrow" panose="020B0606020202030204" pitchFamily="34" charset="0"/>
                <a:cs typeface="Arial" panose="020B0604020202020204" pitchFamily="34" charset="0"/>
              </a:endParaRPr>
            </a:p>
          </p:txBody>
        </p:sp>
        <p:sp>
          <p:nvSpPr>
            <p:cNvPr id="73" name="TextBox 72"/>
            <p:cNvSpPr txBox="1"/>
            <p:nvPr/>
          </p:nvSpPr>
          <p:spPr>
            <a:xfrm>
              <a:off x="7043189" y="2782669"/>
              <a:ext cx="550093" cy="446276"/>
            </a:xfrm>
            <a:prstGeom prst="rect">
              <a:avLst/>
            </a:prstGeom>
            <a:noFill/>
          </p:spPr>
          <p:txBody>
            <a:bodyPr wrap="square" rtlCol="0">
              <a:spAutoFit/>
            </a:bodyPr>
            <a:lstStyle/>
            <a:p>
              <a:pPr algn="ctr"/>
              <a:r>
                <a:rPr lang="en-US" sz="1200" dirty="0">
                  <a:solidFill>
                    <a:schemeClr val="accent3">
                      <a:lumMod val="75000"/>
                    </a:schemeClr>
                  </a:solidFill>
                  <a:latin typeface="Arial Narrow" panose="020B0606020202030204" pitchFamily="34" charset="0"/>
                  <a:cs typeface="Arial" panose="020B0604020202020204" pitchFamily="34" charset="0"/>
                </a:rPr>
                <a:t>Jail</a:t>
              </a:r>
            </a:p>
            <a:p>
              <a:pPr algn="ctr"/>
              <a:endParaRPr lang="en-US" sz="1100" b="1" dirty="0">
                <a:solidFill>
                  <a:schemeClr val="accent3">
                    <a:lumMod val="75000"/>
                  </a:schemeClr>
                </a:solidFill>
                <a:latin typeface="Arial Narrow" panose="020B0606020202030204" pitchFamily="34" charset="0"/>
                <a:cs typeface="Arial" panose="020B0604020202020204" pitchFamily="34" charset="0"/>
              </a:endParaRPr>
            </a:p>
          </p:txBody>
        </p:sp>
        <p:sp>
          <p:nvSpPr>
            <p:cNvPr id="74" name="TextBox 73"/>
            <p:cNvSpPr txBox="1"/>
            <p:nvPr/>
          </p:nvSpPr>
          <p:spPr>
            <a:xfrm>
              <a:off x="7824914" y="2782669"/>
              <a:ext cx="550093" cy="630942"/>
            </a:xfrm>
            <a:prstGeom prst="rect">
              <a:avLst/>
            </a:prstGeom>
            <a:noFill/>
          </p:spPr>
          <p:txBody>
            <a:bodyPr wrap="square" rtlCol="0">
              <a:spAutoFit/>
            </a:bodyPr>
            <a:lstStyle/>
            <a:p>
              <a:pPr algn="ctr"/>
              <a:r>
                <a:rPr lang="en-US" sz="1200" dirty="0">
                  <a:solidFill>
                    <a:schemeClr val="accent3">
                      <a:lumMod val="75000"/>
                    </a:schemeClr>
                  </a:solidFill>
                  <a:latin typeface="Arial Narrow" panose="020B0606020202030204" pitchFamily="34" charset="0"/>
                  <a:cs typeface="Arial" panose="020B0604020202020204" pitchFamily="34" charset="0"/>
                </a:rPr>
                <a:t>Public Safety</a:t>
              </a:r>
            </a:p>
            <a:p>
              <a:pPr algn="ctr"/>
              <a:endParaRPr lang="en-US" sz="1100" b="1" dirty="0">
                <a:solidFill>
                  <a:schemeClr val="accent3">
                    <a:lumMod val="75000"/>
                  </a:schemeClr>
                </a:solidFill>
                <a:latin typeface="Arial Narrow" panose="020B0606020202030204" pitchFamily="34" charset="0"/>
                <a:cs typeface="Arial" panose="020B0604020202020204" pitchFamily="34" charset="0"/>
              </a:endParaRPr>
            </a:p>
          </p:txBody>
        </p:sp>
      </p:grpSp>
      <p:sp>
        <p:nvSpPr>
          <p:cNvPr id="80" name="TextBox 79"/>
          <p:cNvSpPr txBox="1"/>
          <p:nvPr/>
        </p:nvSpPr>
        <p:spPr>
          <a:xfrm>
            <a:off x="1371601" y="1450224"/>
            <a:ext cx="9601200" cy="523220"/>
          </a:xfrm>
          <a:prstGeom prst="rect">
            <a:avLst/>
          </a:prstGeom>
          <a:no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BOND BREAKDOWN</a:t>
            </a:r>
          </a:p>
        </p:txBody>
      </p:sp>
    </p:spTree>
    <p:extLst>
      <p:ext uri="{BB962C8B-B14F-4D97-AF65-F5344CB8AC3E}">
        <p14:creationId xmlns:p14="http://schemas.microsoft.com/office/powerpoint/2010/main" val="193459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6601" y="663040"/>
            <a:ext cx="9601200" cy="663797"/>
          </a:xfrm>
          <a:prstGeom prst="rect">
            <a:avLst/>
          </a:prstGeom>
          <a:solidFill>
            <a:srgbClr val="013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3B41"/>
              </a:solidFill>
            </a:endParaRPr>
          </a:p>
        </p:txBody>
      </p:sp>
      <p:cxnSp>
        <p:nvCxnSpPr>
          <p:cNvPr id="82" name="Straight Connector 81"/>
          <p:cNvCxnSpPr/>
          <p:nvPr/>
        </p:nvCxnSpPr>
        <p:spPr>
          <a:xfrm>
            <a:off x="1219200" y="1144787"/>
            <a:ext cx="9906000" cy="0"/>
          </a:xfrm>
          <a:prstGeom prst="line">
            <a:avLst/>
          </a:prstGeom>
          <a:ln w="7620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1371601" y="618951"/>
            <a:ext cx="9601200" cy="523220"/>
          </a:xfrm>
          <a:prstGeom prst="rect">
            <a:avLst/>
          </a:prstGeom>
          <a:no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BOND BREAKDOWN</a:t>
            </a:r>
          </a:p>
        </p:txBody>
      </p:sp>
      <p:pic>
        <p:nvPicPr>
          <p:cNvPr id="2" name="Picture 1"/>
          <p:cNvPicPr>
            <a:picLocks noChangeAspect="1"/>
          </p:cNvPicPr>
          <p:nvPr/>
        </p:nvPicPr>
        <p:blipFill>
          <a:blip r:embed="rId2"/>
          <a:stretch>
            <a:fillRect/>
          </a:stretch>
        </p:blipFill>
        <p:spPr>
          <a:xfrm>
            <a:off x="3632281" y="1217697"/>
            <a:ext cx="4615942" cy="5001772"/>
          </a:xfrm>
          <a:prstGeom prst="rect">
            <a:avLst/>
          </a:prstGeom>
        </p:spPr>
      </p:pic>
    </p:spTree>
    <p:extLst>
      <p:ext uri="{BB962C8B-B14F-4D97-AF65-F5344CB8AC3E}">
        <p14:creationId xmlns:p14="http://schemas.microsoft.com/office/powerpoint/2010/main" val="2671084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cap="all" dirty="0"/>
              <a:t>Are we spending money on luxury for inmates?</a:t>
            </a:r>
            <a:endParaRPr lang="en-US" dirty="0"/>
          </a:p>
        </p:txBody>
      </p:sp>
      <p:sp>
        <p:nvSpPr>
          <p:cNvPr id="3" name="Content Placeholder 2"/>
          <p:cNvSpPr>
            <a:spLocks noGrp="1"/>
          </p:cNvSpPr>
          <p:nvPr>
            <p:ph idx="1"/>
          </p:nvPr>
        </p:nvSpPr>
        <p:spPr>
          <a:xfrm>
            <a:off x="1295401" y="2556932"/>
            <a:ext cx="6750912" cy="3318936"/>
          </a:xfrm>
        </p:spPr>
        <p:txBody>
          <a:bodyPr>
            <a:normAutofit fontScale="92500" lnSpcReduction="10000"/>
          </a:bodyPr>
          <a:lstStyle/>
          <a:p>
            <a:pPr marL="0" indent="0" algn="ctr">
              <a:buNone/>
            </a:pPr>
            <a:endParaRPr lang="en-US" dirty="0"/>
          </a:p>
          <a:p>
            <a:pPr marL="0" indent="0" algn="ctr">
              <a:buNone/>
            </a:pPr>
            <a:r>
              <a:rPr lang="en-US" dirty="0"/>
              <a:t>We are not building better quarters for the inmates. We will be following legal standards to provide a safe work environment for staff and liability protection for the County. The new jail will be made of concrete, block and steel. The average inmate cell is 92 sf (8’ x 11’-6”) with two steel bunks, a stainless steel toilet and sink with a small steel desk and seat permanently attached to the wall. </a:t>
            </a:r>
          </a:p>
          <a:p>
            <a:pPr marL="0" indent="0" algn="ctr">
              <a:buNone/>
            </a:pPr>
            <a:r>
              <a:rPr lang="en-US" dirty="0"/>
              <a:t>Not exactly the “Hilton”.</a:t>
            </a:r>
          </a:p>
          <a:p>
            <a:pPr marL="0" indent="0" algn="ctr">
              <a:buNone/>
            </a:pPr>
            <a:endParaRPr lang="en-US" dirty="0"/>
          </a:p>
        </p:txBody>
      </p:sp>
      <p:pic>
        <p:nvPicPr>
          <p:cNvPr id="2051" name="Picture 3" descr="_I0F2067_68_69_70_71_72_73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6313" y="2784960"/>
            <a:ext cx="2752725" cy="2992752"/>
          </a:xfrm>
          <a:prstGeom prst="rect">
            <a:avLst/>
          </a:prstGeom>
          <a:noFill/>
          <a:ln>
            <a:noFill/>
          </a:ln>
          <a:effectLst>
            <a:outerShdw blurRad="50800" dist="635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189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cap="all" dirty="0"/>
              <a:t>How will the new Jail benefit the taxpayers?</a:t>
            </a:r>
            <a:endParaRPr lang="en-US" dirty="0"/>
          </a:p>
        </p:txBody>
      </p:sp>
      <p:sp>
        <p:nvSpPr>
          <p:cNvPr id="3" name="Content Placeholder 2"/>
          <p:cNvSpPr>
            <a:spLocks noGrp="1"/>
          </p:cNvSpPr>
          <p:nvPr>
            <p:ph idx="1"/>
          </p:nvPr>
        </p:nvSpPr>
        <p:spPr/>
        <p:txBody>
          <a:bodyPr/>
          <a:lstStyle/>
          <a:p>
            <a:pPr lvl="0"/>
            <a:endParaRPr lang="en-US" b="1" u="sng" dirty="0"/>
          </a:p>
          <a:p>
            <a:pPr lvl="0"/>
            <a:r>
              <a:rPr lang="en-US" b="1" u="sng" dirty="0"/>
              <a:t>Increased Public Safety</a:t>
            </a:r>
            <a:r>
              <a:rPr lang="en-US" dirty="0"/>
              <a:t>: The new jail will be much more secure, reducing the danger of escapes and assaults on jail officers.</a:t>
            </a:r>
          </a:p>
          <a:p>
            <a:pPr lvl="0"/>
            <a:r>
              <a:rPr lang="en-US" b="1" u="sng" dirty="0"/>
              <a:t>Decreased Liability Risk</a:t>
            </a:r>
            <a:r>
              <a:rPr lang="en-US" u="sng" dirty="0"/>
              <a:t>: </a:t>
            </a:r>
            <a:r>
              <a:rPr lang="en-US" dirty="0"/>
              <a:t>Protect the County from lawsuits for failing to provide minimum jail housing standards for inmates.</a:t>
            </a:r>
          </a:p>
          <a:p>
            <a:pPr lvl="0"/>
            <a:r>
              <a:rPr lang="en-US" b="1" u="sng" dirty="0"/>
              <a:t>Tax dollars will stay at home</a:t>
            </a:r>
            <a:r>
              <a:rPr lang="en-US" dirty="0"/>
              <a:t>. The County will keep our tax dollars here at home instead of sending them to other counties for housing our inmates.</a:t>
            </a:r>
          </a:p>
        </p:txBody>
      </p:sp>
    </p:spTree>
    <p:extLst>
      <p:ext uri="{BB962C8B-B14F-4D97-AF65-F5344CB8AC3E}">
        <p14:creationId xmlns:p14="http://schemas.microsoft.com/office/powerpoint/2010/main" val="2993425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Carroll County Needs Your Support</a:t>
            </a:r>
          </a:p>
        </p:txBody>
      </p:sp>
      <p:sp>
        <p:nvSpPr>
          <p:cNvPr id="3" name="Content Placeholder 2"/>
          <p:cNvSpPr>
            <a:spLocks noGrp="1"/>
          </p:cNvSpPr>
          <p:nvPr>
            <p:ph idx="1"/>
          </p:nvPr>
        </p:nvSpPr>
        <p:spPr/>
        <p:txBody>
          <a:bodyPr>
            <a:normAutofit/>
          </a:bodyPr>
          <a:lstStyle/>
          <a:p>
            <a:pPr algn="ctr"/>
            <a:r>
              <a:rPr lang="en-US" sz="3200" dirty="0"/>
              <a:t>Ask Questions/Find Answers and Make an Informed Decision</a:t>
            </a:r>
          </a:p>
          <a:p>
            <a:pPr algn="ctr"/>
            <a:r>
              <a:rPr lang="en-US" sz="3200" dirty="0"/>
              <a:t>Contact any County Supervisor (712) 792-4923 or the Sheriff’s Office (712) 792-4393, for more information</a:t>
            </a:r>
          </a:p>
          <a:p>
            <a:pPr marL="0" indent="0" algn="ctr">
              <a:buNone/>
            </a:pPr>
            <a:endParaRPr lang="en-US" sz="3200" dirty="0"/>
          </a:p>
          <a:p>
            <a:pPr marL="0" indent="0" algn="ctr">
              <a:buNone/>
            </a:pPr>
            <a:endParaRPr lang="en-US" sz="3200" dirty="0"/>
          </a:p>
        </p:txBody>
      </p:sp>
    </p:spTree>
    <p:extLst>
      <p:ext uri="{BB962C8B-B14F-4D97-AF65-F5344CB8AC3E}">
        <p14:creationId xmlns:p14="http://schemas.microsoft.com/office/powerpoint/2010/main" val="1900339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031635" cy="1303867"/>
          </a:xfrm>
        </p:spPr>
        <p:txBody>
          <a:bodyPr>
            <a:normAutofit fontScale="90000"/>
          </a:bodyPr>
          <a:lstStyle/>
          <a:p>
            <a:pPr algn="ctr"/>
            <a:r>
              <a:rPr lang="en-US" b="1" cap="all" dirty="0"/>
              <a:t>Why do we need a new County Jail?</a:t>
            </a:r>
            <a:endParaRPr lang="en-US" dirty="0"/>
          </a:p>
        </p:txBody>
      </p:sp>
      <p:sp>
        <p:nvSpPr>
          <p:cNvPr id="3" name="Content Placeholder 2"/>
          <p:cNvSpPr>
            <a:spLocks noGrp="1"/>
          </p:cNvSpPr>
          <p:nvPr>
            <p:ph idx="1"/>
          </p:nvPr>
        </p:nvSpPr>
        <p:spPr>
          <a:xfrm>
            <a:off x="1295401" y="2556932"/>
            <a:ext cx="4991099" cy="3318936"/>
          </a:xfrm>
        </p:spPr>
        <p:txBody>
          <a:bodyPr>
            <a:normAutofit fontScale="55000" lnSpcReduction="20000"/>
          </a:bodyPr>
          <a:lstStyle/>
          <a:p>
            <a:r>
              <a:rPr lang="en-US" sz="2900" dirty="0">
                <a:solidFill>
                  <a:schemeClr val="tx1"/>
                </a:solidFill>
              </a:rPr>
              <a:t>The current Sheriff’s Office and Jail, located on the lower level of the courthouse, was built in 1965 with a housing capacity of 14 beds…the building is </a:t>
            </a:r>
            <a:r>
              <a:rPr lang="en-US" sz="2900" u="sng" dirty="0">
                <a:solidFill>
                  <a:schemeClr val="tx1"/>
                </a:solidFill>
              </a:rPr>
              <a:t>53 years old</a:t>
            </a:r>
            <a:r>
              <a:rPr lang="en-US" sz="2900" dirty="0">
                <a:solidFill>
                  <a:schemeClr val="tx1"/>
                </a:solidFill>
              </a:rPr>
              <a:t>!</a:t>
            </a:r>
          </a:p>
          <a:p>
            <a:r>
              <a:rPr lang="en-US" sz="2900" dirty="0">
                <a:solidFill>
                  <a:schemeClr val="tx1"/>
                </a:solidFill>
              </a:rPr>
              <a:t>The existing jail is a linear design making it difficult for staff to view inmate housing areas from a single control point.</a:t>
            </a:r>
          </a:p>
          <a:p>
            <a:r>
              <a:rPr lang="en-US" sz="2900" dirty="0">
                <a:solidFill>
                  <a:schemeClr val="tx1"/>
                </a:solidFill>
              </a:rPr>
              <a:t>It has 3 housing units and one holding cell making it extremely difficult to provide adequate classification/separation by gender, risk level, pre-trial and sentenced.</a:t>
            </a:r>
          </a:p>
          <a:p>
            <a:r>
              <a:rPr lang="en-US" sz="2900" dirty="0">
                <a:solidFill>
                  <a:schemeClr val="tx1"/>
                </a:solidFill>
              </a:rPr>
              <a:t>As a result, the county is regularly full and frequently looking for beds in neighboring county jails. </a:t>
            </a:r>
          </a:p>
          <a:p>
            <a:pPr marL="0" marR="0" lvl="0" indent="0" algn="ctr" defTabSz="914400" rtl="0" eaLnBrk="1" fontAlgn="auto" latinLnBrk="0" hangingPunct="1">
              <a:lnSpc>
                <a:spcPct val="90000"/>
              </a:lnSpc>
              <a:spcBef>
                <a:spcPts val="1000"/>
              </a:spcBef>
              <a:spcAft>
                <a:spcPts val="0"/>
              </a:spcAft>
              <a:buClrTx/>
              <a:buSzTx/>
              <a:buNone/>
              <a:tabLst/>
              <a:defRPr/>
            </a:pPr>
            <a:r>
              <a:rPr lang="en-US" sz="2800" b="1" kern="1200" dirty="0">
                <a:solidFill>
                  <a:schemeClr val="tx1"/>
                </a:solidFill>
                <a:effectLst/>
                <a:latin typeface="+mn-lt"/>
                <a:ea typeface="+mn-ea"/>
                <a:cs typeface="+mn-cs"/>
              </a:rPr>
              <a:t>That costs the taxpayers more money.</a:t>
            </a:r>
            <a:endParaRPr lang="en-US" sz="2800" kern="1200" dirty="0">
              <a:solidFill>
                <a:schemeClr val="tx1"/>
              </a:solidFill>
              <a:effectLst/>
              <a:latin typeface="+mn-lt"/>
              <a:ea typeface="+mn-ea"/>
              <a:cs typeface="+mn-cs"/>
            </a:endParaRPr>
          </a:p>
          <a:p>
            <a:pPr lvl="0"/>
            <a:endParaRPr lang="en-US" dirty="0"/>
          </a:p>
        </p:txBody>
      </p:sp>
      <p:pic>
        <p:nvPicPr>
          <p:cNvPr id="4" name="Picture 3"/>
          <p:cNvPicPr>
            <a:picLocks noChangeAspect="1"/>
          </p:cNvPicPr>
          <p:nvPr/>
        </p:nvPicPr>
        <p:blipFill>
          <a:blip r:embed="rId3"/>
          <a:stretch>
            <a:fillRect/>
          </a:stretch>
        </p:blipFill>
        <p:spPr>
          <a:xfrm>
            <a:off x="6286499" y="2556932"/>
            <a:ext cx="4981973" cy="3318936"/>
          </a:xfrm>
          <a:prstGeom prst="rect">
            <a:avLst/>
          </a:prstGeom>
        </p:spPr>
      </p:pic>
    </p:spTree>
    <p:extLst>
      <p:ext uri="{BB962C8B-B14F-4D97-AF65-F5344CB8AC3E}">
        <p14:creationId xmlns:p14="http://schemas.microsoft.com/office/powerpoint/2010/main" val="3327157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TAKE A CLOSER LOOK AT OUR CURRENT JAIL</a:t>
            </a:r>
          </a:p>
        </p:txBody>
      </p:sp>
      <p:sp>
        <p:nvSpPr>
          <p:cNvPr id="3" name="Content Placeholder 2"/>
          <p:cNvSpPr>
            <a:spLocks noGrp="1"/>
          </p:cNvSpPr>
          <p:nvPr>
            <p:ph idx="1"/>
          </p:nvPr>
        </p:nvSpPr>
        <p:spPr>
          <a:xfrm>
            <a:off x="1088758" y="2429243"/>
            <a:ext cx="6336739" cy="3615268"/>
          </a:xfrm>
        </p:spPr>
        <p:txBody>
          <a:bodyPr>
            <a:noAutofit/>
          </a:bodyPr>
          <a:lstStyle/>
          <a:p>
            <a:pPr lvl="0">
              <a:spcBef>
                <a:spcPts val="0"/>
              </a:spcBef>
              <a:spcAft>
                <a:spcPts val="0"/>
              </a:spcAft>
            </a:pPr>
            <a:r>
              <a:rPr lang="en-US" sz="1400" dirty="0">
                <a:solidFill>
                  <a:schemeClr val="tx1"/>
                </a:solidFill>
              </a:rPr>
              <a:t>Facility does not meet minimum Building Code for Jails</a:t>
            </a:r>
          </a:p>
          <a:p>
            <a:pPr lvl="1">
              <a:spcBef>
                <a:spcPts val="0"/>
              </a:spcBef>
              <a:spcAft>
                <a:spcPts val="0"/>
              </a:spcAft>
            </a:pPr>
            <a:r>
              <a:rPr lang="en-US" sz="1400" dirty="0">
                <a:solidFill>
                  <a:schemeClr val="tx1"/>
                </a:solidFill>
              </a:rPr>
              <a:t>No sprinkler system</a:t>
            </a:r>
          </a:p>
          <a:p>
            <a:pPr lvl="1">
              <a:spcBef>
                <a:spcPts val="0"/>
              </a:spcBef>
              <a:spcAft>
                <a:spcPts val="0"/>
              </a:spcAft>
            </a:pPr>
            <a:r>
              <a:rPr lang="en-US" sz="1400" dirty="0">
                <a:solidFill>
                  <a:schemeClr val="tx1"/>
                </a:solidFill>
              </a:rPr>
              <a:t>No smoke evacuation system</a:t>
            </a:r>
          </a:p>
          <a:p>
            <a:pPr marL="457200" lvl="1" indent="0">
              <a:spcBef>
                <a:spcPts val="0"/>
              </a:spcBef>
              <a:spcAft>
                <a:spcPts val="0"/>
              </a:spcAft>
              <a:buNone/>
            </a:pPr>
            <a:endParaRPr lang="en-US" sz="1400" dirty="0">
              <a:solidFill>
                <a:schemeClr val="tx1"/>
              </a:solidFill>
            </a:endParaRPr>
          </a:p>
          <a:p>
            <a:pPr>
              <a:spcBef>
                <a:spcPts val="0"/>
              </a:spcBef>
              <a:spcAft>
                <a:spcPts val="0"/>
              </a:spcAft>
            </a:pPr>
            <a:r>
              <a:rPr lang="en-US" sz="1400" dirty="0">
                <a:solidFill>
                  <a:schemeClr val="tx1"/>
                </a:solidFill>
              </a:rPr>
              <a:t>Facility does not meet minimum Iowa Jail Standards (IJS) requirements</a:t>
            </a:r>
          </a:p>
          <a:p>
            <a:pPr lvl="1">
              <a:spcBef>
                <a:spcPts val="0"/>
              </a:spcBef>
              <a:spcAft>
                <a:spcPts val="0"/>
              </a:spcAft>
            </a:pPr>
            <a:r>
              <a:rPr lang="en-US" sz="1400" dirty="0">
                <a:solidFill>
                  <a:schemeClr val="tx1"/>
                </a:solidFill>
              </a:rPr>
              <a:t>There are no maximum security cells, meeting minimum Iowa requirements.</a:t>
            </a:r>
          </a:p>
          <a:p>
            <a:pPr lvl="1">
              <a:spcBef>
                <a:spcPts val="0"/>
              </a:spcBef>
              <a:spcAft>
                <a:spcPts val="0"/>
              </a:spcAft>
            </a:pPr>
            <a:r>
              <a:rPr lang="en-US" sz="1400" dirty="0">
                <a:solidFill>
                  <a:schemeClr val="tx1"/>
                </a:solidFill>
              </a:rPr>
              <a:t>There is not natural light provided for inmates.</a:t>
            </a:r>
          </a:p>
          <a:p>
            <a:pPr lvl="1">
              <a:spcBef>
                <a:spcPts val="0"/>
              </a:spcBef>
              <a:spcAft>
                <a:spcPts val="0"/>
              </a:spcAft>
            </a:pPr>
            <a:r>
              <a:rPr lang="en-US" sz="1400" dirty="0">
                <a:solidFill>
                  <a:schemeClr val="tx1"/>
                </a:solidFill>
              </a:rPr>
              <a:t>Inability to provide adequate classification, separation of inmates.</a:t>
            </a:r>
          </a:p>
          <a:p>
            <a:pPr marL="457200" lvl="1" indent="0">
              <a:spcBef>
                <a:spcPts val="0"/>
              </a:spcBef>
              <a:spcAft>
                <a:spcPts val="0"/>
              </a:spcAft>
              <a:buNone/>
            </a:pPr>
            <a:endParaRPr lang="en-US" sz="1400" dirty="0">
              <a:solidFill>
                <a:schemeClr val="tx1"/>
              </a:solidFill>
            </a:endParaRPr>
          </a:p>
          <a:p>
            <a:pPr lvl="0">
              <a:spcBef>
                <a:spcPts val="0"/>
              </a:spcBef>
              <a:spcAft>
                <a:spcPts val="0"/>
              </a:spcAft>
            </a:pPr>
            <a:r>
              <a:rPr lang="en-US" sz="1400" dirty="0">
                <a:solidFill>
                  <a:schemeClr val="tx1"/>
                </a:solidFill>
              </a:rPr>
              <a:t>Severe lack of space for administration, processing and booking. </a:t>
            </a:r>
          </a:p>
          <a:p>
            <a:pPr>
              <a:spcBef>
                <a:spcPts val="0"/>
              </a:spcBef>
              <a:spcAft>
                <a:spcPts val="0"/>
              </a:spcAft>
            </a:pPr>
            <a:r>
              <a:rPr lang="en-US" sz="1400" dirty="0">
                <a:solidFill>
                  <a:schemeClr val="tx1"/>
                </a:solidFill>
              </a:rPr>
              <a:t>Lacking a “secure perimeter”, with interlocked security doors. (A single door is all that separates public from secure inmate areas.)</a:t>
            </a:r>
          </a:p>
          <a:p>
            <a:pPr>
              <a:spcBef>
                <a:spcPts val="0"/>
              </a:spcBef>
              <a:spcAft>
                <a:spcPts val="0"/>
              </a:spcAft>
            </a:pPr>
            <a:r>
              <a:rPr lang="en-US" sz="1400" dirty="0">
                <a:solidFill>
                  <a:schemeClr val="tx1"/>
                </a:solidFill>
              </a:rPr>
              <a:t>Not ADA handicap accessible. </a:t>
            </a:r>
          </a:p>
          <a:p>
            <a:pPr>
              <a:spcBef>
                <a:spcPts val="0"/>
              </a:spcBef>
              <a:spcAft>
                <a:spcPts val="0"/>
              </a:spcAft>
            </a:pPr>
            <a:endParaRPr lang="en-US" sz="1400" dirty="0">
              <a:solidFill>
                <a:schemeClr val="tx1"/>
              </a:solidFill>
            </a:endParaRPr>
          </a:p>
          <a:p>
            <a:pPr marL="0" indent="0" algn="ctr">
              <a:buNone/>
            </a:pPr>
            <a:r>
              <a:rPr lang="en-US" sz="1300" i="1" dirty="0">
                <a:solidFill>
                  <a:schemeClr val="tx1"/>
                </a:solidFill>
              </a:rPr>
              <a:t>“Carroll County Jail is an older facility that does not meet the current needs </a:t>
            </a:r>
            <a:r>
              <a:rPr lang="en-US" sz="1300" i="1" dirty="0" err="1">
                <a:solidFill>
                  <a:schemeClr val="tx1"/>
                </a:solidFill>
              </a:rPr>
              <a:t>ofthe</a:t>
            </a:r>
            <a:r>
              <a:rPr lang="en-US" sz="1300" i="1" dirty="0">
                <a:solidFill>
                  <a:schemeClr val="tx1"/>
                </a:solidFill>
              </a:rPr>
              <a:t> prisoners, staff, or public. The design of the facility is not user friendly, classification is non-existent and creates a safety and security concern.” Chief Jail Inspector Delbert Longley, 2017 Jail Inspection Report.</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24406" y="2579078"/>
            <a:ext cx="1431424" cy="1908566"/>
          </a:xfrm>
          <a:prstGeom prst="rect">
            <a:avLst/>
          </a:prstGeom>
          <a:effectLst>
            <a:outerShdw blurRad="50800" dist="38100" dir="2700000" algn="tl" rotWithShape="0">
              <a:prstClr val="black">
                <a:alpha val="40000"/>
              </a:prstClr>
            </a:outerShdw>
          </a:effectLst>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19239">
            <a:off x="7709239" y="2579077"/>
            <a:ext cx="1431425" cy="1908566"/>
          </a:xfrm>
          <a:prstGeom prst="rect">
            <a:avLst/>
          </a:prstGeom>
          <a:effectLst>
            <a:outerShdw blurRad="50800" dist="38100" dir="2700000" algn="tl" rotWithShape="0">
              <a:prstClr val="black">
                <a:alpha val="40000"/>
              </a:prstClr>
            </a:outerShdw>
          </a:effectLst>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415184">
            <a:off x="7799658" y="4147785"/>
            <a:ext cx="1423464" cy="1897952"/>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2397">
            <a:off x="9349529" y="4006757"/>
            <a:ext cx="1453246" cy="193766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22882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 calcmode="lin" valueType="num">
                                      <p:cBhvr additive="base">
                                        <p:cTn id="27"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9" end="9"/>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 calcmode="lin" valueType="num">
                                      <p:cBhvr additive="base">
                                        <p:cTn id="39"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
                                            <p:txEl>
                                              <p:pRg st="10" end="10"/>
                                            </p:txEl>
                                          </p:spTgt>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 calcmode="lin" valueType="num">
                                      <p:cBhvr additive="base">
                                        <p:cTn id="43" dur="5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11" end="11"/>
                                            </p:txEl>
                                          </p:spTgt>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anim calcmode="lin" valueType="num">
                                      <p:cBhvr additive="base">
                                        <p:cTn id="47" dur="500" fill="hold"/>
                                        <p:tgtEl>
                                          <p:spTgt spid="3">
                                            <p:txEl>
                                              <p:pRg st="13" end="13"/>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
                                            <p:txEl>
                                              <p:pRg st="13" end="1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cap="all" dirty="0"/>
              <a:t>So How Do We Fix It?</a:t>
            </a:r>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37186" t="5888" r="15626" b="25336"/>
          <a:stretch/>
        </p:blipFill>
        <p:spPr>
          <a:xfrm>
            <a:off x="7686675" y="2502858"/>
            <a:ext cx="3402723" cy="3209026"/>
          </a:xfrm>
          <a:prstGeom prst="rect">
            <a:avLst/>
          </a:prstGeom>
        </p:spPr>
      </p:pic>
      <p:sp>
        <p:nvSpPr>
          <p:cNvPr id="3" name="Content Placeholder 2"/>
          <p:cNvSpPr>
            <a:spLocks noGrp="1"/>
          </p:cNvSpPr>
          <p:nvPr>
            <p:ph idx="1"/>
          </p:nvPr>
        </p:nvSpPr>
        <p:spPr>
          <a:xfrm>
            <a:off x="1295400" y="2556931"/>
            <a:ext cx="6827667" cy="3624793"/>
          </a:xfrm>
        </p:spPr>
        <p:txBody>
          <a:bodyPr>
            <a:normAutofit fontScale="77500" lnSpcReduction="20000"/>
          </a:bodyPr>
          <a:lstStyle/>
          <a:p>
            <a:pPr marL="0" indent="0">
              <a:buNone/>
            </a:pPr>
            <a:r>
              <a:rPr lang="en-US" sz="3200" dirty="0">
                <a:cs typeface="Arial" panose="020B0604020202020204" pitchFamily="34" charset="0"/>
              </a:rPr>
              <a:t>Phase 1 - Law Enforcement Center Addition with 32 Beds (with 6 Classification Units) and 4 Intake Holding Cells </a:t>
            </a:r>
          </a:p>
          <a:p>
            <a:pPr marL="0" indent="0">
              <a:buNone/>
            </a:pPr>
            <a:r>
              <a:rPr lang="en-US" sz="3200" dirty="0">
                <a:cs typeface="Arial" panose="020B0604020202020204" pitchFamily="34" charset="0"/>
              </a:rPr>
              <a:t>Future Phase(s) – Additional Capacity to add 8 beds without additional construction; Ability to expand Housing (12-16 Additional Beds)</a:t>
            </a:r>
            <a:endParaRPr lang="en-US" sz="6600" dirty="0">
              <a:solidFill>
                <a:srgbClr val="FF0000"/>
              </a:solidFill>
            </a:endParaRPr>
          </a:p>
          <a:p>
            <a:pPr marL="0" indent="0">
              <a:buNone/>
            </a:pPr>
            <a:r>
              <a:rPr lang="en-US" sz="3200" dirty="0">
                <a:solidFill>
                  <a:schemeClr val="tx1"/>
                </a:solidFill>
              </a:rPr>
              <a:t>The entire project will conform to minimum Iowa Jail Standards (IJS) and Building Code requirements in order to improve the </a:t>
            </a:r>
            <a:r>
              <a:rPr lang="en-US" sz="3200" b="1" dirty="0">
                <a:solidFill>
                  <a:schemeClr val="tx1"/>
                </a:solidFill>
              </a:rPr>
              <a:t>safety, security </a:t>
            </a:r>
            <a:r>
              <a:rPr lang="en-US" sz="3200" dirty="0">
                <a:solidFill>
                  <a:schemeClr val="tx1"/>
                </a:solidFill>
              </a:rPr>
              <a:t>and </a:t>
            </a:r>
            <a:r>
              <a:rPr lang="en-US" sz="3200" b="1" dirty="0">
                <a:solidFill>
                  <a:schemeClr val="tx1"/>
                </a:solidFill>
              </a:rPr>
              <a:t>liability risk </a:t>
            </a:r>
            <a:r>
              <a:rPr lang="en-US" sz="3200" dirty="0">
                <a:solidFill>
                  <a:schemeClr val="tx1"/>
                </a:solidFill>
              </a:rPr>
              <a:t>to the County.</a:t>
            </a:r>
          </a:p>
        </p:txBody>
      </p:sp>
    </p:spTree>
    <p:extLst>
      <p:ext uri="{BB962C8B-B14F-4D97-AF65-F5344CB8AC3E}">
        <p14:creationId xmlns:p14="http://schemas.microsoft.com/office/powerpoint/2010/main" val="3845740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9863" y="765978"/>
            <a:ext cx="9432273" cy="5305654"/>
          </a:xfrm>
          <a:prstGeom prst="rect">
            <a:avLst/>
          </a:prstGeom>
        </p:spPr>
      </p:pic>
      <p:sp>
        <p:nvSpPr>
          <p:cNvPr id="4" name="Content Placeholder 2"/>
          <p:cNvSpPr>
            <a:spLocks noGrp="1"/>
          </p:cNvSpPr>
          <p:nvPr>
            <p:ph idx="1"/>
          </p:nvPr>
        </p:nvSpPr>
        <p:spPr>
          <a:xfrm>
            <a:off x="8149264" y="5730043"/>
            <a:ext cx="2705103" cy="557743"/>
          </a:xfrm>
        </p:spPr>
        <p:txBody>
          <a:bodyPr>
            <a:normAutofit/>
          </a:bodyPr>
          <a:lstStyle/>
          <a:p>
            <a:pPr marL="0" indent="0">
              <a:buNone/>
            </a:pPr>
            <a:r>
              <a:rPr lang="en-US" sz="2000" dirty="0">
                <a:cs typeface="Arial" panose="020B0604020202020204" pitchFamily="34" charset="0"/>
              </a:rPr>
              <a:t>View from the northwest</a:t>
            </a:r>
            <a:endParaRPr lang="en-US" sz="2000" dirty="0">
              <a:solidFill>
                <a:schemeClr val="tx1"/>
              </a:solidFill>
            </a:endParaRPr>
          </a:p>
        </p:txBody>
      </p:sp>
    </p:spTree>
    <p:extLst>
      <p:ext uri="{BB962C8B-B14F-4D97-AF65-F5344CB8AC3E}">
        <p14:creationId xmlns:p14="http://schemas.microsoft.com/office/powerpoint/2010/main" val="403629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9863" y="765978"/>
            <a:ext cx="9450398" cy="5315849"/>
          </a:xfrm>
          <a:prstGeom prst="rect">
            <a:avLst/>
          </a:prstGeom>
        </p:spPr>
      </p:pic>
      <p:sp>
        <p:nvSpPr>
          <p:cNvPr id="3" name="Content Placeholder 2"/>
          <p:cNvSpPr>
            <a:spLocks noGrp="1"/>
          </p:cNvSpPr>
          <p:nvPr>
            <p:ph idx="1"/>
          </p:nvPr>
        </p:nvSpPr>
        <p:spPr>
          <a:xfrm>
            <a:off x="8149264" y="5730043"/>
            <a:ext cx="2705103" cy="557743"/>
          </a:xfrm>
        </p:spPr>
        <p:txBody>
          <a:bodyPr>
            <a:normAutofit/>
          </a:bodyPr>
          <a:lstStyle/>
          <a:p>
            <a:pPr marL="0" indent="0">
              <a:buNone/>
            </a:pPr>
            <a:r>
              <a:rPr lang="en-US" sz="2000" dirty="0">
                <a:cs typeface="Arial" panose="020B0604020202020204" pitchFamily="34" charset="0"/>
              </a:rPr>
              <a:t>View from the northeast</a:t>
            </a:r>
            <a:endParaRPr lang="en-US" sz="2000" dirty="0">
              <a:solidFill>
                <a:schemeClr val="tx1"/>
              </a:solidFill>
            </a:endParaRPr>
          </a:p>
        </p:txBody>
      </p:sp>
    </p:spTree>
    <p:extLst>
      <p:ext uri="{BB962C8B-B14F-4D97-AF65-F5344CB8AC3E}">
        <p14:creationId xmlns:p14="http://schemas.microsoft.com/office/powerpoint/2010/main" val="37875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9863" y="776172"/>
            <a:ext cx="9450398" cy="5315849"/>
          </a:xfrm>
          <a:prstGeom prst="rect">
            <a:avLst/>
          </a:prstGeom>
        </p:spPr>
      </p:pic>
      <p:sp>
        <p:nvSpPr>
          <p:cNvPr id="3" name="Content Placeholder 2"/>
          <p:cNvSpPr>
            <a:spLocks noGrp="1"/>
          </p:cNvSpPr>
          <p:nvPr>
            <p:ph idx="1"/>
          </p:nvPr>
        </p:nvSpPr>
        <p:spPr>
          <a:xfrm>
            <a:off x="8149264" y="5730043"/>
            <a:ext cx="2705103" cy="557743"/>
          </a:xfrm>
        </p:spPr>
        <p:txBody>
          <a:bodyPr>
            <a:normAutofit/>
          </a:bodyPr>
          <a:lstStyle/>
          <a:p>
            <a:pPr marL="0" indent="0">
              <a:buNone/>
            </a:pPr>
            <a:r>
              <a:rPr lang="en-US" sz="2000" dirty="0">
                <a:cs typeface="Arial" panose="020B0604020202020204" pitchFamily="34" charset="0"/>
              </a:rPr>
              <a:t>View from the southwest</a:t>
            </a:r>
            <a:endParaRPr lang="en-US" sz="2000" dirty="0">
              <a:solidFill>
                <a:schemeClr val="tx1"/>
              </a:solidFill>
            </a:endParaRPr>
          </a:p>
        </p:txBody>
      </p:sp>
    </p:spTree>
    <p:extLst>
      <p:ext uri="{BB962C8B-B14F-4D97-AF65-F5344CB8AC3E}">
        <p14:creationId xmlns:p14="http://schemas.microsoft.com/office/powerpoint/2010/main" val="3342225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98653" y="660139"/>
            <a:ext cx="10590836" cy="5439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6075" y="1418045"/>
            <a:ext cx="5077996" cy="3923906"/>
          </a:xfrm>
          <a:prstGeom prst="rect">
            <a:avLst/>
          </a:prstGeom>
        </p:spPr>
      </p:pic>
      <p:pic>
        <p:nvPicPr>
          <p:cNvPr id="6" name="Picture 5"/>
          <p:cNvPicPr>
            <a:picLocks noChangeAspect="1"/>
          </p:cNvPicPr>
          <p:nvPr/>
        </p:nvPicPr>
        <p:blipFill>
          <a:blip r:embed="rId3" cstate="print">
            <a:clrChange>
              <a:clrFrom>
                <a:srgbClr val="757575"/>
              </a:clrFrom>
              <a:clrTo>
                <a:srgbClr val="757575">
                  <a:alpha val="0"/>
                </a:srgbClr>
              </a:clrTo>
            </a:clrChange>
            <a:duotone>
              <a:prstClr val="black"/>
              <a:schemeClr val="bg2">
                <a:tint val="45000"/>
                <a:satMod val="400000"/>
              </a:schemeClr>
            </a:duotone>
            <a:extLst>
              <a:ext uri="{28A0092B-C50C-407E-A947-70E740481C1C}">
                <a14:useLocalDpi xmlns:a14="http://schemas.microsoft.com/office/drawing/2010/main" val="0"/>
              </a:ext>
            </a:extLst>
          </a:blip>
          <a:stretch>
            <a:fillRect/>
          </a:stretch>
        </p:blipFill>
        <p:spPr>
          <a:xfrm>
            <a:off x="1016076" y="1418045"/>
            <a:ext cx="5077996" cy="3923906"/>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37186" t="5888" r="15626" b="25336"/>
          <a:stretch/>
        </p:blipFill>
        <p:spPr>
          <a:xfrm>
            <a:off x="6250330" y="989781"/>
            <a:ext cx="4776188" cy="4504309"/>
          </a:xfrm>
          <a:prstGeom prst="rect">
            <a:avLst/>
          </a:prstGeom>
        </p:spPr>
      </p:pic>
    </p:spTree>
    <p:extLst>
      <p:ext uri="{BB962C8B-B14F-4D97-AF65-F5344CB8AC3E}">
        <p14:creationId xmlns:p14="http://schemas.microsoft.com/office/powerpoint/2010/main" val="3146064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98653" y="752354"/>
            <a:ext cx="10590836" cy="5347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5425" r="16550" b="4518"/>
          <a:stretch/>
        </p:blipFill>
        <p:spPr>
          <a:xfrm>
            <a:off x="4004841" y="943274"/>
            <a:ext cx="7384648" cy="5156584"/>
          </a:xfrm>
          <a:prstGeom prst="rect">
            <a:avLst/>
          </a:prstGeom>
        </p:spPr>
      </p:pic>
      <p:pic>
        <p:nvPicPr>
          <p:cNvPr id="6" name="Picture 5"/>
          <p:cNvPicPr>
            <a:picLocks noChangeAspect="1"/>
          </p:cNvPicPr>
          <p:nvPr/>
        </p:nvPicPr>
        <p:blipFill>
          <a:blip r:embed="rId3"/>
          <a:stretch>
            <a:fillRect/>
          </a:stretch>
        </p:blipFill>
        <p:spPr>
          <a:xfrm>
            <a:off x="3252732" y="1162824"/>
            <a:ext cx="2072983" cy="2130795"/>
          </a:xfrm>
          <a:prstGeom prst="rect">
            <a:avLst/>
          </a:prstGeom>
        </p:spPr>
      </p:pic>
      <p:pic>
        <p:nvPicPr>
          <p:cNvPr id="7" name="Picture 6"/>
          <p:cNvPicPr>
            <a:picLocks noChangeAspect="1"/>
          </p:cNvPicPr>
          <p:nvPr/>
        </p:nvPicPr>
        <p:blipFill>
          <a:blip r:embed="rId4"/>
          <a:stretch>
            <a:fillRect/>
          </a:stretch>
        </p:blipFill>
        <p:spPr>
          <a:xfrm>
            <a:off x="961363" y="1136945"/>
            <a:ext cx="2109609" cy="2156674"/>
          </a:xfrm>
          <a:prstGeom prst="rect">
            <a:avLst/>
          </a:prstGeom>
        </p:spPr>
      </p:pic>
      <p:pic>
        <p:nvPicPr>
          <p:cNvPr id="8" name="Picture 7"/>
          <p:cNvPicPr>
            <a:picLocks noChangeAspect="1"/>
          </p:cNvPicPr>
          <p:nvPr/>
        </p:nvPicPr>
        <p:blipFill>
          <a:blip r:embed="rId5"/>
          <a:stretch>
            <a:fillRect/>
          </a:stretch>
        </p:blipFill>
        <p:spPr>
          <a:xfrm>
            <a:off x="5571921" y="1136945"/>
            <a:ext cx="2006114" cy="2100324"/>
          </a:xfrm>
          <a:prstGeom prst="rect">
            <a:avLst/>
          </a:prstGeom>
        </p:spPr>
      </p:pic>
      <p:sp>
        <p:nvSpPr>
          <p:cNvPr id="2" name="TextBox 1"/>
          <p:cNvSpPr txBox="1"/>
          <p:nvPr/>
        </p:nvSpPr>
        <p:spPr>
          <a:xfrm>
            <a:off x="3446866" y="3306558"/>
            <a:ext cx="1331089" cy="338554"/>
          </a:xfrm>
          <a:prstGeom prst="rect">
            <a:avLst/>
          </a:prstGeom>
          <a:noFill/>
        </p:spPr>
        <p:txBody>
          <a:bodyPr wrap="square" rtlCol="0">
            <a:spAutoFit/>
          </a:bodyPr>
          <a:lstStyle/>
          <a:p>
            <a:r>
              <a:rPr lang="en-US" sz="1600" dirty="0"/>
              <a:t>First Floor</a:t>
            </a:r>
          </a:p>
        </p:txBody>
      </p:sp>
      <p:sp>
        <p:nvSpPr>
          <p:cNvPr id="9" name="TextBox 8"/>
          <p:cNvSpPr txBox="1"/>
          <p:nvPr/>
        </p:nvSpPr>
        <p:spPr>
          <a:xfrm>
            <a:off x="1159561" y="3306558"/>
            <a:ext cx="1331089" cy="338554"/>
          </a:xfrm>
          <a:prstGeom prst="rect">
            <a:avLst/>
          </a:prstGeom>
          <a:noFill/>
        </p:spPr>
        <p:txBody>
          <a:bodyPr wrap="square" rtlCol="0">
            <a:spAutoFit/>
          </a:bodyPr>
          <a:lstStyle/>
          <a:p>
            <a:r>
              <a:rPr lang="en-US" sz="1600" dirty="0"/>
              <a:t>Grade Level</a:t>
            </a:r>
          </a:p>
        </p:txBody>
      </p:sp>
      <p:sp>
        <p:nvSpPr>
          <p:cNvPr id="10" name="TextBox 9"/>
          <p:cNvSpPr txBox="1"/>
          <p:nvPr/>
        </p:nvSpPr>
        <p:spPr>
          <a:xfrm>
            <a:off x="5791321" y="3306558"/>
            <a:ext cx="1331089" cy="338554"/>
          </a:xfrm>
          <a:prstGeom prst="rect">
            <a:avLst/>
          </a:prstGeom>
          <a:noFill/>
        </p:spPr>
        <p:txBody>
          <a:bodyPr wrap="square" rtlCol="0">
            <a:spAutoFit/>
          </a:bodyPr>
          <a:lstStyle/>
          <a:p>
            <a:r>
              <a:rPr lang="en-US" sz="1600" dirty="0"/>
              <a:t>Second Floor</a:t>
            </a:r>
          </a:p>
        </p:txBody>
      </p:sp>
    </p:spTree>
    <p:extLst>
      <p:ext uri="{BB962C8B-B14F-4D97-AF65-F5344CB8AC3E}">
        <p14:creationId xmlns:p14="http://schemas.microsoft.com/office/powerpoint/2010/main" val="150436159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A2BEDC8B-F191-493B-BA33-0F4F800A89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1952</TotalTime>
  <Words>1154</Words>
  <Application>Microsoft Office PowerPoint</Application>
  <PresentationFormat>Custom</PresentationFormat>
  <Paragraphs>97</Paragraphs>
  <Slides>19</Slides>
  <Notes>6</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Organic</vt:lpstr>
      <vt:lpstr>The Facts About  a New Carroll County, IA  Law Enforcement Center</vt:lpstr>
      <vt:lpstr>Why do we need a new County Jail?</vt:lpstr>
      <vt:lpstr>TAKE A CLOSER LOOK AT OUR CURRENT JAIL</vt:lpstr>
      <vt:lpstr>So How Do We Fix It?</vt:lpstr>
      <vt:lpstr>PowerPoint Presentation</vt:lpstr>
      <vt:lpstr>PowerPoint Presentation</vt:lpstr>
      <vt:lpstr>PowerPoint Presentation</vt:lpstr>
      <vt:lpstr>PowerPoint Presentation</vt:lpstr>
      <vt:lpstr>PowerPoint Presentation</vt:lpstr>
      <vt:lpstr>Why that many beds?</vt:lpstr>
      <vt:lpstr>How much will it cost?</vt:lpstr>
      <vt:lpstr> How will we pay for it?</vt:lpstr>
      <vt:lpstr>PLEASE CONSIDER THESE FACTS:</vt:lpstr>
      <vt:lpstr>ABOUT THE BOND REFERENDUM</vt:lpstr>
      <vt:lpstr>PowerPoint Presentation</vt:lpstr>
      <vt:lpstr>PowerPoint Presentation</vt:lpstr>
      <vt:lpstr>Are we spending money on luxury for inmates?</vt:lpstr>
      <vt:lpstr>How will the new Jail benefit the taxpayers?</vt:lpstr>
      <vt:lpstr>Carroll County Needs Your Support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Facts About a New Benton County Jail</dc:title>
  <dc:creator>IRV JENSEN</dc:creator>
  <cp:lastModifiedBy>Ken Pingrey</cp:lastModifiedBy>
  <cp:revision>82</cp:revision>
  <dcterms:created xsi:type="dcterms:W3CDTF">2016-01-25T15:16:28Z</dcterms:created>
  <dcterms:modified xsi:type="dcterms:W3CDTF">2018-07-09T17:41:39Z</dcterms:modified>
</cp:coreProperties>
</file>